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6" r:id="rId5"/>
    <p:sldMasterId id="2147483702" r:id="rId6"/>
  </p:sldMasterIdLst>
  <p:notesMasterIdLst>
    <p:notesMasterId r:id="rId33"/>
  </p:notesMasterIdLst>
  <p:sldIdLst>
    <p:sldId id="258" r:id="rId7"/>
    <p:sldId id="264" r:id="rId8"/>
    <p:sldId id="2471" r:id="rId9"/>
    <p:sldId id="2758" r:id="rId10"/>
    <p:sldId id="2696" r:id="rId11"/>
    <p:sldId id="2455" r:id="rId12"/>
    <p:sldId id="2734" r:id="rId13"/>
    <p:sldId id="2721" r:id="rId14"/>
    <p:sldId id="2782" r:id="rId15"/>
    <p:sldId id="2759" r:id="rId16"/>
    <p:sldId id="2754" r:id="rId17"/>
    <p:sldId id="2780" r:id="rId18"/>
    <p:sldId id="2774" r:id="rId19"/>
    <p:sldId id="2781" r:id="rId20"/>
    <p:sldId id="2776" r:id="rId21"/>
    <p:sldId id="2755" r:id="rId22"/>
    <p:sldId id="2760" r:id="rId23"/>
    <p:sldId id="2694" r:id="rId24"/>
    <p:sldId id="265" r:id="rId25"/>
    <p:sldId id="2778" r:id="rId26"/>
    <p:sldId id="2708" r:id="rId27"/>
    <p:sldId id="268" r:id="rId28"/>
    <p:sldId id="2479" r:id="rId29"/>
    <p:sldId id="2480" r:id="rId30"/>
    <p:sldId id="2761" r:id="rId31"/>
    <p:sldId id="24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ha Anjarwalla" initials="TA" lastIdx="12" clrIdx="6">
    <p:extLst>
      <p:ext uri="{19B8F6BF-5375-455C-9EA6-DF929625EA0E}">
        <p15:presenceInfo xmlns:p15="http://schemas.microsoft.com/office/powerpoint/2012/main" userId="S::TAnjarwalla@CAQH.ORG::93061312-aecb-4949-9828-68a7dc99577d" providerId="AD"/>
      </p:ext>
    </p:extLst>
  </p:cmAuthor>
  <p:cmAuthor id="1" name="Daphne Asteriadis" initials="DA" lastIdx="10" clrIdx="0">
    <p:extLst>
      <p:ext uri="{19B8F6BF-5375-455C-9EA6-DF929625EA0E}">
        <p15:presenceInfo xmlns:p15="http://schemas.microsoft.com/office/powerpoint/2012/main" userId="S::DAsteriadis@CAQH.ORG::29c0fe60-6d92-4d83-be2a-5ae0be0ac766" providerId="AD"/>
      </p:ext>
    </p:extLst>
  </p:cmAuthor>
  <p:cmAuthor id="2" name="Jessica Porras" initials="JP" lastIdx="44" clrIdx="1">
    <p:extLst>
      <p:ext uri="{19B8F6BF-5375-455C-9EA6-DF929625EA0E}">
        <p15:presenceInfo xmlns:p15="http://schemas.microsoft.com/office/powerpoint/2012/main" userId="S::jporras@caqh.org::6c3074b1-cf10-441e-8895-bcfa383c0ec7" providerId="AD"/>
      </p:ext>
    </p:extLst>
  </p:cmAuthor>
  <p:cmAuthor id="3" name="Emily TenEyck" initials="ET" lastIdx="28" clrIdx="2">
    <p:extLst>
      <p:ext uri="{19B8F6BF-5375-455C-9EA6-DF929625EA0E}">
        <p15:presenceInfo xmlns:p15="http://schemas.microsoft.com/office/powerpoint/2012/main" userId="S::ETenEyck@CAQH.ORG::2bc7f30a-e372-42b9-a422-20b48f286510" providerId="AD"/>
      </p:ext>
    </p:extLst>
  </p:cmAuthor>
  <p:cmAuthor id="4" name="Erin Weber" initials="EW" lastIdx="25" clrIdx="3">
    <p:extLst>
      <p:ext uri="{19B8F6BF-5375-455C-9EA6-DF929625EA0E}">
        <p15:presenceInfo xmlns:p15="http://schemas.microsoft.com/office/powerpoint/2012/main" userId="S::eweber@CAQH.ORG::779ea4e6-93c9-4f43-9e9d-50c3b657cdb6" providerId="AD"/>
      </p:ext>
    </p:extLst>
  </p:cmAuthor>
  <p:cmAuthor id="5" name="Helina Gebremariam" initials="HG" lastIdx="1" clrIdx="4">
    <p:extLst>
      <p:ext uri="{19B8F6BF-5375-455C-9EA6-DF929625EA0E}">
        <p15:presenceInfo xmlns:p15="http://schemas.microsoft.com/office/powerpoint/2012/main" userId="S::hgebremariam@caqh.org::5c54ff2d-8ca2-4adc-836e-4c0c5b27147a" providerId="AD"/>
      </p:ext>
    </p:extLst>
  </p:cmAuthor>
  <p:cmAuthor id="6" name="Robert Bowman" initials="RB" lastIdx="8" clrIdx="5">
    <p:extLst>
      <p:ext uri="{19B8F6BF-5375-455C-9EA6-DF929625EA0E}">
        <p15:presenceInfo xmlns:p15="http://schemas.microsoft.com/office/powerpoint/2012/main" userId="S::rbowman@caqh.org::c303b47c-147a-49bb-a55e-f2b5e866b01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46297"/>
    <a:srgbClr val="FAFAFA"/>
    <a:srgbClr val="E7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265F2D-2996-4019-8ED4-ACA72266545A}" v="1847" dt="2020-07-21T20:34:07.065"/>
    <p1510:client id="{453DC100-5C9F-4490-BE66-75C5C7B5BF9E}" v="29" dt="2020-07-21T21:01:44.517"/>
    <p1510:client id="{6AB1520B-9640-4506-BE5F-AF913D59E1E6}" v="867" vWet="869" dt="2020-07-21T20:11:39.637"/>
    <p1510:client id="{D6B68CF7-7F94-4831-A3BC-0D8BE17EC87C}" v="4" dt="2020-07-22T17:46:14.683"/>
    <p1510:client id="{E5D7B44E-F034-47A2-92FC-B32E2A1BB6E8}" v="895" dt="2020-07-21T20:14:34.5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guide orient="horz" pos="2184"/>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commentAuthors" Target="commentAuthor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67C356-3EBD-48A5-940F-B86BC1ABB91C}" type="datetimeFigureOut">
              <a:rPr lang="en-US" smtClean="0"/>
              <a:t>7/22/2020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BA9A00-70FD-4286-8B27-A48DFDA87B5D}" type="slidenum">
              <a:rPr lang="en-US" smtClean="0"/>
              <a:t>‹#›</a:t>
            </a:fld>
            <a:endParaRPr lang="en-US"/>
          </a:p>
        </p:txBody>
      </p:sp>
    </p:spTree>
    <p:extLst>
      <p:ext uri="{BB962C8B-B14F-4D97-AF65-F5344CB8AC3E}">
        <p14:creationId xmlns:p14="http://schemas.microsoft.com/office/powerpoint/2010/main" val="1944863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E26E124-CA67-49B4-B2AC-14E738DDBF1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138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881C16-2446-41AE-A658-DFB02D2E7172}" type="slidenum">
              <a:rPr lang="en-US" smtClean="0"/>
              <a:t>8</a:t>
            </a:fld>
            <a:endParaRPr lang="en-US"/>
          </a:p>
        </p:txBody>
      </p:sp>
    </p:spTree>
    <p:extLst>
      <p:ext uri="{BB962C8B-B14F-4D97-AF65-F5344CB8AC3E}">
        <p14:creationId xmlns:p14="http://schemas.microsoft.com/office/powerpoint/2010/main" val="1141787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572DC34-B862-4203-8120-8078F3686957}" type="slidenum">
              <a:rPr lang="en-US" smtClean="0"/>
              <a:t>9</a:t>
            </a:fld>
            <a:endParaRPr lang="en-US"/>
          </a:p>
        </p:txBody>
      </p:sp>
    </p:spTree>
    <p:extLst>
      <p:ext uri="{BB962C8B-B14F-4D97-AF65-F5344CB8AC3E}">
        <p14:creationId xmlns:p14="http://schemas.microsoft.com/office/powerpoint/2010/main" val="4606254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97B931-F5BD-4203-807C-ED82A8771F01}" type="slidenum">
              <a:rPr lang="en-US" smtClean="0"/>
              <a:t>11</a:t>
            </a:fld>
            <a:endParaRPr lang="en-US"/>
          </a:p>
        </p:txBody>
      </p:sp>
    </p:spTree>
    <p:extLst>
      <p:ext uri="{BB962C8B-B14F-4D97-AF65-F5344CB8AC3E}">
        <p14:creationId xmlns:p14="http://schemas.microsoft.com/office/powerpoint/2010/main" val="237688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7D0037E-71E0-4918-A637-401519A85A32}" type="slidenum">
              <a:rPr lang="en-US" smtClean="0"/>
              <a:t>13</a:t>
            </a:fld>
            <a:endParaRPr lang="en-US"/>
          </a:p>
        </p:txBody>
      </p:sp>
    </p:spTree>
    <p:extLst>
      <p:ext uri="{BB962C8B-B14F-4D97-AF65-F5344CB8AC3E}">
        <p14:creationId xmlns:p14="http://schemas.microsoft.com/office/powerpoint/2010/main" val="34566497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47713" y="1181100"/>
            <a:ext cx="5670550" cy="3189288"/>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97B931-F5BD-4203-807C-ED82A8771F01}" type="slidenum">
              <a:rPr lang="en-US" smtClean="0"/>
              <a:t>19</a:t>
            </a:fld>
            <a:endParaRPr lang="en-US"/>
          </a:p>
        </p:txBody>
      </p:sp>
    </p:spTree>
    <p:extLst>
      <p:ext uri="{BB962C8B-B14F-4D97-AF65-F5344CB8AC3E}">
        <p14:creationId xmlns:p14="http://schemas.microsoft.com/office/powerpoint/2010/main" val="34166063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Talking point about how all of these can be tested via the Pilot Initiative. </a:t>
            </a:r>
          </a:p>
        </p:txBody>
      </p:sp>
      <p:sp>
        <p:nvSpPr>
          <p:cNvPr id="4" name="Slide Number Placeholder 3"/>
          <p:cNvSpPr>
            <a:spLocks noGrp="1"/>
          </p:cNvSpPr>
          <p:nvPr>
            <p:ph type="sldNum" sz="quarter" idx="10"/>
          </p:nvPr>
        </p:nvSpPr>
        <p:spPr/>
        <p:txBody>
          <a:bodyPr/>
          <a:lstStyle/>
          <a:p>
            <a:pPr marL="0" marR="0" lvl="0" indent="0" algn="r" defTabSz="1899757" rtl="0" eaLnBrk="1" fontAlgn="auto" latinLnBrk="0" hangingPunct="1">
              <a:lnSpc>
                <a:spcPct val="100000"/>
              </a:lnSpc>
              <a:spcBef>
                <a:spcPts val="0"/>
              </a:spcBef>
              <a:spcAft>
                <a:spcPts val="0"/>
              </a:spcAft>
              <a:buClrTx/>
              <a:buSzTx/>
              <a:buFontTx/>
              <a:buNone/>
              <a:tabLst/>
              <a:defRPr/>
            </a:pPr>
            <a:fld id="{F7E1341C-553F-4E1A-867E-C5D8E4ECB552}"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189975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4892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9687A4-7951-4447-AE8E-5CFF48E8E3E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6175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2020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Tree>
    <p:extLst>
      <p:ext uri="{BB962C8B-B14F-4D97-AF65-F5344CB8AC3E}">
        <p14:creationId xmlns:p14="http://schemas.microsoft.com/office/powerpoint/2010/main" val="366208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r>
              <a:rPr lang="en-US"/>
              <a:t>Click to edit Master title style</a:t>
            </a:r>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
        <p:nvSpPr>
          <p:cNvPr id="8" name="TextBox 7"/>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9209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marL="457200" indent="0">
              <a:spcBef>
                <a:spcPts val="600"/>
              </a:spcBef>
              <a:buNone/>
              <a:defRPr/>
            </a:lvl2pPr>
            <a:lvl3pPr marL="914400" indent="0">
              <a:spcBef>
                <a:spcPts val="300"/>
              </a:spcBef>
              <a:buNone/>
              <a:defRPr sz="1400"/>
            </a:lvl3pPr>
            <a:lvl4pPr>
              <a:spcBef>
                <a:spcPts val="300"/>
              </a:spcBef>
              <a:defRPr sz="1400"/>
            </a:lvl4pPr>
            <a:lvl5pPr>
              <a:spcBef>
                <a:spcPts val="300"/>
              </a:spcBef>
              <a:defRPr sz="1400"/>
            </a:lvl5pPr>
          </a:lstStyle>
          <a:p>
            <a:pPr lvl="0"/>
            <a:r>
              <a:rPr lang="en-US"/>
              <a:t>Click to edit Master text styles</a:t>
            </a:r>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35644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1641680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70"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add slide title</a:t>
            </a:r>
          </a:p>
        </p:txBody>
      </p:sp>
      <p:sp>
        <p:nvSpPr>
          <p:cNvPr id="3" name="Footer Placeholder 4"/>
          <p:cNvSpPr>
            <a:spLocks noGrp="1"/>
          </p:cNvSpPr>
          <p:nvPr>
            <p:ph type="ftr" sz="quarter" idx="10"/>
          </p:nvPr>
        </p:nvSpPr>
        <p:spPr>
          <a:xfrm>
            <a:off x="4356103" y="6502405"/>
            <a:ext cx="3503084" cy="233363"/>
          </a:xfrm>
          <a:prstGeom prst="rect">
            <a:avLst/>
          </a:prstGeom>
        </p:spPr>
        <p:txBody>
          <a:bodyPr vert="horz" lIns="91440" tIns="45720" rIns="91440" bIns="45720" rtlCol="0" anchor="ctr"/>
          <a:lstStyle>
            <a:lvl1pPr>
              <a:defRPr lang="en-US" sz="800" smtClean="0">
                <a:solidFill>
                  <a:srgbClr val="323E48">
                    <a:tint val="75000"/>
                  </a:srgbClr>
                </a:solidFill>
              </a:defRPr>
            </a:lvl1pPr>
          </a:lstStyle>
          <a:p>
            <a:pPr algn="ctr"/>
            <a:fld id="{CEF2C3D0-F8D4-4779-A371-18C903D10B13}" type="slidenum">
              <a:rPr lang="en-US" smtClean="0"/>
              <a:pPr algn="ctr"/>
              <a:t>‹#›</a:t>
            </a:fld>
            <a:endParaRPr lang="en-US"/>
          </a:p>
        </p:txBody>
      </p:sp>
    </p:spTree>
    <p:extLst>
      <p:ext uri="{BB962C8B-B14F-4D97-AF65-F5344CB8AC3E}">
        <p14:creationId xmlns:p14="http://schemas.microsoft.com/office/powerpoint/2010/main" val="7191589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246E2CA-2A32-41FF-AFD4-9D7C3F9D18BE}" type="slidenum">
              <a:rPr lang="en-US" smtClean="0"/>
              <a:t>‹#›</a:t>
            </a:fld>
            <a:endParaRPr lang="en-US"/>
          </a:p>
        </p:txBody>
      </p:sp>
    </p:spTree>
    <p:extLst>
      <p:ext uri="{BB962C8B-B14F-4D97-AF65-F5344CB8AC3E}">
        <p14:creationId xmlns:p14="http://schemas.microsoft.com/office/powerpoint/2010/main" val="39956804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2020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Tree>
    <p:extLst>
      <p:ext uri="{BB962C8B-B14F-4D97-AF65-F5344CB8AC3E}">
        <p14:creationId xmlns:p14="http://schemas.microsoft.com/office/powerpoint/2010/main" val="23616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223707" y="134112"/>
            <a:ext cx="11766956" cy="743712"/>
          </a:xfrm>
        </p:spPr>
        <p:txBody>
          <a:bodyPr/>
          <a:lstStyle/>
          <a:p>
            <a:r>
              <a:rPr lang="en-US"/>
              <a:t>Click to edit Master title style</a:t>
            </a:r>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701994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2000"/>
            </a:lvl1pPr>
            <a:lvl2pPr marL="461963" indent="-230188">
              <a:lnSpc>
                <a:spcPct val="100000"/>
              </a:lnSpc>
              <a:spcBef>
                <a:spcPts val="0"/>
              </a:spcBef>
              <a:tabLst/>
              <a:defRPr sz="1800"/>
            </a:lvl2pPr>
            <a:lvl3pPr marL="798513" indent="-228600">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5422485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1651395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r>
              <a:rPr lang="en-US"/>
              <a:t>Click to edit Master title style</a:t>
            </a:r>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520668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223707" y="134112"/>
            <a:ext cx="11766956" cy="743712"/>
          </a:xfrm>
        </p:spPr>
        <p:txBody>
          <a:bodyPr/>
          <a:lstStyle/>
          <a:p>
            <a:r>
              <a:rPr lang="en-US"/>
              <a:t>Click to edit Master title style</a:t>
            </a:r>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4040293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
        <p:nvSpPr>
          <p:cNvPr id="16" name="TextBox 15">
            <a:extLst>
              <a:ext uri="{FF2B5EF4-FFF2-40B4-BE49-F238E27FC236}">
                <a16:creationId xmlns:a16="http://schemas.microsoft.com/office/drawing/2014/main" id="{F1B42C89-6A4E-407B-9467-C030BF7FB6E4}"/>
              </a:ext>
            </a:extLst>
          </p:cNvPr>
          <p:cNvSpPr txBox="1">
            <a:spLocks noChangeArrowheads="1"/>
          </p:cNvSpPr>
          <p:nvPr userDrawn="1"/>
        </p:nvSpPr>
        <p:spPr bwMode="auto">
          <a:xfrm>
            <a:off x="694266" y="6467942"/>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17" name="Rectangle 5">
            <a:extLst>
              <a:ext uri="{FF2B5EF4-FFF2-40B4-BE49-F238E27FC236}">
                <a16:creationId xmlns:a16="http://schemas.microsoft.com/office/drawing/2014/main" id="{B95D110C-BA70-4655-A028-BF2AEF758379}"/>
              </a:ext>
            </a:extLst>
          </p:cNvPr>
          <p:cNvSpPr>
            <a:spLocks noChangeArrowheads="1"/>
          </p:cNvSpPr>
          <p:nvPr userDrawn="1"/>
        </p:nvSpPr>
        <p:spPr bwMode="auto">
          <a:xfrm>
            <a:off x="574887" y="6417786"/>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2020 CAQH, All Rights Reserved.</a:t>
            </a:r>
          </a:p>
        </p:txBody>
      </p:sp>
    </p:spTree>
    <p:extLst>
      <p:ext uri="{BB962C8B-B14F-4D97-AF65-F5344CB8AC3E}">
        <p14:creationId xmlns:p14="http://schemas.microsoft.com/office/powerpoint/2010/main" val="34093802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mp; Content Layou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2076926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Column: Confidential &amp; Propriet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tabLst/>
              <a:defRPr sz="2000"/>
            </a:lvl1pPr>
            <a:lvl2pPr marL="461963" indent="-230188">
              <a:tabLst/>
              <a:defRPr sz="1800"/>
            </a:lvl2pPr>
            <a:lvl3pPr marL="798513" indent="-228600">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
        <p:nvSpPr>
          <p:cNvPr id="7" name="TextBox 6"/>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53927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Header: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
        <p:nvSpPr>
          <p:cNvPr id="5" name="TextBox 4"/>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56677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r>
              <a:rPr lang="en-US"/>
              <a:t>Click to edit Master title style</a:t>
            </a:r>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
        <p:nvSpPr>
          <p:cNvPr id="8" name="TextBox 7"/>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21219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r>
              <a:rPr lang="en-US"/>
              <a:t>Click to edit Master title style</a:t>
            </a:r>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marL="457200" indent="0">
              <a:spcBef>
                <a:spcPts val="600"/>
              </a:spcBef>
              <a:buNone/>
              <a:defRPr/>
            </a:lvl2pPr>
            <a:lvl3pPr marL="914400" indent="0">
              <a:spcBef>
                <a:spcPts val="300"/>
              </a:spcBef>
              <a:buNone/>
              <a:defRPr sz="1400"/>
            </a:lvl3pPr>
            <a:lvl4pPr>
              <a:spcBef>
                <a:spcPts val="300"/>
              </a:spcBef>
              <a:defRPr sz="1400"/>
            </a:lvl4pPr>
            <a:lvl5pPr>
              <a:spcBef>
                <a:spcPts val="300"/>
              </a:spcBef>
              <a:defRPr sz="1400"/>
            </a:lvl5pPr>
          </a:lstStyle>
          <a:p>
            <a:pPr lvl="0"/>
            <a:r>
              <a:rPr lang="en-US"/>
              <a:t>Click to edit Master text styles</a:t>
            </a:r>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75892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itle and Conten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39300171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2019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Tree>
    <p:extLst>
      <p:ext uri="{BB962C8B-B14F-4D97-AF65-F5344CB8AC3E}">
        <p14:creationId xmlns:p14="http://schemas.microsoft.com/office/powerpoint/2010/main" val="3828049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3705" y="1267968"/>
            <a:ext cx="11765280" cy="4828033"/>
          </a:xfrm>
        </p:spPr>
        <p:txBody>
          <a:bodyPr/>
          <a:lstStyle>
            <a:lvl1pPr>
              <a:lnSpc>
                <a:spcPct val="100000"/>
              </a:lnSpc>
              <a:spcBef>
                <a:spcPts val="1200"/>
              </a:spcBef>
              <a:defRPr/>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Master text styles</a:t>
            </a:r>
          </a:p>
          <a:p>
            <a:pPr lvl="1"/>
            <a:r>
              <a:rPr lang="en-US"/>
              <a:t>Second level</a:t>
            </a:r>
          </a:p>
          <a:p>
            <a:pPr lvl="2"/>
            <a:r>
              <a:rPr lang="en-US"/>
              <a:t>Third level</a:t>
            </a:r>
          </a:p>
        </p:txBody>
      </p:sp>
      <p:sp>
        <p:nvSpPr>
          <p:cNvPr id="5" name="Title 1"/>
          <p:cNvSpPr>
            <a:spLocks noGrp="1"/>
          </p:cNvSpPr>
          <p:nvPr>
            <p:ph type="title"/>
          </p:nvPr>
        </p:nvSpPr>
        <p:spPr>
          <a:xfrm>
            <a:off x="223707" y="134112"/>
            <a:ext cx="11766956" cy="743712"/>
          </a:xfrm>
        </p:spPr>
        <p:txBody>
          <a:bodyPr/>
          <a:lstStyle/>
          <a:p>
            <a:endParaRPr lang="en-US"/>
          </a:p>
        </p:txBody>
      </p:sp>
      <p:sp>
        <p:nvSpPr>
          <p:cNvPr id="4" name="Slide Number Placeholder 4"/>
          <p:cNvSpPr>
            <a:spLocks noGrp="1"/>
          </p:cNvSpPr>
          <p:nvPr>
            <p:ph type="sldNum" sz="quarter" idx="10"/>
          </p:nvPr>
        </p:nvSpPr>
        <p:spPr/>
        <p:txBody>
          <a:bodyPr/>
          <a:lstStyle>
            <a:lvl1pPr>
              <a:defRPr/>
            </a:lvl1pPr>
          </a:lstStyle>
          <a:p>
            <a:pPr>
              <a:defRPr/>
            </a:pPr>
            <a:fld id="{CDB19EE7-41CC-40F8-8898-A50DA016F0E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4255509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2000"/>
            </a:lvl1pPr>
            <a:lvl2pPr marL="461963" indent="-230188">
              <a:lnSpc>
                <a:spcPct val="100000"/>
              </a:lnSpc>
              <a:spcBef>
                <a:spcPts val="0"/>
              </a:spcBef>
              <a:tabLst/>
              <a:defRPr sz="1800"/>
            </a:lvl2pPr>
            <a:lvl3pPr marL="798513" indent="-228600">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endParaRPr lang="en-US"/>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56534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lnSpc>
                <a:spcPct val="100000"/>
              </a:lnSpc>
              <a:spcBef>
                <a:spcPts val="0"/>
              </a:spcBef>
              <a:tabLst/>
              <a:defRPr sz="2000"/>
            </a:lvl1pPr>
            <a:lvl2pPr marL="461963" indent="-230188">
              <a:lnSpc>
                <a:spcPct val="100000"/>
              </a:lnSpc>
              <a:spcBef>
                <a:spcPts val="0"/>
              </a:spcBef>
              <a:tabLst/>
              <a:defRPr sz="1800"/>
            </a:lvl2pPr>
            <a:lvl3pPr marL="798513" indent="-228600">
              <a:lnSpc>
                <a:spcPct val="100000"/>
              </a:lnSpc>
              <a:spcBef>
                <a:spcPts val="0"/>
              </a:spcBef>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971386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5457243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endParaRPr lang="en-US"/>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2900755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7" name="TextBox 6"/>
          <p:cNvSpPr txBox="1">
            <a:spLocks noChangeArrowheads="1"/>
          </p:cNvSpPr>
          <p:nvPr userDrawn="1"/>
        </p:nvSpPr>
        <p:spPr bwMode="auto">
          <a:xfrm>
            <a:off x="226485" y="6392863"/>
            <a:ext cx="5245100" cy="214312"/>
          </a:xfrm>
          <a:prstGeom prst="rect">
            <a:avLst/>
          </a:prstGeom>
          <a:noFill/>
          <a:ln>
            <a:noFill/>
          </a:ln>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defRPr/>
            </a:pPr>
            <a:r>
              <a:rPr lang="en-US" altLang="en-US" sz="800">
                <a:solidFill>
                  <a:prstClr val="white">
                    <a:lumMod val="50000"/>
                  </a:prstClr>
                </a:solidFill>
              </a:rPr>
              <a:t>© 2019 CAQH, All Rights Reserved.</a:t>
            </a: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
        <p:nvSpPr>
          <p:cNvPr id="16" name="TextBox 15">
            <a:extLst>
              <a:ext uri="{FF2B5EF4-FFF2-40B4-BE49-F238E27FC236}">
                <a16:creationId xmlns:a16="http://schemas.microsoft.com/office/drawing/2014/main" id="{F1B42C89-6A4E-407B-9467-C030BF7FB6E4}"/>
              </a:ext>
            </a:extLst>
          </p:cNvPr>
          <p:cNvSpPr txBox="1">
            <a:spLocks noChangeArrowheads="1"/>
          </p:cNvSpPr>
          <p:nvPr userDrawn="1"/>
        </p:nvSpPr>
        <p:spPr bwMode="auto">
          <a:xfrm>
            <a:off x="321235" y="6392863"/>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852763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mp; Content Layou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endParaRPr lang="en-US"/>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16898841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Confidential &amp; Propriet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tabLst/>
              <a:defRPr sz="2000"/>
            </a:lvl1pPr>
            <a:lvl2pPr marL="461963" indent="-230188">
              <a:tabLst/>
              <a:defRPr sz="1800"/>
            </a:lvl2pPr>
            <a:lvl3pPr marL="798513" indent="-228600">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endParaRPr lang="en-US"/>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
        <p:nvSpPr>
          <p:cNvPr id="7" name="TextBox 6"/>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812697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
        <p:nvSpPr>
          <p:cNvPr id="5" name="TextBox 4"/>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873956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endParaRPr lang="en-US"/>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
        <p:nvSpPr>
          <p:cNvPr id="8" name="TextBox 7"/>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85732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Confidential &amp; Proprietary">
    <p:spTree>
      <p:nvGrpSpPr>
        <p:cNvPr id="1" name=""/>
        <p:cNvGrpSpPr/>
        <p:nvPr/>
      </p:nvGrpSpPr>
      <p:grpSpPr>
        <a:xfrm>
          <a:off x="0" y="0"/>
          <a:ext cx="0" cy="0"/>
          <a:chOff x="0" y="0"/>
          <a:chExt cx="0" cy="0"/>
        </a:xfrm>
      </p:grpSpPr>
      <p:sp>
        <p:nvSpPr>
          <p:cNvPr id="2" name="Title 1"/>
          <p:cNvSpPr>
            <a:spLocks noGrp="1"/>
          </p:cNvSpPr>
          <p:nvPr>
            <p:ph type="title"/>
          </p:nvPr>
        </p:nvSpPr>
        <p:spPr>
          <a:xfrm>
            <a:off x="223707" y="134112"/>
            <a:ext cx="11766956" cy="743712"/>
          </a:xfrm>
          <a:prstGeom prst="rect">
            <a:avLst/>
          </a:prstGeom>
        </p:spPr>
        <p:txBody>
          <a:bodyPr anchor="ctr"/>
          <a:lstStyle/>
          <a:p>
            <a:endParaRPr lang="en-US"/>
          </a:p>
        </p:txBody>
      </p:sp>
      <p:sp>
        <p:nvSpPr>
          <p:cNvPr id="3" name="Content Placeholder 2"/>
          <p:cNvSpPr>
            <a:spLocks noGrp="1"/>
          </p:cNvSpPr>
          <p:nvPr>
            <p:ph idx="1"/>
          </p:nvPr>
        </p:nvSpPr>
        <p:spPr>
          <a:xfrm>
            <a:off x="223705" y="1285876"/>
            <a:ext cx="11765280" cy="4810125"/>
          </a:xfrm>
        </p:spPr>
        <p:txBody>
          <a:bodyPr/>
          <a:lstStyle>
            <a:lvl1pPr marL="0" indent="0">
              <a:spcBef>
                <a:spcPts val="1200"/>
              </a:spcBef>
              <a:buNone/>
              <a:defRPr/>
            </a:lvl1pPr>
            <a:lvl2pPr marL="457200" indent="0">
              <a:spcBef>
                <a:spcPts val="600"/>
              </a:spcBef>
              <a:buNone/>
              <a:defRPr/>
            </a:lvl2pPr>
            <a:lvl3pPr marL="914400" indent="0">
              <a:spcBef>
                <a:spcPts val="300"/>
              </a:spcBef>
              <a:buNone/>
              <a:defRPr sz="1400"/>
            </a:lvl3pPr>
            <a:lvl4pPr>
              <a:spcBef>
                <a:spcPts val="300"/>
              </a:spcBef>
              <a:defRPr sz="1400"/>
            </a:lvl4pPr>
            <a:lvl5pPr>
              <a:spcBef>
                <a:spcPts val="300"/>
              </a:spcBef>
              <a:defRPr sz="1400"/>
            </a:lvl5pPr>
          </a:lstStyle>
          <a:p>
            <a:pPr lvl="0"/>
            <a:endParaRPr lang="en-US"/>
          </a:p>
        </p:txBody>
      </p:sp>
      <p:sp>
        <p:nvSpPr>
          <p:cNvPr id="5" name="Slide Number Placeholder 2"/>
          <p:cNvSpPr>
            <a:spLocks noGrp="1"/>
          </p:cNvSpPr>
          <p:nvPr>
            <p:ph type="sldNum" sz="quarter" idx="10"/>
          </p:nvPr>
        </p:nvSpPr>
        <p:spPr>
          <a:xfrm>
            <a:off x="4734984" y="6464301"/>
            <a:ext cx="2743200" cy="365125"/>
          </a:xfrm>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6" name="TextBox 5"/>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289211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Rectangle 2"/>
          <p:cNvSpPr>
            <a:spLocks noGrp="1" noChangeArrowheads="1"/>
          </p:cNvSpPr>
          <p:nvPr>
            <p:ph type="title" hasCustomPrompt="1"/>
          </p:nvPr>
        </p:nvSpPr>
        <p:spPr bwMode="auto">
          <a:xfrm>
            <a:off x="224369"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a:t>Click to add slide title</a:t>
            </a:r>
          </a:p>
        </p:txBody>
      </p:sp>
      <p:sp>
        <p:nvSpPr>
          <p:cNvPr id="3" name="Footer Placeholder 4"/>
          <p:cNvSpPr>
            <a:spLocks noGrp="1"/>
          </p:cNvSpPr>
          <p:nvPr>
            <p:ph type="ftr" sz="quarter" idx="10"/>
          </p:nvPr>
        </p:nvSpPr>
        <p:spPr/>
        <p:txBody>
          <a:bodyPr/>
          <a:lstStyle>
            <a:lvl1pPr>
              <a:defRPr/>
            </a:lvl1pPr>
          </a:lstStyle>
          <a:p>
            <a:pPr>
              <a:defRPr/>
            </a:pPr>
            <a:endParaRPr lang="en-US">
              <a:solidFill>
                <a:srgbClr val="FFFFFF">
                  <a:lumMod val="50000"/>
                </a:srgbClr>
              </a:solidFill>
            </a:endParaRPr>
          </a:p>
        </p:txBody>
      </p:sp>
    </p:spTree>
    <p:extLst>
      <p:ext uri="{BB962C8B-B14F-4D97-AF65-F5344CB8AC3E}">
        <p14:creationId xmlns:p14="http://schemas.microsoft.com/office/powerpoint/2010/main" val="1200105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4">
            <a:extLst>
              <a:ext uri="{FF2B5EF4-FFF2-40B4-BE49-F238E27FC236}">
                <a16:creationId xmlns:a16="http://schemas.microsoft.com/office/drawing/2014/main" id="{DCABC9F1-18FB-4CD7-8757-5DB6F5B553A0}"/>
              </a:ext>
            </a:extLst>
          </p:cNvPr>
          <p:cNvSpPr>
            <a:spLocks noGrp="1"/>
          </p:cNvSpPr>
          <p:nvPr>
            <p:ph type="sldNum" sz="quarter" idx="10"/>
          </p:nvPr>
        </p:nvSpPr>
        <p:spPr>
          <a:xfrm>
            <a:off x="4734984" y="6464301"/>
            <a:ext cx="2743200" cy="365125"/>
          </a:xfrm>
        </p:spPr>
        <p:txBody>
          <a:bodyPr/>
          <a:lstStyle>
            <a:lvl1pPr>
              <a:defRPr/>
            </a:lvl1pPr>
          </a:lstStyle>
          <a:p>
            <a:pPr>
              <a:defRPr/>
            </a:pPr>
            <a:fld id="{CDB19EE7-41CC-40F8-8898-A50DA016F0E1}"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36338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31187769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23707" y="1375537"/>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23707" y="2015298"/>
            <a:ext cx="5386917" cy="4182301"/>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6193368" y="1375537"/>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015299"/>
            <a:ext cx="5389033" cy="4182300"/>
          </a:xfrm>
        </p:spPr>
        <p:txBody>
          <a:bodyPr/>
          <a:lstStyle>
            <a:lvl1pPr>
              <a:lnSpc>
                <a:spcPct val="100000"/>
              </a:lnSpc>
              <a:spcBef>
                <a:spcPts val="0"/>
              </a:spcBef>
              <a:defRPr sz="1800"/>
            </a:lvl1pPr>
            <a:lvl2pPr>
              <a:lnSpc>
                <a:spcPct val="100000"/>
              </a:lnSpc>
              <a:spcBef>
                <a:spcPts val="0"/>
              </a:spcBef>
              <a:defRPr sz="1600"/>
            </a:lvl2pPr>
            <a:lvl3pPr>
              <a:lnSpc>
                <a:spcPct val="100000"/>
              </a:lnSpc>
              <a:spcBef>
                <a:spcPts val="0"/>
              </a:spcBef>
              <a:defRPr sz="1400"/>
            </a:lvl3pPr>
            <a:lvl4pPr>
              <a:defRPr sz="1200"/>
            </a:lvl4pPr>
            <a:lvl5pPr>
              <a:defRPr sz="12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p:txBody>
      </p:sp>
      <p:sp>
        <p:nvSpPr>
          <p:cNvPr id="9" name="Title 1"/>
          <p:cNvSpPr>
            <a:spLocks noGrp="1"/>
          </p:cNvSpPr>
          <p:nvPr>
            <p:ph type="title"/>
          </p:nvPr>
        </p:nvSpPr>
        <p:spPr>
          <a:xfrm>
            <a:off x="223707" y="134112"/>
            <a:ext cx="11766956" cy="743712"/>
          </a:xfrm>
        </p:spPr>
        <p:txBody>
          <a:bodyPr/>
          <a:lstStyle/>
          <a:p>
            <a:r>
              <a:rPr lang="en-US"/>
              <a:t>Click to edit Master title style</a:t>
            </a:r>
          </a:p>
        </p:txBody>
      </p:sp>
      <p:sp>
        <p:nvSpPr>
          <p:cNvPr id="7" name="Slide Number Placeholder 4"/>
          <p:cNvSpPr>
            <a:spLocks noGrp="1"/>
          </p:cNvSpPr>
          <p:nvPr>
            <p:ph type="sldNum" sz="quarter" idx="10"/>
          </p:nvPr>
        </p:nvSpPr>
        <p:spPr/>
        <p:txBody>
          <a:bodyPr/>
          <a:lstStyle>
            <a:lvl1pPr>
              <a:defRPr/>
            </a:lvl1pPr>
          </a:lstStyle>
          <a:p>
            <a:pPr>
              <a:defRPr/>
            </a:pPr>
            <a:fld id="{ACFADB7F-30CA-4559-9D18-227E22D52F78}"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766700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5" name="Rectangle 4"/>
          <p:cNvSpPr/>
          <p:nvPr userDrawn="1"/>
        </p:nvSpPr>
        <p:spPr>
          <a:xfrm>
            <a:off x="7863840" y="-8468"/>
            <a:ext cx="4364144" cy="686646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800">
              <a:solidFill>
                <a:prstClr val="white"/>
              </a:solidFill>
            </a:endParaRPr>
          </a:p>
        </p:txBody>
      </p:sp>
      <p:sp>
        <p:nvSpPr>
          <p:cNvPr id="10" name="Rectangle 2"/>
          <p:cNvSpPr>
            <a:spLocks noGrp="1" noChangeArrowheads="1"/>
          </p:cNvSpPr>
          <p:nvPr>
            <p:ph type="ctrTitle" sz="quarter" hasCustomPrompt="1"/>
          </p:nvPr>
        </p:nvSpPr>
        <p:spPr>
          <a:xfrm>
            <a:off x="8610774" y="1066347"/>
            <a:ext cx="2854166" cy="2333276"/>
          </a:xfrm>
        </p:spPr>
        <p:txBody>
          <a:bodyPr anchor="t"/>
          <a:lstStyle>
            <a:lvl1pPr algn="ctr">
              <a:defRPr sz="3200" b="1">
                <a:solidFill>
                  <a:schemeClr val="bg1"/>
                </a:solidFill>
                <a:latin typeface="+mn-lt"/>
              </a:defRPr>
            </a:lvl1pPr>
          </a:lstStyle>
          <a:p>
            <a:r>
              <a:rPr lang="en-US"/>
              <a:t>Click to edit Title</a:t>
            </a:r>
          </a:p>
        </p:txBody>
      </p:sp>
      <p:sp>
        <p:nvSpPr>
          <p:cNvPr id="11" name="Rectangle 5"/>
          <p:cNvSpPr>
            <a:spLocks noGrp="1" noChangeArrowheads="1"/>
          </p:cNvSpPr>
          <p:nvPr>
            <p:ph type="subTitle" sz="quarter" idx="1" hasCustomPrompt="1"/>
          </p:nvPr>
        </p:nvSpPr>
        <p:spPr>
          <a:xfrm>
            <a:off x="8610774" y="3664307"/>
            <a:ext cx="2854166" cy="451706"/>
          </a:xfrm>
        </p:spPr>
        <p:txBody>
          <a:bodyPr anchor="t"/>
          <a:lstStyle>
            <a:lvl1pPr marL="0" indent="0" algn="ctr">
              <a:spcBef>
                <a:spcPts val="0"/>
              </a:spcBef>
              <a:buFontTx/>
              <a:buNone/>
              <a:defRPr sz="1800">
                <a:solidFill>
                  <a:schemeClr val="bg1"/>
                </a:solidFill>
                <a:latin typeface="+mn-lt"/>
              </a:defRPr>
            </a:lvl1pPr>
          </a:lstStyle>
          <a:p>
            <a:r>
              <a:rPr lang="en-US"/>
              <a:t>Click to edit Subtitle</a:t>
            </a:r>
          </a:p>
        </p:txBody>
      </p:sp>
      <p:sp>
        <p:nvSpPr>
          <p:cNvPr id="12" name="Text Placeholder 11"/>
          <p:cNvSpPr>
            <a:spLocks noGrp="1"/>
          </p:cNvSpPr>
          <p:nvPr>
            <p:ph type="body" sz="quarter" idx="12" hasCustomPrompt="1"/>
          </p:nvPr>
        </p:nvSpPr>
        <p:spPr>
          <a:xfrm>
            <a:off x="8610774" y="5834063"/>
            <a:ext cx="2854166" cy="490537"/>
          </a:xfrm>
        </p:spPr>
        <p:txBody>
          <a:bodyPr anchor="t"/>
          <a:lstStyle>
            <a:lvl1pPr marL="0" indent="0" algn="ctr">
              <a:buNone/>
              <a:defRPr baseline="0">
                <a:solidFill>
                  <a:schemeClr val="bg1"/>
                </a:solidFill>
              </a:defRPr>
            </a:lvl1pPr>
          </a:lstStyle>
          <a:p>
            <a:pPr lvl="0"/>
            <a:r>
              <a:rPr lang="en-US"/>
              <a:t>Click to edit Date</a:t>
            </a:r>
          </a:p>
        </p:txBody>
      </p:sp>
      <p:sp>
        <p:nvSpPr>
          <p:cNvPr id="13" name="Text Placeholder 13"/>
          <p:cNvSpPr>
            <a:spLocks noGrp="1"/>
          </p:cNvSpPr>
          <p:nvPr>
            <p:ph type="body" sz="quarter" idx="13" hasCustomPrompt="1"/>
          </p:nvPr>
        </p:nvSpPr>
        <p:spPr>
          <a:xfrm>
            <a:off x="8320763" y="5303410"/>
            <a:ext cx="3455563" cy="517525"/>
          </a:xfrm>
        </p:spPr>
        <p:txBody>
          <a:bodyPr anchor="t"/>
          <a:lstStyle>
            <a:lvl1pPr marL="0" indent="0" algn="ctr">
              <a:buNone/>
              <a:defRPr baseline="0">
                <a:solidFill>
                  <a:schemeClr val="bg1"/>
                </a:solidFill>
              </a:defRPr>
            </a:lvl1pPr>
          </a:lstStyle>
          <a:p>
            <a:pPr lvl="0"/>
            <a:r>
              <a:rPr lang="en-US"/>
              <a:t>Click to edit Presenter(s)</a:t>
            </a:r>
          </a:p>
        </p:txBody>
      </p:sp>
      <p:pic>
        <p:nvPicPr>
          <p:cNvPr id="15" name="Picture 12"/>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65113" y="123132"/>
            <a:ext cx="1639887" cy="807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1" y="1177465"/>
            <a:ext cx="7863841" cy="5043275"/>
          </a:xfrm>
          <a:prstGeom prst="rect">
            <a:avLst/>
          </a:prstGeom>
        </p:spPr>
      </p:pic>
      <p:sp>
        <p:nvSpPr>
          <p:cNvPr id="16" name="TextBox 15">
            <a:extLst>
              <a:ext uri="{FF2B5EF4-FFF2-40B4-BE49-F238E27FC236}">
                <a16:creationId xmlns:a16="http://schemas.microsoft.com/office/drawing/2014/main" id="{F1B42C89-6A4E-407B-9467-C030BF7FB6E4}"/>
              </a:ext>
            </a:extLst>
          </p:cNvPr>
          <p:cNvSpPr txBox="1">
            <a:spLocks noChangeArrowheads="1"/>
          </p:cNvSpPr>
          <p:nvPr userDrawn="1"/>
        </p:nvSpPr>
        <p:spPr bwMode="auto">
          <a:xfrm>
            <a:off x="694266" y="6467942"/>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17" name="Rectangle 5">
            <a:extLst>
              <a:ext uri="{FF2B5EF4-FFF2-40B4-BE49-F238E27FC236}">
                <a16:creationId xmlns:a16="http://schemas.microsoft.com/office/drawing/2014/main" id="{B95D110C-BA70-4655-A028-BF2AEF758379}"/>
              </a:ext>
            </a:extLst>
          </p:cNvPr>
          <p:cNvSpPr>
            <a:spLocks noChangeArrowheads="1"/>
          </p:cNvSpPr>
          <p:nvPr userDrawn="1"/>
        </p:nvSpPr>
        <p:spPr bwMode="auto">
          <a:xfrm>
            <a:off x="574887" y="6417786"/>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2020 CAQH, All Rights Reserved.</a:t>
            </a:r>
          </a:p>
        </p:txBody>
      </p:sp>
    </p:spTree>
    <p:extLst>
      <p:ext uri="{BB962C8B-B14F-4D97-AF65-F5344CB8AC3E}">
        <p14:creationId xmlns:p14="http://schemas.microsoft.com/office/powerpoint/2010/main" val="435890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Layout: Confidential &amp; Proprietary">
    <p:spTree>
      <p:nvGrpSpPr>
        <p:cNvPr id="1" name=""/>
        <p:cNvGrpSpPr/>
        <p:nvPr/>
      </p:nvGrpSpPr>
      <p:grpSpPr>
        <a:xfrm>
          <a:off x="0" y="0"/>
          <a:ext cx="0" cy="0"/>
          <a:chOff x="0" y="0"/>
          <a:chExt cx="0" cy="0"/>
        </a:xfrm>
      </p:grpSpPr>
      <p:sp>
        <p:nvSpPr>
          <p:cNvPr id="3" name="TextBox 2"/>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
        <p:nvSpPr>
          <p:cNvPr id="2" name="Title 1"/>
          <p:cNvSpPr>
            <a:spLocks noGrp="1"/>
          </p:cNvSpPr>
          <p:nvPr>
            <p:ph type="title"/>
          </p:nvPr>
        </p:nvSpPr>
        <p:spPr/>
        <p:txBody>
          <a:bodyPr/>
          <a:lstStyle>
            <a:lvl1pPr>
              <a:defRPr/>
            </a:lvl1pPr>
          </a:lstStyle>
          <a:p>
            <a:r>
              <a:rPr lang="en-US"/>
              <a:t>Click to edit Master title style</a:t>
            </a:r>
          </a:p>
        </p:txBody>
      </p:sp>
      <p:sp>
        <p:nvSpPr>
          <p:cNvPr id="4" name="Slide Number Placeholder 2"/>
          <p:cNvSpPr>
            <a:spLocks noGrp="1"/>
          </p:cNvSpPr>
          <p:nvPr>
            <p:ph type="sldNum" sz="quarter" idx="10"/>
          </p:nvPr>
        </p:nvSpPr>
        <p:spPr/>
        <p:txBody>
          <a:bodyPr/>
          <a:lstStyle>
            <a:lvl1pPr>
              <a:defRPr/>
            </a:lvl1pPr>
          </a:lstStyle>
          <a:p>
            <a:pPr>
              <a:defRPr/>
            </a:pPr>
            <a:fld id="{E2D6B392-2311-4D85-A582-D1976F1A3194}" type="slidenum">
              <a:rPr lang="en-US">
                <a:solidFill>
                  <a:srgbClr val="323E48">
                    <a:tint val="75000"/>
                  </a:srgbClr>
                </a:solidFill>
              </a:rPr>
              <a:pPr>
                <a:defRPr/>
              </a:pPr>
              <a:t>‹#›</a:t>
            </a:fld>
            <a:endParaRPr lang="en-US">
              <a:solidFill>
                <a:srgbClr val="323E48">
                  <a:tint val="75000"/>
                </a:srgbClr>
              </a:solidFill>
            </a:endParaRPr>
          </a:p>
        </p:txBody>
      </p:sp>
      <p:sp>
        <p:nvSpPr>
          <p:cNvPr id="5" name="Content Placeholder 2"/>
          <p:cNvSpPr>
            <a:spLocks noGrp="1"/>
          </p:cNvSpPr>
          <p:nvPr>
            <p:ph idx="1" hasCustomPrompt="1"/>
          </p:nvPr>
        </p:nvSpPr>
        <p:spPr>
          <a:xfrm>
            <a:off x="223705" y="1267968"/>
            <a:ext cx="11765280" cy="4828033"/>
          </a:xfrm>
        </p:spPr>
        <p:txBody>
          <a:bodyPr/>
          <a:lstStyle>
            <a:lvl1pPr>
              <a:lnSpc>
                <a:spcPct val="100000"/>
              </a:lnSpc>
              <a:spcBef>
                <a:spcPts val="1200"/>
              </a:spcBef>
              <a:defRPr baseline="0"/>
            </a:lvl1pPr>
            <a:lvl2pPr>
              <a:lnSpc>
                <a:spcPct val="100000"/>
              </a:lnSpc>
              <a:spcBef>
                <a:spcPts val="0"/>
              </a:spcBef>
              <a:defRPr/>
            </a:lvl2pPr>
            <a:lvl3pPr>
              <a:lnSpc>
                <a:spcPct val="100000"/>
              </a:lnSpc>
              <a:spcBef>
                <a:spcPts val="0"/>
              </a:spcBef>
              <a:defRPr sz="1400"/>
            </a:lvl3pPr>
            <a:lvl4pPr>
              <a:spcBef>
                <a:spcPts val="300"/>
              </a:spcBef>
              <a:defRPr sz="1400"/>
            </a:lvl4pPr>
            <a:lvl5pPr>
              <a:spcBef>
                <a:spcPts val="300"/>
              </a:spcBef>
              <a:defRPr sz="1400"/>
            </a:lvl5pPr>
          </a:lstStyle>
          <a:p>
            <a:pPr lvl="0"/>
            <a:r>
              <a:rPr lang="en-US"/>
              <a:t>Click to edit text or select object on Confidential &amp; Proprietary slide (footer).</a:t>
            </a:r>
          </a:p>
          <a:p>
            <a:pPr lvl="1"/>
            <a:r>
              <a:rPr lang="en-US"/>
              <a:t>Second level</a:t>
            </a:r>
          </a:p>
          <a:p>
            <a:pPr lvl="2"/>
            <a:r>
              <a:rPr lang="en-US"/>
              <a:t>Third level</a:t>
            </a:r>
          </a:p>
        </p:txBody>
      </p:sp>
    </p:spTree>
    <p:extLst>
      <p:ext uri="{BB962C8B-B14F-4D97-AF65-F5344CB8AC3E}">
        <p14:creationId xmlns:p14="http://schemas.microsoft.com/office/powerpoint/2010/main" val="19876372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Confidential &amp; Proprietary">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3707" y="1392238"/>
            <a:ext cx="5652160" cy="4703762"/>
          </a:xfrm>
        </p:spPr>
        <p:txBody>
          <a:bodyPr/>
          <a:lstStyle>
            <a:lvl1pPr marL="168275" indent="-168275">
              <a:tabLst/>
              <a:defRPr sz="2000"/>
            </a:lvl1pPr>
            <a:lvl2pPr marL="461963" indent="-230188">
              <a:tabLst/>
              <a:defRPr sz="1800"/>
            </a:lvl2pPr>
            <a:lvl3pPr marL="798513" indent="-228600">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97599" y="1392238"/>
            <a:ext cx="5793063" cy="4703762"/>
          </a:xfrm>
        </p:spPr>
        <p:txBody>
          <a:bodyPr/>
          <a:lstStyle>
            <a:lvl1pPr marL="168275" indent="-168275">
              <a:defRPr sz="2000"/>
            </a:lvl1pPr>
            <a:lvl2pPr marL="461963" indent="-230188">
              <a:defRPr sz="1800"/>
            </a:lvl2pPr>
            <a:lvl3pPr marL="796925" indent="-227013">
              <a:defRPr sz="1600"/>
            </a:lvl3pPr>
            <a:lvl4pPr marL="1139825" indent="-228600">
              <a:defRPr sz="1400"/>
            </a:lvl4pPr>
            <a:lvl5pPr marL="1377950" indent="-228600">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p:txBody>
      </p:sp>
      <p:sp>
        <p:nvSpPr>
          <p:cNvPr id="6" name="Title 1"/>
          <p:cNvSpPr>
            <a:spLocks noGrp="1"/>
          </p:cNvSpPr>
          <p:nvPr>
            <p:ph type="title"/>
          </p:nvPr>
        </p:nvSpPr>
        <p:spPr>
          <a:xfrm>
            <a:off x="223707" y="134112"/>
            <a:ext cx="11766956" cy="743712"/>
          </a:xfrm>
        </p:spPr>
        <p:txBody>
          <a:bodyPr/>
          <a:lstStyle/>
          <a:p>
            <a:r>
              <a:rPr lang="en-US"/>
              <a:t>Click to edit Master title style</a:t>
            </a:r>
          </a:p>
        </p:txBody>
      </p:sp>
      <p:sp>
        <p:nvSpPr>
          <p:cNvPr id="5" name="Slide Number Placeholder 4"/>
          <p:cNvSpPr>
            <a:spLocks noGrp="1"/>
          </p:cNvSpPr>
          <p:nvPr>
            <p:ph type="sldNum" sz="quarter" idx="10"/>
          </p:nvPr>
        </p:nvSpPr>
        <p:spPr/>
        <p:txBody>
          <a:bodyPr/>
          <a:lstStyle>
            <a:lvl1pPr>
              <a:defRPr/>
            </a:lvl1pPr>
          </a:lstStyle>
          <a:p>
            <a:pPr>
              <a:defRPr/>
            </a:pPr>
            <a:fld id="{47A5A2A3-AC24-4EED-8CF6-852CF5B86C45}" type="slidenum">
              <a:rPr lang="en-US">
                <a:solidFill>
                  <a:prstClr val="white">
                    <a:lumMod val="50000"/>
                  </a:prstClr>
                </a:solidFill>
              </a:rPr>
              <a:pPr>
                <a:defRPr/>
              </a:pPr>
              <a:t>‹#›</a:t>
            </a:fld>
            <a:endParaRPr lang="en-US">
              <a:solidFill>
                <a:prstClr val="white">
                  <a:lumMod val="50000"/>
                </a:prstClr>
              </a:solidFill>
            </a:endParaRPr>
          </a:p>
        </p:txBody>
      </p:sp>
      <p:sp>
        <p:nvSpPr>
          <p:cNvPr id="7" name="TextBox 6"/>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43241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Confidential &amp; Proprietary">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963084" y="1845733"/>
            <a:ext cx="10363200" cy="3801534"/>
          </a:xfrm>
        </p:spPr>
        <p:txBody>
          <a:bodyPr anchor="ctr"/>
          <a:lstStyle>
            <a:lvl1pPr marL="0" indent="0" algn="ctr">
              <a:buNone/>
              <a:defRPr sz="3200" b="1"/>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Section Header</a:t>
            </a:r>
          </a:p>
        </p:txBody>
      </p:sp>
      <p:sp>
        <p:nvSpPr>
          <p:cNvPr id="4" name="Slide Number Placeholder 4"/>
          <p:cNvSpPr>
            <a:spLocks noGrp="1"/>
          </p:cNvSpPr>
          <p:nvPr>
            <p:ph type="sldNum" sz="quarter" idx="10"/>
          </p:nvPr>
        </p:nvSpPr>
        <p:spPr/>
        <p:txBody>
          <a:bodyPr/>
          <a:lstStyle>
            <a:lvl1pPr>
              <a:defRPr/>
            </a:lvl1pPr>
          </a:lstStyle>
          <a:p>
            <a:pPr>
              <a:defRPr/>
            </a:pPr>
            <a:fld id="{33368C11-A871-44B1-ADBD-300AADACB9EA}" type="slidenum">
              <a:rPr lang="en-US">
                <a:solidFill>
                  <a:prstClr val="white">
                    <a:lumMod val="50000"/>
                  </a:prstClr>
                </a:solidFill>
              </a:rPr>
              <a:pPr>
                <a:defRPr/>
              </a:pPr>
              <a:t>‹#›</a:t>
            </a:fld>
            <a:endParaRPr lang="en-US">
              <a:solidFill>
                <a:prstClr val="white">
                  <a:lumMod val="50000"/>
                </a:prstClr>
              </a:solidFill>
            </a:endParaRPr>
          </a:p>
        </p:txBody>
      </p:sp>
      <p:sp>
        <p:nvSpPr>
          <p:cNvPr id="5" name="TextBox 4"/>
          <p:cNvSpPr txBox="1">
            <a:spLocks noChangeArrowheads="1"/>
          </p:cNvSpPr>
          <p:nvPr userDrawn="1"/>
        </p:nvSpPr>
        <p:spPr bwMode="auto">
          <a:xfrm>
            <a:off x="739963" y="6498698"/>
            <a:ext cx="242146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altLang="en-US" sz="800">
              <a:solidFill>
                <a:srgbClr val="767171"/>
              </a:solidFill>
              <a:latin typeface="Arial" panose="020B0604020202020204" pitchFamily="34" charset="0"/>
              <a:cs typeface="Arial" panose="020B0604020202020204" pitchFamily="34"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altLang="en-US" sz="800">
                <a:solidFill>
                  <a:srgbClr val="767171"/>
                </a:solidFill>
                <a:latin typeface="Arial" panose="020B0604020202020204" pitchFamily="34" charset="0"/>
                <a:cs typeface="Arial" panose="020B0604020202020204" pitchFamily="34" charset="0"/>
              </a:rPr>
              <a:t>Confidential &amp; Proprietary.</a:t>
            </a:r>
          </a:p>
          <a:p>
            <a:pPr fontAlgn="base">
              <a:spcBef>
                <a:spcPct val="0"/>
              </a:spcBef>
              <a:spcAft>
                <a:spcPct val="0"/>
              </a:spcAft>
              <a:defRPr/>
            </a:pPr>
            <a:endParaRPr lang="en-US" altLang="en-US" sz="800">
              <a:solidFill>
                <a:srgbClr val="76717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288002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e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961159" y="6475413"/>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0" y="0"/>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p:spPr>
        <p:txBody>
          <a:bodyPr anchor="ctr"/>
          <a:lstStyle/>
          <a:p>
            <a:pPr algn="ctr" defTabSz="457200">
              <a:defRPr/>
            </a:pPr>
            <a:endParaRPr lang="en-US">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2" y="6429375"/>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2020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69474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Lst>
  <p:hf hdr="0" dt="0"/>
  <p:txStyles>
    <p:titleStyle>
      <a:lvl1pPr algn="l" rtl="0" eaLnBrk="1" fontAlgn="base" hangingPunct="1">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800">
          <a:solidFill>
            <a:srgbClr val="070359"/>
          </a:solidFill>
          <a:latin typeface="Times New Roman" pitchFamily="18" charset="0"/>
        </a:defRPr>
      </a:lvl6pPr>
      <a:lvl7pPr marL="914400" algn="l" rtl="0" eaLnBrk="1" fontAlgn="base" hangingPunct="1">
        <a:spcBef>
          <a:spcPct val="0"/>
        </a:spcBef>
        <a:spcAft>
          <a:spcPct val="0"/>
        </a:spcAft>
        <a:defRPr sz="2800">
          <a:solidFill>
            <a:srgbClr val="070359"/>
          </a:solidFill>
          <a:latin typeface="Times New Roman" pitchFamily="18" charset="0"/>
        </a:defRPr>
      </a:lvl7pPr>
      <a:lvl8pPr marL="1371600" algn="l" rtl="0" eaLnBrk="1" fontAlgn="base" hangingPunct="1">
        <a:spcBef>
          <a:spcPct val="0"/>
        </a:spcBef>
        <a:spcAft>
          <a:spcPct val="0"/>
        </a:spcAft>
        <a:defRPr sz="2800">
          <a:solidFill>
            <a:srgbClr val="070359"/>
          </a:solidFill>
          <a:latin typeface="Times New Roman" pitchFamily="18" charset="0"/>
        </a:defRPr>
      </a:lvl8pPr>
      <a:lvl9pPr marL="1828800" algn="l" rtl="0" eaLnBrk="1" fontAlgn="base" hangingPunct="1">
        <a:spcBef>
          <a:spcPct val="0"/>
        </a:spcBef>
        <a:spcAft>
          <a:spcPct val="0"/>
        </a:spcAft>
        <a:defRPr sz="2800">
          <a:solidFill>
            <a:srgbClr val="070359"/>
          </a:solidFill>
          <a:latin typeface="Times New Roman" pitchFamily="18" charset="0"/>
        </a:defRPr>
      </a:lvl9pPr>
    </p:titleStyle>
    <p:bodyStyle>
      <a:lvl1pPr marL="342900" indent="-342900" algn="l" rtl="0" eaLnBrk="1" fontAlgn="base" hangingPunct="1">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1" fontAlgn="base" hangingPunct="1">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1" fontAlgn="base" hangingPunct="1">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1" fontAlgn="base" hangingPunct="1">
        <a:spcBef>
          <a:spcPts val="300"/>
        </a:spcBef>
        <a:spcAft>
          <a:spcPct val="0"/>
        </a:spcAft>
        <a:buClr>
          <a:srgbClr val="05023E"/>
        </a:buClr>
        <a:buChar char="–"/>
        <a:defRPr sz="1400">
          <a:solidFill>
            <a:srgbClr val="606060"/>
          </a:solidFill>
          <a:latin typeface="+mn-lt"/>
        </a:defRPr>
      </a:lvl4pPr>
      <a:lvl5pPr marL="2057400" indent="-228600" algn="l" rtl="0" eaLnBrk="1" fontAlgn="base" hangingPunct="1">
        <a:spcBef>
          <a:spcPts val="300"/>
        </a:spcBef>
        <a:spcAft>
          <a:spcPct val="0"/>
        </a:spcAft>
        <a:buClr>
          <a:srgbClr val="05023E"/>
        </a:buClr>
        <a:buChar char="»"/>
        <a:defRPr sz="1400">
          <a:solidFill>
            <a:srgbClr val="606060"/>
          </a:solidFill>
          <a:latin typeface="+mn-lt"/>
        </a:defRPr>
      </a:lvl5pPr>
      <a:lvl6pPr marL="2514600" indent="-228600" algn="l" rtl="0" eaLnBrk="1" fontAlgn="base" hangingPunct="1">
        <a:spcBef>
          <a:spcPct val="20000"/>
        </a:spcBef>
        <a:spcAft>
          <a:spcPct val="0"/>
        </a:spcAft>
        <a:buClr>
          <a:srgbClr val="05023E"/>
        </a:buClr>
        <a:buChar char="»"/>
        <a:defRPr sz="1200">
          <a:solidFill>
            <a:srgbClr val="070359"/>
          </a:solidFill>
          <a:latin typeface="+mn-lt"/>
        </a:defRPr>
      </a:lvl6pPr>
      <a:lvl7pPr marL="2971800" indent="-228600" algn="l" rtl="0" eaLnBrk="1" fontAlgn="base" hangingPunct="1">
        <a:spcBef>
          <a:spcPct val="20000"/>
        </a:spcBef>
        <a:spcAft>
          <a:spcPct val="0"/>
        </a:spcAft>
        <a:buClr>
          <a:srgbClr val="05023E"/>
        </a:buClr>
        <a:buChar char="»"/>
        <a:defRPr sz="1200">
          <a:solidFill>
            <a:srgbClr val="070359"/>
          </a:solidFill>
          <a:latin typeface="+mn-lt"/>
        </a:defRPr>
      </a:lvl7pPr>
      <a:lvl8pPr marL="3429000" indent="-228600" algn="l" rtl="0" eaLnBrk="1" fontAlgn="base" hangingPunct="1">
        <a:spcBef>
          <a:spcPct val="20000"/>
        </a:spcBef>
        <a:spcAft>
          <a:spcPct val="0"/>
        </a:spcAft>
        <a:buClr>
          <a:srgbClr val="05023E"/>
        </a:buClr>
        <a:buChar char="»"/>
        <a:defRPr sz="1200">
          <a:solidFill>
            <a:srgbClr val="070359"/>
          </a:solidFill>
          <a:latin typeface="+mn-lt"/>
        </a:defRPr>
      </a:lvl8pPr>
      <a:lvl9pPr marL="3886200" indent="-228600" algn="l" rtl="0" eaLnBrk="1" fontAlgn="base" hangingPunct="1">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961159" y="6475413"/>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0" y="0"/>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p:spPr>
        <p:txBody>
          <a:bodyPr anchor="ctr"/>
          <a:lstStyle/>
          <a:p>
            <a:pPr algn="ctr" defTabSz="457200">
              <a:defRPr/>
            </a:pPr>
            <a:endParaRPr lang="en-US">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2" y="6429375"/>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2020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1663033662"/>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hf hdr="0" dt="0"/>
  <p:txStyles>
    <p:titleStyle>
      <a:lvl1pPr algn="l" rtl="0" eaLnBrk="1" fontAlgn="base" hangingPunct="1">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2800">
          <a:solidFill>
            <a:srgbClr val="070359"/>
          </a:solidFill>
          <a:latin typeface="Times New Roman" pitchFamily="18" charset="0"/>
        </a:defRPr>
      </a:lvl6pPr>
      <a:lvl7pPr marL="914400" algn="l" rtl="0" eaLnBrk="1" fontAlgn="base" hangingPunct="1">
        <a:spcBef>
          <a:spcPct val="0"/>
        </a:spcBef>
        <a:spcAft>
          <a:spcPct val="0"/>
        </a:spcAft>
        <a:defRPr sz="2800">
          <a:solidFill>
            <a:srgbClr val="070359"/>
          </a:solidFill>
          <a:latin typeface="Times New Roman" pitchFamily="18" charset="0"/>
        </a:defRPr>
      </a:lvl7pPr>
      <a:lvl8pPr marL="1371600" algn="l" rtl="0" eaLnBrk="1" fontAlgn="base" hangingPunct="1">
        <a:spcBef>
          <a:spcPct val="0"/>
        </a:spcBef>
        <a:spcAft>
          <a:spcPct val="0"/>
        </a:spcAft>
        <a:defRPr sz="2800">
          <a:solidFill>
            <a:srgbClr val="070359"/>
          </a:solidFill>
          <a:latin typeface="Times New Roman" pitchFamily="18" charset="0"/>
        </a:defRPr>
      </a:lvl8pPr>
      <a:lvl9pPr marL="1828800" algn="l" rtl="0" eaLnBrk="1" fontAlgn="base" hangingPunct="1">
        <a:spcBef>
          <a:spcPct val="0"/>
        </a:spcBef>
        <a:spcAft>
          <a:spcPct val="0"/>
        </a:spcAft>
        <a:defRPr sz="2800">
          <a:solidFill>
            <a:srgbClr val="070359"/>
          </a:solidFill>
          <a:latin typeface="Times New Roman" pitchFamily="18" charset="0"/>
        </a:defRPr>
      </a:lvl9pPr>
    </p:titleStyle>
    <p:bodyStyle>
      <a:lvl1pPr marL="342900" indent="-342900" algn="l" rtl="0" eaLnBrk="1" fontAlgn="base" hangingPunct="1">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1" fontAlgn="base" hangingPunct="1">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1" fontAlgn="base" hangingPunct="1">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1" fontAlgn="base" hangingPunct="1">
        <a:spcBef>
          <a:spcPts val="300"/>
        </a:spcBef>
        <a:spcAft>
          <a:spcPct val="0"/>
        </a:spcAft>
        <a:buClr>
          <a:srgbClr val="05023E"/>
        </a:buClr>
        <a:buChar char="–"/>
        <a:defRPr sz="1400">
          <a:solidFill>
            <a:srgbClr val="606060"/>
          </a:solidFill>
          <a:latin typeface="+mn-lt"/>
        </a:defRPr>
      </a:lvl4pPr>
      <a:lvl5pPr marL="2057400" indent="-228600" algn="l" rtl="0" eaLnBrk="1" fontAlgn="base" hangingPunct="1">
        <a:spcBef>
          <a:spcPts val="300"/>
        </a:spcBef>
        <a:spcAft>
          <a:spcPct val="0"/>
        </a:spcAft>
        <a:buClr>
          <a:srgbClr val="05023E"/>
        </a:buClr>
        <a:buChar char="»"/>
        <a:defRPr sz="1400">
          <a:solidFill>
            <a:srgbClr val="606060"/>
          </a:solidFill>
          <a:latin typeface="+mn-lt"/>
        </a:defRPr>
      </a:lvl5pPr>
      <a:lvl6pPr marL="2514600" indent="-228600" algn="l" rtl="0" eaLnBrk="1" fontAlgn="base" hangingPunct="1">
        <a:spcBef>
          <a:spcPct val="20000"/>
        </a:spcBef>
        <a:spcAft>
          <a:spcPct val="0"/>
        </a:spcAft>
        <a:buClr>
          <a:srgbClr val="05023E"/>
        </a:buClr>
        <a:buChar char="»"/>
        <a:defRPr sz="1200">
          <a:solidFill>
            <a:srgbClr val="070359"/>
          </a:solidFill>
          <a:latin typeface="+mn-lt"/>
        </a:defRPr>
      </a:lvl6pPr>
      <a:lvl7pPr marL="2971800" indent="-228600" algn="l" rtl="0" eaLnBrk="1" fontAlgn="base" hangingPunct="1">
        <a:spcBef>
          <a:spcPct val="20000"/>
        </a:spcBef>
        <a:spcAft>
          <a:spcPct val="0"/>
        </a:spcAft>
        <a:buClr>
          <a:srgbClr val="05023E"/>
        </a:buClr>
        <a:buChar char="»"/>
        <a:defRPr sz="1200">
          <a:solidFill>
            <a:srgbClr val="070359"/>
          </a:solidFill>
          <a:latin typeface="+mn-lt"/>
        </a:defRPr>
      </a:lvl7pPr>
      <a:lvl8pPr marL="3429000" indent="-228600" algn="l" rtl="0" eaLnBrk="1" fontAlgn="base" hangingPunct="1">
        <a:spcBef>
          <a:spcPct val="20000"/>
        </a:spcBef>
        <a:spcAft>
          <a:spcPct val="0"/>
        </a:spcAft>
        <a:buClr>
          <a:srgbClr val="05023E"/>
        </a:buClr>
        <a:buChar char="»"/>
        <a:defRPr sz="1200">
          <a:solidFill>
            <a:srgbClr val="070359"/>
          </a:solidFill>
          <a:latin typeface="+mn-lt"/>
        </a:defRPr>
      </a:lvl8pPr>
      <a:lvl9pPr marL="3886200" indent="-228600" algn="l" rtl="0" eaLnBrk="1" fontAlgn="base" hangingPunct="1">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 name="Picture 2"/>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961159" y="6475413"/>
            <a:ext cx="58737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a:spLocks noChangeArrowheads="1"/>
          </p:cNvSpPr>
          <p:nvPr userDrawn="1"/>
        </p:nvSpPr>
        <p:spPr bwMode="auto">
          <a:xfrm>
            <a:off x="0" y="0"/>
            <a:ext cx="12192000" cy="1000125"/>
          </a:xfrm>
          <a:prstGeom prst="rect">
            <a:avLst/>
          </a:prstGeom>
          <a:gradFill>
            <a:gsLst>
              <a:gs pos="0">
                <a:srgbClr val="7D4081"/>
              </a:gs>
              <a:gs pos="88000">
                <a:srgbClr val="7D4081"/>
              </a:gs>
              <a:gs pos="100000">
                <a:srgbClr val="BC9DBE"/>
              </a:gs>
            </a:gsLst>
            <a:lin ang="0" scaled="1"/>
          </a:gradFill>
          <a:ln>
            <a:noFill/>
          </a:ln>
          <a:effectLst>
            <a:outerShdw blurRad="228600" dist="38099" dir="6119970" rotWithShape="0">
              <a:srgbClr val="808080">
                <a:alpha val="42999"/>
              </a:srgbClr>
            </a:outerShdw>
          </a:effectLst>
        </p:spPr>
        <p:txBody>
          <a:bodyPr anchor="ctr"/>
          <a:lstStyle/>
          <a:p>
            <a:pPr algn="ctr" defTabSz="457200">
              <a:defRPr/>
            </a:pPr>
            <a:endParaRPr lang="en-US">
              <a:solidFill>
                <a:prstClr val="white"/>
              </a:solidFill>
              <a:ea typeface="ＭＳ Ｐゴシック" panose="020B0600070205080204" pitchFamily="34" charset="-128"/>
            </a:endParaRPr>
          </a:p>
        </p:txBody>
      </p:sp>
      <p:sp>
        <p:nvSpPr>
          <p:cNvPr id="1027" name="Rectangle 2"/>
          <p:cNvSpPr>
            <a:spLocks noGrp="1" noChangeArrowheads="1"/>
          </p:cNvSpPr>
          <p:nvPr>
            <p:ph type="title"/>
          </p:nvPr>
        </p:nvSpPr>
        <p:spPr bwMode="auto">
          <a:xfrm>
            <a:off x="224367" y="234950"/>
            <a:ext cx="11766551"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09551" y="1125538"/>
            <a:ext cx="1176866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1029" name="Rectangle 5"/>
          <p:cNvSpPr>
            <a:spLocks noChangeArrowheads="1"/>
          </p:cNvSpPr>
          <p:nvPr/>
        </p:nvSpPr>
        <p:spPr bwMode="auto">
          <a:xfrm>
            <a:off x="641352" y="6429375"/>
            <a:ext cx="4500033" cy="280988"/>
          </a:xfrm>
          <a:prstGeom prst="rect">
            <a:avLst/>
          </a:prstGeom>
          <a:noFill/>
          <a:ln>
            <a:noFill/>
          </a:ln>
        </p:spPr>
        <p:txBody>
          <a:bodyPr anchor="b"/>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r>
              <a:rPr lang="en-US" altLang="en-US" sz="800">
                <a:solidFill>
                  <a:prstClr val="white">
                    <a:lumMod val="50000"/>
                  </a:prstClr>
                </a:solidFill>
                <a:latin typeface="Arial"/>
              </a:rPr>
              <a:t>© 2019 CAQH, All Rights Reserved.</a:t>
            </a:r>
          </a:p>
        </p:txBody>
      </p:sp>
      <p:cxnSp>
        <p:nvCxnSpPr>
          <p:cNvPr id="1030" name="Straight Connector 8"/>
          <p:cNvCxnSpPr>
            <a:cxnSpLocks noChangeShapeType="1"/>
          </p:cNvCxnSpPr>
          <p:nvPr userDrawn="1"/>
        </p:nvCxnSpPr>
        <p:spPr bwMode="auto">
          <a:xfrm>
            <a:off x="641351" y="6402389"/>
            <a:ext cx="10907183" cy="1587"/>
          </a:xfrm>
          <a:prstGeom prst="line">
            <a:avLst/>
          </a:prstGeom>
          <a:noFill/>
          <a:ln w="9525" algn="ctr">
            <a:solidFill>
              <a:schemeClr val="accent3"/>
            </a:solidFill>
            <a:round/>
            <a:headEnd/>
            <a:tailEnd/>
          </a:ln>
          <a:extLst>
            <a:ext uri="{909E8E84-426E-40DD-AFC4-6F175D3DCCD1}">
              <a14:hiddenFill xmlns:a14="http://schemas.microsoft.com/office/drawing/2010/main">
                <a:noFill/>
              </a14:hiddenFill>
            </a:ext>
          </a:extLst>
        </p:spPr>
      </p:cxnSp>
      <p:sp>
        <p:nvSpPr>
          <p:cNvPr id="5" name="Slide Number Placeholder 4"/>
          <p:cNvSpPr>
            <a:spLocks noGrp="1"/>
          </p:cNvSpPr>
          <p:nvPr>
            <p:ph type="sldNum" sz="quarter" idx="4"/>
          </p:nvPr>
        </p:nvSpPr>
        <p:spPr>
          <a:xfrm>
            <a:off x="4734984" y="6464301"/>
            <a:ext cx="2743200" cy="365125"/>
          </a:xfrm>
          <a:prstGeom prst="rect">
            <a:avLst/>
          </a:prstGeom>
        </p:spPr>
        <p:txBody>
          <a:bodyPr vert="horz" lIns="91440" tIns="45720" rIns="91440" bIns="45720" rtlCol="0" anchor="ctr"/>
          <a:lstStyle>
            <a:lvl1pPr algn="ctr">
              <a:defRPr sz="800">
                <a:solidFill>
                  <a:schemeClr val="bg1">
                    <a:lumMod val="50000"/>
                  </a:schemeClr>
                </a:solidFill>
                <a:latin typeface="+mn-lt"/>
              </a:defRPr>
            </a:lvl1pPr>
          </a:lstStyle>
          <a:p>
            <a:pPr>
              <a:defRPr/>
            </a:pPr>
            <a:fld id="{24A9C3B7-931F-49EA-9459-68D337781975}" type="slidenum">
              <a:rPr lang="en-US">
                <a:solidFill>
                  <a:prstClr val="white">
                    <a:lumMod val="50000"/>
                  </a:prstClr>
                </a:solidFill>
              </a:rPr>
              <a:pPr>
                <a:defRPr/>
              </a:pPr>
              <a:t>‹#›</a:t>
            </a:fld>
            <a:endParaRPr lang="en-US">
              <a:solidFill>
                <a:prstClr val="white">
                  <a:lumMod val="50000"/>
                </a:prstClr>
              </a:solidFill>
            </a:endParaRPr>
          </a:p>
        </p:txBody>
      </p:sp>
    </p:spTree>
    <p:extLst>
      <p:ext uri="{BB962C8B-B14F-4D97-AF65-F5344CB8AC3E}">
        <p14:creationId xmlns:p14="http://schemas.microsoft.com/office/powerpoint/2010/main" val="88664891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Lst>
  <p:hf hdr="0" dt="0"/>
  <p:txStyles>
    <p:title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p:titleStyle>
    <p:body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20.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hyperlink" Target="http://www.caqh.org/core/join-core" TargetMode="External"/><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jpe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hyperlink" Target="https://www.caqh.org/core/elearning-resources" TargetMode="External"/><Relationship Id="rId7" Type="http://schemas.openxmlformats.org/officeDocument/2006/relationships/hyperlink" Target="https://www.caqh.org/sites/default/files/core/The-Connectivity-Conundrum.pdf?token=f8yPDMy8"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https://www.caqh.org/core/frequently-asked-questions" TargetMode="External"/><Relationship Id="rId5" Type="http://schemas.openxmlformats.org/officeDocument/2006/relationships/hyperlink" Target="https://www.youtube.com/watch?v=m5TZuxC8YUI&amp;t=80s" TargetMode="External"/><Relationship Id="rId4" Type="http://schemas.openxmlformats.org/officeDocument/2006/relationships/hyperlink" Target="https://www.youtube.com/playlist?list=PLGulir3D2LZSjqI2vTFMyPb_SnN4Z2sJA" TargetMode="External"/><Relationship Id="rId9" Type="http://schemas.openxmlformats.org/officeDocument/2006/relationships/image" Target="../media/image34.png"/></Relationships>
</file>

<file path=ppt/slides/_rels/slide25.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svg"/><Relationship Id="rId5" Type="http://schemas.openxmlformats.org/officeDocument/2006/relationships/hyperlink" Target="https://members.wedi.org/event-calendar/Details/wedi-forum-155579?sourceTypeId=Website" TargetMode="External"/><Relationship Id="rId4" Type="http://schemas.openxmlformats.org/officeDocument/2006/relationships/image" Target="../media/image37.jpeg"/></Relationships>
</file>

<file path=ppt/slides/_rels/slide26.xml.rels><?xml version="1.0" encoding="UTF-8" standalone="yes"?>
<Relationships xmlns="http://schemas.openxmlformats.org/package/2006/relationships"><Relationship Id="rId3" Type="http://schemas.openxmlformats.org/officeDocument/2006/relationships/hyperlink" Target="mailto:CORE@CAQH.org" TargetMode="External"/><Relationship Id="rId2" Type="http://schemas.openxmlformats.org/officeDocument/2006/relationships/hyperlink" Target="http://www.caqh.org/CORE" TargetMode="External"/><Relationship Id="rId1" Type="http://schemas.openxmlformats.org/officeDocument/2006/relationships/slideLayout" Target="../slideLayouts/slideLayout2.xml"/><Relationship Id="rId5" Type="http://schemas.openxmlformats.org/officeDocument/2006/relationships/hyperlink" Target="https://twitter.com/CAQH?ref_src=twsrc%5Egoogle%7Ctwcamp%5Eserp%7Ctwgr%5Eauthor" TargetMode="Externa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caqh.org/core/event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https://ncvhs.hhs.gov/meetings/standards-subcommittee-meeting-2/" TargetMode="External"/><Relationship Id="rId3" Type="http://schemas.openxmlformats.org/officeDocument/2006/relationships/hyperlink" Target="https://www.caqh.org/sites/default/files/core/CAQH%20CORE%20NCVHS%20Review%20Request%202.24.20_FINAL_1.pdf?token=4GGVq35S" TargetMode="External"/><Relationship Id="rId7" Type="http://schemas.openxmlformats.org/officeDocument/2006/relationships/hyperlink" Target="https://www.caqh.org/sites/default/files/core/CAQH_CORE_NCVHS_Update_Letter_6.26.20.pdf?token=1IIibqA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s://www.caqh.org/sites/default/files/core/Connectivity-Rule-vC310.pdf?token=k33dpzhD" TargetMode="External"/><Relationship Id="rId5" Type="http://schemas.openxmlformats.org/officeDocument/2006/relationships/hyperlink" Target="https://www.caqh.org/sites/default/files/core/Prior-Authorization-Referrals-278-Infrastructure-Rule.pdf?token=34jFjWSO" TargetMode="External"/><Relationship Id="rId4" Type="http://schemas.openxmlformats.org/officeDocument/2006/relationships/hyperlink" Target="https://www.caqh.org/sites/default/files/core/Prior-Authorization-Referrals-278-Data-Content-Rule.pdf?token=oWySX4-N" TargetMode="External"/><Relationship Id="rId9" Type="http://schemas.openxmlformats.org/officeDocument/2006/relationships/hyperlink" Target="https://ncvhs.hhs.gov/wp-content/uploads/2020/05/NCVHS-August-2020-Standards-Subcommittee-Hearing-Public-Comment-Questions.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ctrTitle" sz="quarter"/>
          </p:nvPr>
        </p:nvSpPr>
        <p:spPr>
          <a:xfrm>
            <a:off x="8348018" y="1233674"/>
            <a:ext cx="3379678" cy="1476230"/>
          </a:xfrm>
        </p:spPr>
        <p:txBody>
          <a:bodyPr/>
          <a:lstStyle/>
          <a:p>
            <a:r>
              <a:rPr lang="en-US"/>
              <a:t>Enhancing Industry Interoperability: CAQH CORE Connectivity Operating Rules </a:t>
            </a:r>
            <a:br>
              <a:rPr lang="en-US"/>
            </a:br>
            <a:endParaRPr lang="en-US" sz="3000"/>
          </a:p>
        </p:txBody>
      </p:sp>
      <p:sp>
        <p:nvSpPr>
          <p:cNvPr id="18" name="Text Placeholder 17"/>
          <p:cNvSpPr>
            <a:spLocks noGrp="1"/>
          </p:cNvSpPr>
          <p:nvPr>
            <p:ph type="body" sz="quarter" idx="12"/>
          </p:nvPr>
        </p:nvSpPr>
        <p:spPr>
          <a:xfrm>
            <a:off x="8610774" y="5546384"/>
            <a:ext cx="2854166" cy="490537"/>
          </a:xfrm>
        </p:spPr>
        <p:txBody>
          <a:bodyPr/>
          <a:lstStyle/>
          <a:p>
            <a:r>
              <a:rPr lang="en-US"/>
              <a:t>July 22, 2020</a:t>
            </a:r>
          </a:p>
          <a:p>
            <a:r>
              <a:rPr lang="en-US"/>
              <a:t>2:00-3:00 pm EST</a:t>
            </a:r>
          </a:p>
          <a:p>
            <a:endParaRPr lang="en-US"/>
          </a:p>
        </p:txBody>
      </p:sp>
    </p:spTree>
    <p:extLst>
      <p:ext uri="{BB962C8B-B14F-4D97-AF65-F5344CB8AC3E}">
        <p14:creationId xmlns:p14="http://schemas.microsoft.com/office/powerpoint/2010/main" val="3237829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1604" y="6402323"/>
            <a:ext cx="10907395" cy="1905"/>
          </a:xfrm>
          <a:custGeom>
            <a:avLst/>
            <a:gdLst/>
            <a:ahLst/>
            <a:cxnLst/>
            <a:rect l="l" t="t" r="r" b="b"/>
            <a:pathLst>
              <a:path w="10907395" h="1904">
                <a:moveTo>
                  <a:pt x="0" y="0"/>
                </a:moveTo>
                <a:lnTo>
                  <a:pt x="10907141" y="1587"/>
                </a:lnTo>
              </a:path>
            </a:pathLst>
          </a:custGeom>
          <a:ln w="9144">
            <a:solidFill>
              <a:srgbClr val="7C418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4" name="object 4"/>
          <p:cNvSpPr txBox="1"/>
          <p:nvPr/>
        </p:nvSpPr>
        <p:spPr>
          <a:xfrm>
            <a:off x="-12699" y="0"/>
            <a:ext cx="8191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a:ln>
                  <a:noFill/>
                </a:ln>
                <a:solidFill>
                  <a:srgbClr val="7E7E7E"/>
                </a:solidFill>
                <a:effectLst/>
                <a:uLnTx/>
                <a:uFillTx/>
                <a:latin typeface="Arial"/>
                <a:ea typeface="+mn-ea"/>
                <a:cs typeface="Arial"/>
              </a:rPr>
              <a:t>2</a:t>
            </a:r>
            <a:endParaRPr kumimoji="0" sz="800" b="0" i="0" u="none" strike="noStrike" kern="1200" cap="none" spc="0" normalizeH="0" baseline="0" noProof="0">
              <a:ln>
                <a:noFill/>
              </a:ln>
              <a:solidFill>
                <a:srgbClr val="323E48"/>
              </a:solidFill>
              <a:effectLst/>
              <a:uLnTx/>
              <a:uFillTx/>
              <a:latin typeface="Arial"/>
              <a:ea typeface="+mn-ea"/>
              <a:cs typeface="Arial"/>
            </a:endParaRPr>
          </a:p>
        </p:txBody>
      </p:sp>
      <p:sp>
        <p:nvSpPr>
          <p:cNvPr id="5" name="object 5"/>
          <p:cNvSpPr/>
          <p:nvPr/>
        </p:nvSpPr>
        <p:spPr>
          <a:xfrm>
            <a:off x="44196" y="1115567"/>
            <a:ext cx="2953511" cy="521817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6" name="object 6"/>
          <p:cNvSpPr/>
          <p:nvPr/>
        </p:nvSpPr>
        <p:spPr>
          <a:xfrm>
            <a:off x="0" y="1144524"/>
            <a:ext cx="3195955" cy="5189220"/>
          </a:xfrm>
          <a:custGeom>
            <a:avLst/>
            <a:gdLst/>
            <a:ahLst/>
            <a:cxnLst/>
            <a:rect l="l" t="t" r="r" b="b"/>
            <a:pathLst>
              <a:path w="3195955" h="5189220">
                <a:moveTo>
                  <a:pt x="0" y="5189220"/>
                </a:moveTo>
                <a:lnTo>
                  <a:pt x="3195828" y="5189220"/>
                </a:lnTo>
                <a:lnTo>
                  <a:pt x="3195828" y="0"/>
                </a:lnTo>
                <a:lnTo>
                  <a:pt x="0" y="0"/>
                </a:lnTo>
                <a:lnTo>
                  <a:pt x="0" y="5189220"/>
                </a:lnTo>
                <a:close/>
              </a:path>
            </a:pathLst>
          </a:custGeom>
          <a:solidFill>
            <a:srgbClr val="FFFFFF">
              <a:alpha val="87841"/>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9" name="object 9"/>
          <p:cNvSpPr txBox="1">
            <a:spLocks noGrp="1"/>
          </p:cNvSpPr>
          <p:nvPr>
            <p:ph type="sldNum" sz="quarter" idx="7"/>
          </p:nvPr>
        </p:nvSpPr>
        <p:spPr>
          <a:xfrm>
            <a:off x="4734984" y="6464301"/>
            <a:ext cx="2743200" cy="365125"/>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260" marR="0" lvl="0" indent="0" algn="ctr" defTabSz="914400" rtl="0" eaLnBrk="1" fontAlgn="auto" latinLnBrk="0" hangingPunct="1">
              <a:lnSpc>
                <a:spcPct val="100000"/>
              </a:lnSpc>
              <a:spcBef>
                <a:spcPts val="360"/>
              </a:spcBef>
              <a:spcAft>
                <a:spcPts val="0"/>
              </a:spcAft>
              <a:buClrTx/>
              <a:buSzTx/>
              <a:buFontTx/>
              <a:buNone/>
              <a:tabLst/>
              <a:defRPr/>
            </a:pPr>
            <a:fld id="{81D60167-4931-47E6-BA6A-407CBD079E47}" type="slidenum">
              <a:rPr lang="en-US" smtClean="0"/>
              <a:pPr marL="48260" marR="0" lvl="0" indent="0" algn="ctr" defTabSz="914400" rtl="0" eaLnBrk="1" fontAlgn="auto" latinLnBrk="0" hangingPunct="1">
                <a:lnSpc>
                  <a:spcPct val="100000"/>
                </a:lnSpc>
                <a:spcBef>
                  <a:spcPts val="360"/>
                </a:spcBef>
                <a:spcAft>
                  <a:spcPts val="0"/>
                </a:spcAft>
                <a:buClrTx/>
                <a:buSzTx/>
                <a:buFontTx/>
                <a:buNone/>
                <a:tabLst/>
                <a:defRPr/>
              </a:pPr>
              <a:t>10</a:t>
            </a:fld>
            <a:endParaRPr kumimoji="0" sz="800" b="0" i="0" u="none" strike="noStrike" kern="1200" cap="none" spc="0" normalizeH="0" baseline="0" noProof="0">
              <a:ln>
                <a:noFill/>
              </a:ln>
              <a:solidFill>
                <a:srgbClr val="7E7E7E"/>
              </a:solidFill>
              <a:effectLst/>
              <a:uLnTx/>
              <a:uFillTx/>
              <a:latin typeface="Arial"/>
              <a:ea typeface="+mn-ea"/>
              <a:cs typeface="Arial"/>
            </a:endParaRPr>
          </a:p>
        </p:txBody>
      </p:sp>
      <p:sp>
        <p:nvSpPr>
          <p:cNvPr id="8" name="Rectangle 7">
            <a:extLst>
              <a:ext uri="{FF2B5EF4-FFF2-40B4-BE49-F238E27FC236}">
                <a16:creationId xmlns:a16="http://schemas.microsoft.com/office/drawing/2014/main" id="{A26B5EEA-899A-41D6-A25B-6E34C540FBF2}"/>
              </a:ext>
            </a:extLst>
          </p:cNvPr>
          <p:cNvSpPr/>
          <p:nvPr/>
        </p:nvSpPr>
        <p:spPr>
          <a:xfrm>
            <a:off x="5862368" y="2591080"/>
            <a:ext cx="5709603" cy="1938992"/>
          </a:xfrm>
          <a:prstGeom prst="rect">
            <a:avLst/>
          </a:prstGeom>
        </p:spPr>
        <p:txBody>
          <a:bodyPr wrap="square">
            <a:spAutoFit/>
          </a:bodyPr>
          <a:lstStyle/>
          <a:p>
            <a:pPr algn="r">
              <a:defRPr/>
            </a:pPr>
            <a:r>
              <a:rPr lang="en-US" sz="4000" b="1">
                <a:cs typeface="Arial"/>
              </a:rPr>
              <a:t>Existing CAQH CORE Connectivity Rule Requirements</a:t>
            </a:r>
          </a:p>
        </p:txBody>
      </p:sp>
      <p:sp>
        <p:nvSpPr>
          <p:cNvPr id="10" name="Rectangle 9">
            <a:extLst>
              <a:ext uri="{FF2B5EF4-FFF2-40B4-BE49-F238E27FC236}">
                <a16:creationId xmlns:a16="http://schemas.microsoft.com/office/drawing/2014/main" id="{AFC3EE23-99CD-4A41-BC7B-EBD9EE60EDD1}"/>
              </a:ext>
            </a:extLst>
          </p:cNvPr>
          <p:cNvSpPr/>
          <p:nvPr/>
        </p:nvSpPr>
        <p:spPr>
          <a:xfrm>
            <a:off x="5475971" y="5143032"/>
            <a:ext cx="6096000" cy="646331"/>
          </a:xfrm>
          <a:prstGeom prst="rect">
            <a:avLst/>
          </a:prstGeom>
        </p:spPr>
        <p:txBody>
          <a:bodyPr anchor="t">
            <a:spAutoFit/>
          </a:bodyPr>
          <a:lstStyle/>
          <a:p>
            <a:pPr lvl="0" algn="r"/>
            <a:r>
              <a:rPr lang="en-US" b="1"/>
              <a:t>Emily TenEyck</a:t>
            </a:r>
          </a:p>
          <a:p>
            <a:pPr lvl="0" algn="r"/>
            <a:r>
              <a:rPr lang="en-US"/>
              <a:t>CAQH CORE Manager</a:t>
            </a:r>
          </a:p>
        </p:txBody>
      </p:sp>
    </p:spTree>
    <p:extLst>
      <p:ext uri="{BB962C8B-B14F-4D97-AF65-F5344CB8AC3E}">
        <p14:creationId xmlns:p14="http://schemas.microsoft.com/office/powerpoint/2010/main" val="25262541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CAQH CORE Connectivity</a:t>
            </a:r>
            <a:br>
              <a:rPr lang="en-US" b="1"/>
            </a:br>
            <a:r>
              <a:rPr lang="en-US" sz="2000" i="1"/>
              <a:t>Key Features &amp; Definitions</a:t>
            </a:r>
            <a:endParaRPr lang="en-US" i="1"/>
          </a:p>
        </p:txBody>
      </p:sp>
      <p:sp>
        <p:nvSpPr>
          <p:cNvPr id="4" name="Slide Number Placeholder 3"/>
          <p:cNvSpPr>
            <a:spLocks noGrp="1"/>
          </p:cNvSpPr>
          <p:nvPr>
            <p:ph type="sldNum" sz="quarter" idx="10"/>
          </p:nvPr>
        </p:nvSpPr>
        <p:spPr/>
        <p:txBody>
          <a:bodyPr/>
          <a:lstStyle/>
          <a:p>
            <a:pPr>
              <a:defRPr/>
            </a:pPr>
            <a:fld id="{BECD9FC5-7821-489A-86EB-A5B3506A5017}" type="slidenum">
              <a:rPr lang="en-US" smtClean="0">
                <a:solidFill>
                  <a:prstClr val="white">
                    <a:lumMod val="50000"/>
                  </a:prstClr>
                </a:solidFill>
              </a:rPr>
              <a:pPr>
                <a:defRPr/>
              </a:pPr>
              <a:t>11</a:t>
            </a:fld>
            <a:endParaRPr lang="en-US">
              <a:solidFill>
                <a:prstClr val="white">
                  <a:lumMod val="50000"/>
                </a:prstClr>
              </a:solidFill>
            </a:endParaRPr>
          </a:p>
        </p:txBody>
      </p:sp>
      <p:sp>
        <p:nvSpPr>
          <p:cNvPr id="9" name="Rectangle 8"/>
          <p:cNvSpPr/>
          <p:nvPr/>
        </p:nvSpPr>
        <p:spPr bwMode="auto">
          <a:xfrm>
            <a:off x="6256867" y="5760346"/>
            <a:ext cx="2268008" cy="7858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a:latin typeface="Times New Roman" pitchFamily="18" charset="0"/>
            </a:endParaRPr>
          </a:p>
        </p:txBody>
      </p:sp>
      <p:sp>
        <p:nvSpPr>
          <p:cNvPr id="24" name="Content Placeholder 4">
            <a:extLst>
              <a:ext uri="{FF2B5EF4-FFF2-40B4-BE49-F238E27FC236}">
                <a16:creationId xmlns:a16="http://schemas.microsoft.com/office/drawing/2014/main" id="{A84AEE70-43ED-4AD8-8107-6C19FDC4603D}"/>
              </a:ext>
            </a:extLst>
          </p:cNvPr>
          <p:cNvSpPr txBox="1">
            <a:spLocks/>
          </p:cNvSpPr>
          <p:nvPr/>
        </p:nvSpPr>
        <p:spPr>
          <a:xfrm>
            <a:off x="6193368" y="1517586"/>
            <a:ext cx="5389033" cy="1731641"/>
          </a:xfrm>
          <a:prstGeom prst="rect">
            <a:avLst/>
          </a:prstGeom>
        </p:spPr>
        <p:txBody>
          <a:bodyPr/>
          <a:lst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p:txBody>
      </p:sp>
      <p:sp>
        <p:nvSpPr>
          <p:cNvPr id="10" name="Rectangle 9">
            <a:extLst>
              <a:ext uri="{FF2B5EF4-FFF2-40B4-BE49-F238E27FC236}">
                <a16:creationId xmlns:a16="http://schemas.microsoft.com/office/drawing/2014/main" id="{2BC28780-7D58-423E-9267-5F19F1716CAE}"/>
              </a:ext>
            </a:extLst>
          </p:cNvPr>
          <p:cNvSpPr/>
          <p:nvPr/>
        </p:nvSpPr>
        <p:spPr>
          <a:xfrm>
            <a:off x="153859" y="2407472"/>
            <a:ext cx="4552750" cy="2800767"/>
          </a:xfrm>
          <a:prstGeom prst="rect">
            <a:avLst/>
          </a:prstGeom>
          <a:solidFill>
            <a:schemeClr val="bg1">
              <a:lumMod val="95000"/>
            </a:schemeClr>
          </a:solidFill>
          <a:ln>
            <a:solidFill>
              <a:schemeClr val="bg1">
                <a:lumMod val="75000"/>
              </a:schemeClr>
            </a:solidFill>
          </a:ln>
        </p:spPr>
        <p:txBody>
          <a:bodyPr wrap="square" anchor="ctr">
            <a:spAutoFit/>
          </a:bodyPr>
          <a:lstStyle/>
          <a:p>
            <a:pPr marL="285750" indent="-285750">
              <a:buFontTx/>
              <a:buChar char="-"/>
            </a:pPr>
            <a:r>
              <a:rPr lang="en-US" sz="1600">
                <a:solidFill>
                  <a:schemeClr val="accent6">
                    <a:lumMod val="10000"/>
                  </a:schemeClr>
                </a:solidFill>
              </a:rPr>
              <a:t>Generic term for </a:t>
            </a:r>
            <a:r>
              <a:rPr lang="en-US" sz="1600" b="1">
                <a:solidFill>
                  <a:schemeClr val="accent6">
                    <a:lumMod val="10000"/>
                  </a:schemeClr>
                </a:solidFill>
              </a:rPr>
              <a:t>connecting devices </a:t>
            </a:r>
            <a:r>
              <a:rPr lang="en-US" sz="1600">
                <a:solidFill>
                  <a:schemeClr val="accent6">
                    <a:lumMod val="10000"/>
                  </a:schemeClr>
                </a:solidFill>
              </a:rPr>
              <a:t>such as computers, information systems or networks to </a:t>
            </a:r>
            <a:r>
              <a:rPr lang="en-US" sz="1600" b="1">
                <a:solidFill>
                  <a:schemeClr val="accent6">
                    <a:lumMod val="10000"/>
                  </a:schemeClr>
                </a:solidFill>
              </a:rPr>
              <a:t>facilitate data access and exchange</a:t>
            </a:r>
            <a:r>
              <a:rPr lang="en-US" sz="1600">
                <a:solidFill>
                  <a:schemeClr val="accent6">
                    <a:lumMod val="10000"/>
                  </a:schemeClr>
                </a:solidFill>
              </a:rPr>
              <a:t>.</a:t>
            </a:r>
            <a:br>
              <a:rPr lang="en-US" sz="1600">
                <a:solidFill>
                  <a:schemeClr val="accent6">
                    <a:lumMod val="10000"/>
                  </a:schemeClr>
                </a:solidFill>
              </a:rPr>
            </a:br>
            <a:endParaRPr lang="en-US" sz="1600">
              <a:solidFill>
                <a:schemeClr val="accent6">
                  <a:lumMod val="10000"/>
                </a:schemeClr>
              </a:solidFill>
            </a:endParaRPr>
          </a:p>
          <a:p>
            <a:pPr marL="285750" indent="-285750">
              <a:buFontTx/>
              <a:buChar char="-"/>
            </a:pPr>
            <a:r>
              <a:rPr lang="en-US" sz="1600">
                <a:solidFill>
                  <a:schemeClr val="accent6">
                    <a:lumMod val="10000"/>
                  </a:schemeClr>
                </a:solidFill>
              </a:rPr>
              <a:t>Addresses a variety of </a:t>
            </a:r>
            <a:r>
              <a:rPr lang="en-US" sz="1600" b="1">
                <a:solidFill>
                  <a:schemeClr val="accent6">
                    <a:lumMod val="10000"/>
                  </a:schemeClr>
                </a:solidFill>
              </a:rPr>
              <a:t>protocols and standards. </a:t>
            </a:r>
          </a:p>
          <a:p>
            <a:pPr marL="285750" indent="-285750">
              <a:buFontTx/>
              <a:buChar char="-"/>
            </a:pPr>
            <a:endParaRPr lang="en-US" sz="1600" b="1">
              <a:solidFill>
                <a:schemeClr val="accent6">
                  <a:lumMod val="10000"/>
                </a:schemeClr>
              </a:solidFill>
            </a:endParaRPr>
          </a:p>
          <a:p>
            <a:pPr marL="285750" indent="-285750">
              <a:buFontTx/>
              <a:buChar char="-"/>
            </a:pPr>
            <a:r>
              <a:rPr lang="en-US" sz="1600">
                <a:solidFill>
                  <a:schemeClr val="accent6">
                    <a:lumMod val="10000"/>
                  </a:schemeClr>
                </a:solidFill>
              </a:rPr>
              <a:t>The healthcare industry employs a </a:t>
            </a:r>
            <a:r>
              <a:rPr lang="en-US" sz="1600" b="1">
                <a:solidFill>
                  <a:schemeClr val="accent6">
                    <a:lumMod val="10000"/>
                  </a:schemeClr>
                </a:solidFill>
              </a:rPr>
              <a:t>variety of communication modes</a:t>
            </a:r>
            <a:r>
              <a:rPr lang="en-US" sz="1600">
                <a:solidFill>
                  <a:schemeClr val="accent6">
                    <a:lumMod val="10000"/>
                  </a:schemeClr>
                </a:solidFill>
              </a:rPr>
              <a:t>, each of which has its own protocols or standards.</a:t>
            </a:r>
          </a:p>
        </p:txBody>
      </p:sp>
      <p:sp>
        <p:nvSpPr>
          <p:cNvPr id="6" name="Rectangle 5">
            <a:extLst>
              <a:ext uri="{FF2B5EF4-FFF2-40B4-BE49-F238E27FC236}">
                <a16:creationId xmlns:a16="http://schemas.microsoft.com/office/drawing/2014/main" id="{C0483F15-4E89-4549-A26F-88610DD910E8}"/>
              </a:ext>
            </a:extLst>
          </p:cNvPr>
          <p:cNvSpPr/>
          <p:nvPr/>
        </p:nvSpPr>
        <p:spPr bwMode="auto">
          <a:xfrm>
            <a:off x="153859" y="2053666"/>
            <a:ext cx="4552750" cy="386739"/>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400" b="1">
                <a:solidFill>
                  <a:schemeClr val="bg1"/>
                </a:solidFill>
              </a:rPr>
              <a:t>Connectivity</a:t>
            </a:r>
            <a:endParaRPr kumimoji="0" lang="en-US" sz="2400" b="0" i="0" u="none" strike="noStrike" cap="none" normalizeH="0" baseline="0">
              <a:ln>
                <a:noFill/>
              </a:ln>
              <a:solidFill>
                <a:schemeClr val="bg1"/>
              </a:solidFill>
              <a:effectLst/>
              <a:latin typeface="Times New Roman" pitchFamily="18" charset="0"/>
            </a:endParaRPr>
          </a:p>
        </p:txBody>
      </p:sp>
      <p:pic>
        <p:nvPicPr>
          <p:cNvPr id="14" name="Picture 13">
            <a:extLst>
              <a:ext uri="{FF2B5EF4-FFF2-40B4-BE49-F238E27FC236}">
                <a16:creationId xmlns:a16="http://schemas.microsoft.com/office/drawing/2014/main" id="{3889CCBB-F925-4B6C-99B5-8E71474D5889}"/>
              </a:ext>
            </a:extLst>
          </p:cNvPr>
          <p:cNvPicPr>
            <a:picLocks noChangeAspect="1"/>
          </p:cNvPicPr>
          <p:nvPr/>
        </p:nvPicPr>
        <p:blipFill>
          <a:blip r:embed="rId3"/>
          <a:stretch>
            <a:fillRect/>
          </a:stretch>
        </p:blipFill>
        <p:spPr>
          <a:xfrm>
            <a:off x="4783462" y="1134423"/>
            <a:ext cx="7356764" cy="5133028"/>
          </a:xfrm>
          <a:prstGeom prst="rect">
            <a:avLst/>
          </a:prstGeom>
        </p:spPr>
      </p:pic>
    </p:spTree>
    <p:extLst>
      <p:ext uri="{BB962C8B-B14F-4D97-AF65-F5344CB8AC3E}">
        <p14:creationId xmlns:p14="http://schemas.microsoft.com/office/powerpoint/2010/main" val="827163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62FF86-92D1-4280-8859-991C60F8463A}"/>
              </a:ext>
            </a:extLst>
          </p:cNvPr>
          <p:cNvSpPr>
            <a:spLocks noGrp="1"/>
          </p:cNvSpPr>
          <p:nvPr>
            <p:ph type="title"/>
          </p:nvPr>
        </p:nvSpPr>
        <p:spPr/>
        <p:txBody>
          <a:bodyPr/>
          <a:lstStyle/>
          <a:p>
            <a:r>
              <a:rPr lang="en-US" b="1"/>
              <a:t>CAQH CORE Connectivity to Advance Interoperability </a:t>
            </a:r>
            <a:br>
              <a:rPr lang="en-US" b="1"/>
            </a:br>
            <a:r>
              <a:rPr lang="en-US" sz="2000" i="1"/>
              <a:t>Connectivity enables the transport of information to support data exchange.</a:t>
            </a:r>
          </a:p>
        </p:txBody>
      </p:sp>
      <p:sp>
        <p:nvSpPr>
          <p:cNvPr id="4" name="Slide Number Placeholder 3">
            <a:extLst>
              <a:ext uri="{FF2B5EF4-FFF2-40B4-BE49-F238E27FC236}">
                <a16:creationId xmlns:a16="http://schemas.microsoft.com/office/drawing/2014/main" id="{500B8C0F-4B75-4BF8-86D5-AA20A1660FAC}"/>
              </a:ext>
            </a:extLst>
          </p:cNvPr>
          <p:cNvSpPr>
            <a:spLocks noGrp="1"/>
          </p:cNvSpPr>
          <p:nvPr>
            <p:ph type="sldNum" sz="quarter" idx="10"/>
          </p:nvPr>
        </p:nvSpPr>
        <p:spPr/>
        <p:txBody>
          <a:bodyPr/>
          <a:lstStyle/>
          <a:p>
            <a:pPr defTabSz="913666">
              <a:defRPr/>
            </a:pPr>
            <a:fld id="{CDB19EE7-41CC-40F8-8898-A50DA016F0E1}" type="slidenum">
              <a:rPr lang="en-US">
                <a:solidFill>
                  <a:prstClr val="white">
                    <a:lumMod val="50000"/>
                  </a:prstClr>
                </a:solidFill>
                <a:latin typeface="Arial"/>
              </a:rPr>
              <a:pPr defTabSz="913666">
                <a:defRPr/>
              </a:pPr>
              <a:t>12</a:t>
            </a:fld>
            <a:endParaRPr lang="en-US">
              <a:solidFill>
                <a:prstClr val="white">
                  <a:lumMod val="50000"/>
                </a:prstClr>
              </a:solidFill>
              <a:latin typeface="Arial"/>
            </a:endParaRPr>
          </a:p>
        </p:txBody>
      </p:sp>
      <p:pic>
        <p:nvPicPr>
          <p:cNvPr id="5" name="Picture 4">
            <a:extLst>
              <a:ext uri="{FF2B5EF4-FFF2-40B4-BE49-F238E27FC236}">
                <a16:creationId xmlns:a16="http://schemas.microsoft.com/office/drawing/2014/main" id="{50225619-4873-40A8-A5E0-D3D238A63354}"/>
              </a:ext>
            </a:extLst>
          </p:cNvPr>
          <p:cNvPicPr>
            <a:picLocks noChangeAspect="1"/>
          </p:cNvPicPr>
          <p:nvPr/>
        </p:nvPicPr>
        <p:blipFill>
          <a:blip r:embed="rId2"/>
          <a:stretch>
            <a:fillRect/>
          </a:stretch>
        </p:blipFill>
        <p:spPr>
          <a:xfrm>
            <a:off x="6106575" y="1470449"/>
            <a:ext cx="5810971" cy="3917102"/>
          </a:xfrm>
          <a:prstGeom prst="rect">
            <a:avLst/>
          </a:prstGeom>
        </p:spPr>
      </p:pic>
      <p:cxnSp>
        <p:nvCxnSpPr>
          <p:cNvPr id="7" name="Straight Connector 6">
            <a:extLst>
              <a:ext uri="{FF2B5EF4-FFF2-40B4-BE49-F238E27FC236}">
                <a16:creationId xmlns:a16="http://schemas.microsoft.com/office/drawing/2014/main" id="{AF5DC53B-9EA0-4742-BC9A-8D5AAC696192}"/>
              </a:ext>
            </a:extLst>
          </p:cNvPr>
          <p:cNvCxnSpPr>
            <a:cxnSpLocks/>
          </p:cNvCxnSpPr>
          <p:nvPr/>
        </p:nvCxnSpPr>
        <p:spPr bwMode="auto">
          <a:xfrm flipH="1">
            <a:off x="5762944" y="1155360"/>
            <a:ext cx="1" cy="4479355"/>
          </a:xfrm>
          <a:prstGeom prst="line">
            <a:avLst/>
          </a:prstGeom>
          <a:solidFill>
            <a:srgbClr val="99FF99"/>
          </a:solidFill>
          <a:ln w="28575" cap="flat" cmpd="sng" algn="ctr">
            <a:solidFill>
              <a:schemeClr val="accent6">
                <a:lumMod val="50000"/>
              </a:schemeClr>
            </a:solidFill>
            <a:prstDash val="solid"/>
            <a:round/>
            <a:headEnd type="none" w="med" len="med"/>
            <a:tailEnd type="none" w="med" len="med"/>
          </a:ln>
          <a:effectLst/>
        </p:spPr>
      </p:cxnSp>
      <p:sp>
        <p:nvSpPr>
          <p:cNvPr id="9" name="TextBox 8">
            <a:extLst>
              <a:ext uri="{FF2B5EF4-FFF2-40B4-BE49-F238E27FC236}">
                <a16:creationId xmlns:a16="http://schemas.microsoft.com/office/drawing/2014/main" id="{075D9488-F57B-42D8-8D13-8C0DDFEFD727}"/>
              </a:ext>
            </a:extLst>
          </p:cNvPr>
          <p:cNvSpPr txBox="1"/>
          <p:nvPr/>
        </p:nvSpPr>
        <p:spPr>
          <a:xfrm>
            <a:off x="486952" y="1608959"/>
            <a:ext cx="5104177" cy="4401205"/>
          </a:xfrm>
          <a:prstGeom prst="rect">
            <a:avLst/>
          </a:prstGeom>
          <a:noFill/>
        </p:spPr>
        <p:txBody>
          <a:bodyPr wrap="square" rtlCol="0">
            <a:spAutoFit/>
          </a:bodyPr>
          <a:lstStyle/>
          <a:p>
            <a:r>
              <a:rPr lang="en-US"/>
              <a:t>Health information technology interoperability is characterized by the needs and opportunities of a particular segment of the data exchange: </a:t>
            </a:r>
          </a:p>
          <a:p>
            <a:endParaRPr lang="en-US"/>
          </a:p>
          <a:p>
            <a:pPr marL="285750" indent="-285750">
              <a:buFont typeface="Arial" panose="020B0604020202020204" pitchFamily="34" charset="0"/>
              <a:buChar char="•"/>
            </a:pPr>
            <a:r>
              <a:rPr lang="en-US" sz="1600" b="1"/>
              <a:t>Foundational interoperability </a:t>
            </a:r>
            <a:r>
              <a:rPr lang="en-US" sz="1600"/>
              <a:t>is the capability of a system to transfer data to and from another system. </a:t>
            </a:r>
          </a:p>
          <a:p>
            <a:pPr marL="285750" indent="-285750">
              <a:buFont typeface="Arial" panose="020B0604020202020204" pitchFamily="34" charset="0"/>
              <a:buChar char="•"/>
            </a:pPr>
            <a:r>
              <a:rPr lang="en-US" sz="1600" b="1"/>
              <a:t>Structural interoperability refers </a:t>
            </a:r>
            <a:r>
              <a:rPr lang="en-US" sz="1600"/>
              <a:t>to the capacity to preserve the original composition or syntax of healthcare data as it moves between systems.</a:t>
            </a:r>
          </a:p>
          <a:p>
            <a:pPr marL="285750" indent="-285750">
              <a:buFont typeface="Arial" panose="020B0604020202020204" pitchFamily="34" charset="0"/>
              <a:buChar char="•"/>
            </a:pPr>
            <a:r>
              <a:rPr lang="en-US" sz="1600" b="1"/>
              <a:t>Semantic interoperability </a:t>
            </a:r>
            <a:r>
              <a:rPr lang="en-US" sz="1600"/>
              <a:t>is the ability of two or more systems to enter a data exchange and use the information transferred -- leverages data structure against a common vocabulary. </a:t>
            </a:r>
          </a:p>
          <a:p>
            <a:pPr marL="285750" indent="-285750">
              <a:buFont typeface="Arial" panose="020B0604020202020204" pitchFamily="34" charset="0"/>
              <a:buChar char="•"/>
            </a:pPr>
            <a:r>
              <a:rPr lang="en-US" sz="1600" b="1"/>
              <a:t>Organizational interoperability </a:t>
            </a:r>
            <a:r>
              <a:rPr lang="en-US" sz="1600"/>
              <a:t>refers to the policies and governance needed to support the smooth exchange of data.</a:t>
            </a:r>
          </a:p>
        </p:txBody>
      </p:sp>
    </p:spTree>
    <p:extLst>
      <p:ext uri="{BB962C8B-B14F-4D97-AF65-F5344CB8AC3E}">
        <p14:creationId xmlns:p14="http://schemas.microsoft.com/office/powerpoint/2010/main" val="20219008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0BABAC-A49A-484C-9674-B4BB0FE60266}"/>
              </a:ext>
            </a:extLst>
          </p:cNvPr>
          <p:cNvSpPr>
            <a:spLocks noGrp="1"/>
          </p:cNvSpPr>
          <p:nvPr>
            <p:ph idx="1"/>
          </p:nvPr>
        </p:nvSpPr>
        <p:spPr>
          <a:xfrm>
            <a:off x="223705" y="1058268"/>
            <a:ext cx="11765280" cy="4828033"/>
          </a:xfrm>
        </p:spPr>
        <p:txBody>
          <a:bodyPr/>
          <a:lstStyle/>
          <a:p>
            <a:pPr marL="0" indent="0" algn="ctr">
              <a:buNone/>
            </a:pPr>
            <a:r>
              <a:rPr lang="en-US" sz="1600"/>
              <a:t>Given large install base of vC2.2.0 due to current federal mandates, implementation costs for vC.3.1.0 will be limited due to commonalities in transport, envelope, authentication standards, and metadata. Implementation costs may be further reduced given the single submitter authentication standard.</a:t>
            </a:r>
          </a:p>
        </p:txBody>
      </p:sp>
      <p:sp>
        <p:nvSpPr>
          <p:cNvPr id="13" name="Title 2">
            <a:extLst>
              <a:ext uri="{FF2B5EF4-FFF2-40B4-BE49-F238E27FC236}">
                <a16:creationId xmlns:a16="http://schemas.microsoft.com/office/drawing/2014/main" id="{83A1AA02-CB80-4979-99B5-A26AC8FF5678}"/>
              </a:ext>
            </a:extLst>
          </p:cNvPr>
          <p:cNvSpPr>
            <a:spLocks noGrp="1"/>
          </p:cNvSpPr>
          <p:nvPr>
            <p:ph type="title"/>
          </p:nvPr>
        </p:nvSpPr>
        <p:spPr/>
        <p:txBody>
          <a:bodyPr/>
          <a:lstStyle/>
          <a:p>
            <a:r>
              <a:rPr lang="en-US" b="1"/>
              <a:t>Evolution of CAQH CORE Connectivity Requirements</a:t>
            </a:r>
            <a:br>
              <a:rPr lang="en-US" b="1"/>
            </a:br>
            <a:r>
              <a:rPr lang="en-US" sz="2000" i="1"/>
              <a:t>Rule Evolved to Align with Industry Best Practices for Security and Connectivity</a:t>
            </a:r>
            <a:endParaRPr lang="en-US" b="1"/>
          </a:p>
        </p:txBody>
      </p:sp>
      <p:sp>
        <p:nvSpPr>
          <p:cNvPr id="4" name="Slide Number Placeholder 3">
            <a:extLst>
              <a:ext uri="{FF2B5EF4-FFF2-40B4-BE49-F238E27FC236}">
                <a16:creationId xmlns:a16="http://schemas.microsoft.com/office/drawing/2014/main" id="{F1A42C32-3FF2-4275-9C5C-A283BA276107}"/>
              </a:ext>
            </a:extLst>
          </p:cNvPr>
          <p:cNvSpPr>
            <a:spLocks noGrp="1"/>
          </p:cNvSpPr>
          <p:nvPr>
            <p:ph type="sldNum" sz="quarter" idx="10"/>
          </p:nvPr>
        </p:nvSpPr>
        <p:spPr/>
        <p:txBody>
          <a:bodyPr anchor="ctr">
            <a:normAutofit/>
          </a:bodyPr>
          <a:lstStyle/>
          <a:p>
            <a:pPr>
              <a:spcAft>
                <a:spcPts val="600"/>
              </a:spcAft>
              <a:defRPr/>
            </a:pPr>
            <a:fld id="{CDB19EE7-41CC-40F8-8898-A50DA016F0E1}" type="slidenum">
              <a:rPr lang="en-US" smtClean="0">
                <a:solidFill>
                  <a:prstClr val="white">
                    <a:lumMod val="50000"/>
                  </a:prstClr>
                </a:solidFill>
              </a:rPr>
              <a:pPr>
                <a:spcAft>
                  <a:spcPts val="600"/>
                </a:spcAft>
                <a:defRPr/>
              </a:pPr>
              <a:t>13</a:t>
            </a:fld>
            <a:endParaRPr lang="en-US">
              <a:solidFill>
                <a:prstClr val="white">
                  <a:lumMod val="50000"/>
                </a:prstClr>
              </a:solidFill>
            </a:endParaRPr>
          </a:p>
        </p:txBody>
      </p:sp>
      <p:graphicFrame>
        <p:nvGraphicFramePr>
          <p:cNvPr id="8" name="Table 7">
            <a:extLst>
              <a:ext uri="{FF2B5EF4-FFF2-40B4-BE49-F238E27FC236}">
                <a16:creationId xmlns:a16="http://schemas.microsoft.com/office/drawing/2014/main" id="{0747FD4F-5575-4EF2-8251-D7E1B9057AB8}"/>
              </a:ext>
            </a:extLst>
          </p:cNvPr>
          <p:cNvGraphicFramePr>
            <a:graphicFrameLocks noGrp="1"/>
          </p:cNvGraphicFramePr>
          <p:nvPr>
            <p:extLst>
              <p:ext uri="{D42A27DB-BD31-4B8C-83A1-F6EECF244321}">
                <p14:modId xmlns:p14="http://schemas.microsoft.com/office/powerpoint/2010/main" val="3335799970"/>
              </p:ext>
            </p:extLst>
          </p:nvPr>
        </p:nvGraphicFramePr>
        <p:xfrm>
          <a:off x="223705" y="2025963"/>
          <a:ext cx="11765282" cy="4253745"/>
        </p:xfrm>
        <a:graphic>
          <a:graphicData uri="http://schemas.openxmlformats.org/drawingml/2006/table">
            <a:tbl>
              <a:tblPr firstRow="1" firstCol="1" bandRow="1"/>
              <a:tblGrid>
                <a:gridCol w="2481923">
                  <a:extLst>
                    <a:ext uri="{9D8B030D-6E8A-4147-A177-3AD203B41FA5}">
                      <a16:colId xmlns:a16="http://schemas.microsoft.com/office/drawing/2014/main" val="1261383199"/>
                    </a:ext>
                  </a:extLst>
                </a:gridCol>
                <a:gridCol w="2142230">
                  <a:extLst>
                    <a:ext uri="{9D8B030D-6E8A-4147-A177-3AD203B41FA5}">
                      <a16:colId xmlns:a16="http://schemas.microsoft.com/office/drawing/2014/main" val="2565754568"/>
                    </a:ext>
                  </a:extLst>
                </a:gridCol>
                <a:gridCol w="3206480">
                  <a:extLst>
                    <a:ext uri="{9D8B030D-6E8A-4147-A177-3AD203B41FA5}">
                      <a16:colId xmlns:a16="http://schemas.microsoft.com/office/drawing/2014/main" val="2176431378"/>
                    </a:ext>
                  </a:extLst>
                </a:gridCol>
                <a:gridCol w="3934649">
                  <a:extLst>
                    <a:ext uri="{9D8B030D-6E8A-4147-A177-3AD203B41FA5}">
                      <a16:colId xmlns:a16="http://schemas.microsoft.com/office/drawing/2014/main" val="3214866925"/>
                    </a:ext>
                  </a:extLst>
                </a:gridCol>
              </a:tblGrid>
              <a:tr h="238349">
                <a:tc>
                  <a:txBody>
                    <a:bodyPr/>
                    <a:lstStyle/>
                    <a:p>
                      <a:pPr marL="0" marR="0" algn="ctr" fontAlgn="ctr">
                        <a:spcBef>
                          <a:spcPts val="0"/>
                        </a:spcBef>
                        <a:spcAft>
                          <a:spcPts val="0"/>
                        </a:spcAft>
                      </a:pPr>
                      <a:r>
                        <a:rPr lang="en-US" sz="1100" b="1" i="0" u="none" strike="noStrike">
                          <a:effectLst/>
                          <a:latin typeface="Arial" panose="020B0604020202020204" pitchFamily="34" charset="0"/>
                          <a:ea typeface="Calibri" panose="020F0502020204030204" pitchFamily="34" charset="0"/>
                          <a:cs typeface="Arial" panose="020B0604020202020204" pitchFamily="34" charset="0"/>
                        </a:rPr>
                        <a:t>Connectivity Rule Area</a:t>
                      </a:r>
                      <a:endParaRPr lang="en-US" sz="32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fontAlgn="ctr">
                        <a:spcBef>
                          <a:spcPts val="0"/>
                        </a:spcBef>
                        <a:spcAft>
                          <a:spcPts val="0"/>
                        </a:spcAft>
                      </a:pPr>
                      <a:r>
                        <a:rPr lang="en-US" sz="11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CAQH CORE Connectivity vC.1.1.0</a:t>
                      </a:r>
                      <a:endParaRPr lang="en-US" sz="32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fontAlgn="ctr">
                        <a:spcBef>
                          <a:spcPts val="0"/>
                        </a:spcBef>
                        <a:spcAft>
                          <a:spcPts val="0"/>
                        </a:spcAft>
                      </a:pPr>
                      <a:r>
                        <a:rPr lang="en-US" sz="11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CAQH CORE Connectivity vC.2.2.0</a:t>
                      </a:r>
                      <a:endParaRPr lang="en-US" sz="32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algn="ctr" fontAlgn="ctr">
                        <a:spcBef>
                          <a:spcPts val="0"/>
                        </a:spcBef>
                        <a:spcAft>
                          <a:spcPts val="0"/>
                        </a:spcAft>
                      </a:pPr>
                      <a:r>
                        <a:rPr lang="en-US" sz="11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CAQH CORE Connectivity vC.3.1.0</a:t>
                      </a:r>
                      <a:endParaRPr lang="en-US" sz="32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19097270"/>
                  </a:ext>
                </a:extLst>
              </a:tr>
              <a:tr h="191240">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Network</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Internet</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Internet</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Internet</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1570324"/>
                  </a:ext>
                </a:extLst>
              </a:tr>
              <a:tr h="191240">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Transport</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HTTP</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HTTP</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HTTP</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0620709"/>
                  </a:ext>
                </a:extLst>
              </a:tr>
              <a:tr h="468776">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Transport Security </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SSL</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SSL 3.0 with optional use of TLS 1.x</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SSL 3.0, or optionally TLS 1.1 or higher </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Entities that must also be FIPS 140-2 compliant or that require stronger transport security may implement TLS 1.1 or higher in lieu of SSL 3.0 </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75696830"/>
                  </a:ext>
                </a:extLst>
              </a:tr>
              <a:tr h="468776">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Submitter (Originating System or Client) Authentication</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Name/Password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fontAlgn="t">
                        <a:spcBef>
                          <a:spcPts val="0"/>
                        </a:spcBef>
                        <a:spcAft>
                          <a:spcPts val="0"/>
                        </a:spcAft>
                        <a:buClrTx/>
                        <a:buSzPts val="800"/>
                        <a:buFont typeface="Arial" panose="020B0604020202020204" pitchFamily="34" charset="0"/>
                        <a:buNone/>
                        <a:tabLst>
                          <a:tab pos="457200" algn="l"/>
                        </a:tabLs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UserName + Password </a:t>
                      </a:r>
                      <a:endParaRPr lang="en-US" sz="900" b="0" i="0" u="none" strike="noStrike">
                        <a:effectLst/>
                        <a:latin typeface="Arial" panose="020B0604020202020204" pitchFamily="34" charset="0"/>
                      </a:endParaRPr>
                    </a:p>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OR</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X.509  Digital Certificate</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X.509 Digital Certificate based authentication over SSL/TLS</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Removed Username + Password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1645691"/>
                  </a:ext>
                </a:extLst>
              </a:tr>
              <a:tr h="468776">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Envelope and Attachment Standards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Unspecified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fontAlgn="t">
                        <a:spcBef>
                          <a:spcPts val="0"/>
                        </a:spcBef>
                        <a:spcAft>
                          <a:spcPts val="0"/>
                        </a:spcAft>
                        <a:buClrTx/>
                        <a:buSzPts val="800"/>
                        <a:buFont typeface="Arial" panose="020B0604020202020204" pitchFamily="34" charset="0"/>
                        <a:buNone/>
                        <a:tabLst>
                          <a:tab pos="457200" algn="l"/>
                        </a:tabLs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SOAP 1.2 + WSDL 1.1 and MTOM (for Batch)</a:t>
                      </a:r>
                      <a:endParaRPr lang="en-US" sz="900" b="0" i="0" u="none" strike="noStrike">
                        <a:effectLst/>
                        <a:latin typeface="Arial" panose="020B0604020202020204" pitchFamily="34" charset="0"/>
                      </a:endParaRPr>
                    </a:p>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OR</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HTTP+MIME</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SOAP 1.2 + WSDL 1.1 and MTOM (for both Real Time and Batch)  </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Removed  HTTP+MIME</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546424"/>
                  </a:ext>
                </a:extLst>
              </a:tr>
              <a:tr h="607544">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Envelope Metadata</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Unspecified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Metadata defined (Field names, values) (e.g., </a:t>
                      </a:r>
                      <a:r>
                        <a:rPr lang="en-US" sz="900" b="0" i="1" u="none" strike="noStrike">
                          <a:effectLst/>
                          <a:latin typeface="Arial" panose="020B0604020202020204" pitchFamily="34" charset="0"/>
                          <a:ea typeface="Calibri" panose="020F0502020204030204" pitchFamily="34" charset="0"/>
                          <a:cs typeface="Arial" panose="020B0604020202020204" pitchFamily="34" charset="0"/>
                        </a:rPr>
                        <a:t>PayloadType, Processing Mode, Sender ID, Receiver ID</a:t>
                      </a:r>
                      <a:r>
                        <a:rPr lang="en-US" sz="900" b="0" i="0" u="none" strike="noStrike">
                          <a:effectLst/>
                          <a:latin typeface="Arial" panose="020B0604020202020204" pitchFamily="34" charset="0"/>
                          <a:ea typeface="Calibri" panose="020F0502020204030204" pitchFamily="34" charset="0"/>
                          <a:cs typeface="Arial" panose="020B0604020202020204" pitchFamily="34" charset="0"/>
                        </a:rPr>
                        <a:t>)</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fontAlgn="t">
                        <a:spcBef>
                          <a:spcPts val="0"/>
                        </a:spcBef>
                        <a:spcAft>
                          <a:spcPts val="0"/>
                        </a:spcAft>
                        <a:buClrTx/>
                        <a:buSzPts val="800"/>
                        <a:buFont typeface="Arial" panose="020B0604020202020204" pitchFamily="34" charset="0"/>
                        <a:buNone/>
                        <a:tabLst>
                          <a:tab pos="457200" algn="l"/>
                        </a:tabLs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Metadata defined (Field names, values) (e.g., </a:t>
                      </a:r>
                      <a:r>
                        <a:rPr lang="en-US" sz="900" b="0" i="1" u="none" strike="noStrike" err="1">
                          <a:solidFill>
                            <a:srgbClr val="000000"/>
                          </a:solidFill>
                          <a:effectLst/>
                          <a:latin typeface="Arial" panose="020B0604020202020204" pitchFamily="34" charset="0"/>
                          <a:ea typeface="Calibri" panose="020F0502020204030204" pitchFamily="34" charset="0"/>
                          <a:cs typeface="Arial" panose="020B0604020202020204" pitchFamily="34" charset="0"/>
                        </a:rPr>
                        <a:t>PayloadType</a:t>
                      </a:r>
                      <a:r>
                        <a:rPr lang="en-US" sz="900" b="0" i="1"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 Processing Mode, Sender ID, Receiver ID</a:t>
                      </a: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t>
                      </a:r>
                      <a:endParaRPr lang="en-US" sz="900" b="0" i="0" u="none" strike="noStrike">
                        <a:effectLst/>
                        <a:latin typeface="Arial" panose="020B0604020202020204" pitchFamily="34" charset="0"/>
                      </a:endParaRPr>
                    </a:p>
                    <a:p>
                      <a:pPr marL="347472" marR="0" indent="-347472" algn="l" fontAlgn="t">
                        <a:spcBef>
                          <a:spcPts val="0"/>
                        </a:spcBef>
                        <a:spcAft>
                          <a:spcPts val="0"/>
                        </a:spcAft>
                        <a:tabLst>
                          <a:tab pos="457200" algn="l"/>
                        </a:tabLs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SHA-1 for Checksum</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FIPS 140-2 compliant implementations can use SHA-2 for checksum.</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18310154"/>
                  </a:ext>
                </a:extLst>
              </a:tr>
              <a:tr h="468776">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Message Interactions/</a:t>
                      </a:r>
                      <a:endParaRPr lang="en-US" sz="2000" b="0" i="0" u="none" strike="noStrike">
                        <a:effectLst/>
                        <a:latin typeface="Arial" panose="020B0604020202020204" pitchFamily="34" charset="0"/>
                      </a:endParaRPr>
                    </a:p>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Routing</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indent="0" algn="l" fontAlgn="t">
                        <a:spcBef>
                          <a:spcPts val="0"/>
                        </a:spcBef>
                        <a:spcAft>
                          <a:spcPts val="0"/>
                        </a:spcAft>
                        <a:buClrTx/>
                        <a:buSzPts val="800"/>
                        <a:buFont typeface="Arial" panose="020B0604020202020204" pitchFamily="34" charset="0"/>
                        <a:buNone/>
                        <a:tabLst>
                          <a:tab pos="457200" algn="l"/>
                        </a:tabLs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Real-time</a:t>
                      </a:r>
                      <a:endParaRPr lang="en-US" sz="900" b="0" i="0" u="none" strike="noStrike">
                        <a:effectLst/>
                        <a:latin typeface="Arial" panose="020B0604020202020204" pitchFamily="34" charset="0"/>
                      </a:endParaRPr>
                    </a:p>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Batch (Optional if used)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fontAlgn="t">
                        <a:spcBef>
                          <a:spcPts val="0"/>
                        </a:spcBef>
                        <a:spcAft>
                          <a:spcPts val="0"/>
                        </a:spcAft>
                        <a:buClrTx/>
                        <a:buSzPts val="800"/>
                        <a:buFont typeface="Arial" panose="020B0604020202020204" pitchFamily="34" charset="0"/>
                        <a:buNone/>
                        <a:tabLst>
                          <a:tab pos="457200" algn="l"/>
                        </a:tabLs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Real-time</a:t>
                      </a:r>
                      <a:endParaRPr lang="en-US" sz="900" b="0" i="0" u="none" strike="noStrike">
                        <a:effectLst/>
                        <a:latin typeface="Arial" panose="020B0604020202020204" pitchFamily="34" charset="0"/>
                      </a:endParaRPr>
                    </a:p>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Batch (Optional if used)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fontAlgn="t">
                        <a:spcBef>
                          <a:spcPts val="0"/>
                        </a:spcBef>
                        <a:spcAft>
                          <a:spcPts val="0"/>
                        </a:spcAft>
                        <a:buClrTx/>
                        <a:buSzPts val="800"/>
                        <a:buFont typeface="Arial" panose="020B0604020202020204" pitchFamily="34" charset="0"/>
                        <a:buNone/>
                        <a:tabLst>
                          <a:tab pos="457200" algn="l"/>
                        </a:tabLs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Batch and Real-Time processing requirements defined for each transaction</a:t>
                      </a:r>
                      <a:endParaRPr lang="en-US" sz="900" b="0" i="0" u="none" strike="noStrike">
                        <a:effectLst/>
                        <a:latin typeface="Arial" panose="020B0604020202020204" pitchFamily="34" charset="0"/>
                      </a:endParaRPr>
                    </a:p>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Generic push and pull interactions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5261592"/>
                  </a:ext>
                </a:extLst>
              </a:tr>
              <a:tr h="330008">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Acknowledgements, Errors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Enhanced vC1.1.0, with additional specificity on error codes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Errors Codes updated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950874"/>
                  </a:ext>
                </a:extLst>
              </a:tr>
              <a:tr h="330008">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Basic Conformance Requirements for Client/Server Roles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Minimally 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Well 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Well 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4992424"/>
                  </a:ext>
                </a:extLst>
              </a:tr>
              <a:tr h="191240">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Response Time</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Maintained vC1.1.0 time requirements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Maintained vC1.1.0 time requirements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18527215"/>
                  </a:ext>
                </a:extLst>
              </a:tr>
              <a:tr h="191240">
                <a:tc>
                  <a:txBody>
                    <a:bodyPr/>
                    <a:lstStyle/>
                    <a:p>
                      <a:pPr marL="0" marR="0" algn="l" fontAlgn="t">
                        <a:spcBef>
                          <a:spcPts val="0"/>
                        </a:spcBef>
                        <a:spcAft>
                          <a:spcPts val="0"/>
                        </a:spcAft>
                      </a:pPr>
                      <a:r>
                        <a:rPr lang="en-US" sz="900" b="1"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Connectivity Companion Guide</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40000"/>
                        <a:lumOff val="60000"/>
                      </a:schemeClr>
                    </a:solidFill>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Specified</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effectLst/>
                          <a:latin typeface="Arial" panose="020B0604020202020204" pitchFamily="34" charset="0"/>
                          <a:ea typeface="Calibri" panose="020F0502020204030204" pitchFamily="34" charset="0"/>
                          <a:cs typeface="Arial" panose="020B0604020202020204" pitchFamily="34" charset="0"/>
                        </a:rPr>
                        <a:t>Enhanced vC1.1.0, with additional recommendations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fontAlgn="t">
                        <a:spcBef>
                          <a:spcPts val="0"/>
                        </a:spcBef>
                        <a:spcAft>
                          <a:spcPts val="0"/>
                        </a:spcAft>
                      </a:pPr>
                      <a:r>
                        <a:rPr lang="en-US" sz="900" b="0" i="0" u="none" strike="noStrike">
                          <a:solidFill>
                            <a:srgbClr val="000000"/>
                          </a:solidFill>
                          <a:effectLst/>
                          <a:latin typeface="Arial" panose="020B0604020202020204" pitchFamily="34" charset="0"/>
                          <a:ea typeface="Calibri" panose="020F0502020204030204" pitchFamily="34" charset="0"/>
                          <a:cs typeface="Arial" panose="020B0604020202020204" pitchFamily="34" charset="0"/>
                        </a:rPr>
                        <a:t>Enhanced vC1.1.0, with additional recommendations</a:t>
                      </a:r>
                      <a:endParaRPr lang="en-US" sz="2000" b="0" i="0" u="none" strike="noStrike">
                        <a:effectLst/>
                        <a:latin typeface="Arial" panose="020B0604020202020204" pitchFamily="34" charset="0"/>
                      </a:endParaRPr>
                    </a:p>
                  </a:txBody>
                  <a:tcPr marL="78057" marR="78057" marT="10841"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1058592"/>
                  </a:ext>
                </a:extLst>
              </a:tr>
            </a:tbl>
          </a:graphicData>
        </a:graphic>
      </p:graphicFrame>
      <p:sp>
        <p:nvSpPr>
          <p:cNvPr id="2" name="Rectangle 1">
            <a:extLst>
              <a:ext uri="{FF2B5EF4-FFF2-40B4-BE49-F238E27FC236}">
                <a16:creationId xmlns:a16="http://schemas.microsoft.com/office/drawing/2014/main" id="{74F29490-1EAB-4DB7-9B1B-D1ACA949C461}"/>
              </a:ext>
            </a:extLst>
          </p:cNvPr>
          <p:cNvSpPr/>
          <p:nvPr/>
        </p:nvSpPr>
        <p:spPr bwMode="auto">
          <a:xfrm>
            <a:off x="8049420" y="2743202"/>
            <a:ext cx="3939567" cy="2796363"/>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1606480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BEFE581-E145-4B6B-BCC2-6F6567C92242}"/>
              </a:ext>
            </a:extLst>
          </p:cNvPr>
          <p:cNvSpPr>
            <a:spLocks noGrp="1"/>
          </p:cNvSpPr>
          <p:nvPr>
            <p:ph idx="1"/>
          </p:nvPr>
        </p:nvSpPr>
        <p:spPr>
          <a:xfrm>
            <a:off x="980501" y="1267968"/>
            <a:ext cx="11008484" cy="4828033"/>
          </a:xfrm>
        </p:spPr>
        <p:txBody>
          <a:bodyPr wrap="square" anchor="t">
            <a:normAutofit/>
          </a:bodyPr>
          <a:lstStyle/>
          <a:p>
            <a:pPr marL="0" indent="0">
              <a:lnSpc>
                <a:spcPct val="104000"/>
              </a:lnSpc>
              <a:buNone/>
            </a:pPr>
            <a:r>
              <a:rPr lang="en-US" sz="1500" b="1"/>
              <a:t>Single standard:</a:t>
            </a:r>
            <a:r>
              <a:rPr lang="en-US" sz="1500"/>
              <a:t> Reduces complexity and simplifies interoperability by requiring the SOAP + WSDL envelope standard and establishes more robust and uniform support for handling transaction payload by requiring MTOM for SOAP for both real time and batch processing modes. </a:t>
            </a:r>
          </a:p>
          <a:p>
            <a:pPr marL="0" indent="0">
              <a:lnSpc>
                <a:spcPct val="104000"/>
              </a:lnSpc>
              <a:buNone/>
            </a:pPr>
            <a:r>
              <a:rPr lang="en-US" sz="1500" b="1"/>
              <a:t>Improved Security:</a:t>
            </a:r>
            <a:r>
              <a:rPr lang="en-US" sz="1500"/>
              <a:t> By requiring use of X.509 Client Certificate-based authentication and removing the security vulnerable username + password, implementors benefit from a more robust and industry standard security. Additionally, provides support for FIPS 140-2 compliance for entities requiring such compliance, in terms of transport security and message envelope security. </a:t>
            </a:r>
          </a:p>
          <a:p>
            <a:pPr marL="0" indent="0">
              <a:lnSpc>
                <a:spcPct val="104000"/>
              </a:lnSpc>
              <a:buNone/>
            </a:pPr>
            <a:r>
              <a:rPr lang="en-US" sz="1500" b="1"/>
              <a:t>Additional transaction standard support:</a:t>
            </a:r>
            <a:r>
              <a:rPr lang="en-US" sz="1500"/>
              <a:t> Provides support for additional transactions relative to the previous rules, including prior authorization in addition to eligibility, claim status, and electronic remittance advice.</a:t>
            </a:r>
          </a:p>
          <a:p>
            <a:pPr marL="0" indent="0">
              <a:lnSpc>
                <a:spcPct val="104000"/>
              </a:lnSpc>
              <a:buNone/>
            </a:pPr>
            <a:r>
              <a:rPr lang="en-US" sz="1500" b="1"/>
              <a:t>Safe Harbor:</a:t>
            </a:r>
            <a:r>
              <a:rPr lang="en-US" sz="1500"/>
              <a:t> The CAQH CORE Connectivity safe harbor specifies that application vendors, clearinghouses, providers, and health plans can be assured CAQH CORE Connectivity will be supported by any HIPAA covered entity and/or a CORE-certified entity, meaning the entity is capable and ready at the time of the request by a trading partner to exchange data using the CAQH CORE Connectivity Rule. The rule does not require entities to remove existing connections. For example, while the X.509 digital certificate must be used if requested by a trading partner, the rule clearly state there is no requirement to use a CAQH CORE-compliant method if trading partners agree to use different security requirements, e.g., a virtual private network (VPN) or secure file transfer protocol (SFTP).</a:t>
            </a:r>
          </a:p>
          <a:p>
            <a:pPr marL="0" indent="0">
              <a:lnSpc>
                <a:spcPct val="104000"/>
              </a:lnSpc>
              <a:buNone/>
            </a:pPr>
            <a:r>
              <a:rPr lang="en-US" sz="1500" b="1"/>
              <a:t>Improves Messaging and Error Reporting:</a:t>
            </a:r>
            <a:r>
              <a:rPr lang="en-US" sz="1500"/>
              <a:t> Enhances the communication of errors with updated error codes.</a:t>
            </a:r>
          </a:p>
          <a:p>
            <a:pPr marL="0" indent="0">
              <a:lnSpc>
                <a:spcPct val="104000"/>
              </a:lnSpc>
              <a:buNone/>
            </a:pPr>
            <a:endParaRPr lang="en-US" sz="1500"/>
          </a:p>
        </p:txBody>
      </p:sp>
      <p:sp>
        <p:nvSpPr>
          <p:cNvPr id="3" name="Title 2">
            <a:extLst>
              <a:ext uri="{FF2B5EF4-FFF2-40B4-BE49-F238E27FC236}">
                <a16:creationId xmlns:a16="http://schemas.microsoft.com/office/drawing/2014/main" id="{8952D03E-4036-4E9A-B7EC-9D6A17DB4C5D}"/>
              </a:ext>
            </a:extLst>
          </p:cNvPr>
          <p:cNvSpPr>
            <a:spLocks noGrp="1"/>
          </p:cNvSpPr>
          <p:nvPr>
            <p:ph type="title"/>
          </p:nvPr>
        </p:nvSpPr>
        <p:spPr/>
        <p:txBody>
          <a:bodyPr wrap="square" anchor="ctr">
            <a:normAutofit/>
          </a:bodyPr>
          <a:lstStyle/>
          <a:p>
            <a:r>
              <a:rPr lang="en-US" b="1"/>
              <a:t>Benefits of CAQH CORE Connectivity vC.3.1.0 over vC.2.2.0</a:t>
            </a:r>
          </a:p>
        </p:txBody>
      </p:sp>
      <p:sp>
        <p:nvSpPr>
          <p:cNvPr id="4" name="Slide Number Placeholder 3">
            <a:extLst>
              <a:ext uri="{FF2B5EF4-FFF2-40B4-BE49-F238E27FC236}">
                <a16:creationId xmlns:a16="http://schemas.microsoft.com/office/drawing/2014/main" id="{357B5C5C-20BA-47A2-A667-FAC21781F9DB}"/>
              </a:ext>
            </a:extLst>
          </p:cNvPr>
          <p:cNvSpPr>
            <a:spLocks noGrp="1"/>
          </p:cNvSpPr>
          <p:nvPr>
            <p:ph type="sldNum" sz="quarter" idx="10"/>
          </p:nvPr>
        </p:nvSpPr>
        <p:spPr>
          <a:xfrm>
            <a:off x="4735585" y="6492875"/>
            <a:ext cx="2743200" cy="365125"/>
          </a:xfrm>
        </p:spPr>
        <p:txBody>
          <a:bodyPr anchor="ctr">
            <a:normAutofit/>
          </a:bodyPr>
          <a:lstStyle/>
          <a:p>
            <a:pPr>
              <a:spcAft>
                <a:spcPts val="600"/>
              </a:spcAft>
              <a:defRPr/>
            </a:pPr>
            <a:fld id="{CDB19EE7-41CC-40F8-8898-A50DA016F0E1}" type="slidenum">
              <a:rPr lang="en-US" smtClean="0">
                <a:solidFill>
                  <a:srgbClr val="323E48">
                    <a:tint val="75000"/>
                  </a:srgbClr>
                </a:solidFill>
              </a:rPr>
              <a:pPr>
                <a:spcAft>
                  <a:spcPts val="600"/>
                </a:spcAft>
                <a:defRPr/>
              </a:pPr>
              <a:t>14</a:t>
            </a:fld>
            <a:endParaRPr lang="en-US">
              <a:solidFill>
                <a:srgbClr val="323E48">
                  <a:tint val="75000"/>
                </a:srgbClr>
              </a:solidFill>
            </a:endParaRPr>
          </a:p>
        </p:txBody>
      </p:sp>
      <p:pic>
        <p:nvPicPr>
          <p:cNvPr id="6" name="Graphic 5" descr="Single gear">
            <a:extLst>
              <a:ext uri="{FF2B5EF4-FFF2-40B4-BE49-F238E27FC236}">
                <a16:creationId xmlns:a16="http://schemas.microsoft.com/office/drawing/2014/main" id="{4AB75286-46B9-41BF-9C74-8A8EF0BE3E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84348" y="1218191"/>
            <a:ext cx="457201" cy="457201"/>
          </a:xfrm>
          <a:prstGeom prst="rect">
            <a:avLst/>
          </a:prstGeom>
        </p:spPr>
      </p:pic>
      <p:pic>
        <p:nvPicPr>
          <p:cNvPr id="8" name="Graphic 7" descr="Lock">
            <a:extLst>
              <a:ext uri="{FF2B5EF4-FFF2-40B4-BE49-F238E27FC236}">
                <a16:creationId xmlns:a16="http://schemas.microsoft.com/office/drawing/2014/main" id="{B4A25A8B-FC2C-4849-B9D3-5092ACB899E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84348" y="2162747"/>
            <a:ext cx="457201" cy="457201"/>
          </a:xfrm>
          <a:prstGeom prst="rect">
            <a:avLst/>
          </a:prstGeom>
        </p:spPr>
      </p:pic>
      <p:pic>
        <p:nvPicPr>
          <p:cNvPr id="12" name="Graphic 11" descr="Aperture">
            <a:extLst>
              <a:ext uri="{FF2B5EF4-FFF2-40B4-BE49-F238E27FC236}">
                <a16:creationId xmlns:a16="http://schemas.microsoft.com/office/drawing/2014/main" id="{AD557EE5-0587-4CCC-84AF-AD1CF9C7B1F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84348" y="2971799"/>
            <a:ext cx="457201" cy="457201"/>
          </a:xfrm>
          <a:prstGeom prst="rect">
            <a:avLst/>
          </a:prstGeom>
        </p:spPr>
      </p:pic>
      <p:pic>
        <p:nvPicPr>
          <p:cNvPr id="14" name="Graphic 13" descr="Shield Tick">
            <a:extLst>
              <a:ext uri="{FF2B5EF4-FFF2-40B4-BE49-F238E27FC236}">
                <a16:creationId xmlns:a16="http://schemas.microsoft.com/office/drawing/2014/main" id="{F060EC9A-CC11-4991-8E54-AE81B0C7E1E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84348" y="3629294"/>
            <a:ext cx="457200" cy="457200"/>
          </a:xfrm>
          <a:prstGeom prst="rect">
            <a:avLst/>
          </a:prstGeom>
        </p:spPr>
      </p:pic>
      <p:pic>
        <p:nvPicPr>
          <p:cNvPr id="16" name="Graphic 15" descr="Subtitles">
            <a:extLst>
              <a:ext uri="{FF2B5EF4-FFF2-40B4-BE49-F238E27FC236}">
                <a16:creationId xmlns:a16="http://schemas.microsoft.com/office/drawing/2014/main" id="{9787B003-98A7-4B62-9316-ABBCA0DD36CD}"/>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84348" y="5378053"/>
            <a:ext cx="457200" cy="457200"/>
          </a:xfrm>
          <a:prstGeom prst="rect">
            <a:avLst/>
          </a:prstGeom>
        </p:spPr>
      </p:pic>
    </p:spTree>
    <p:extLst>
      <p:ext uri="{BB962C8B-B14F-4D97-AF65-F5344CB8AC3E}">
        <p14:creationId xmlns:p14="http://schemas.microsoft.com/office/powerpoint/2010/main" val="2536994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587125C-E4A6-4FB9-A037-094AEA38C7A9}"/>
              </a:ext>
            </a:extLst>
          </p:cNvPr>
          <p:cNvSpPr/>
          <p:nvPr/>
        </p:nvSpPr>
        <p:spPr bwMode="auto">
          <a:xfrm>
            <a:off x="781176" y="3085448"/>
            <a:ext cx="3828083" cy="2714624"/>
          </a:xfrm>
          <a:prstGeom prst="round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 name="Content Placeholder 1">
            <a:extLst>
              <a:ext uri="{FF2B5EF4-FFF2-40B4-BE49-F238E27FC236}">
                <a16:creationId xmlns:a16="http://schemas.microsoft.com/office/drawing/2014/main" id="{731A77B8-A603-4A72-B9F0-37F3CE7D900E}"/>
              </a:ext>
            </a:extLst>
          </p:cNvPr>
          <p:cNvSpPr>
            <a:spLocks noGrp="1"/>
          </p:cNvSpPr>
          <p:nvPr>
            <p:ph idx="1"/>
          </p:nvPr>
        </p:nvSpPr>
        <p:spPr>
          <a:xfrm>
            <a:off x="213360" y="1304301"/>
            <a:ext cx="11765280" cy="1215975"/>
          </a:xfrm>
          <a:noFill/>
          <a:ln>
            <a:noFill/>
          </a:ln>
        </p:spPr>
        <p:style>
          <a:lnRef idx="2">
            <a:schemeClr val="dk1">
              <a:shade val="50000"/>
            </a:schemeClr>
          </a:lnRef>
          <a:fillRef idx="1">
            <a:schemeClr val="dk1"/>
          </a:fillRef>
          <a:effectRef idx="0">
            <a:schemeClr val="dk1"/>
          </a:effectRef>
          <a:fontRef idx="minor">
            <a:schemeClr val="lt1"/>
          </a:fontRef>
        </p:style>
        <p:txBody>
          <a:bodyPr/>
          <a:lstStyle/>
          <a:p>
            <a:pPr marL="0" indent="0" algn="ctr">
              <a:buNone/>
            </a:pPr>
            <a:r>
              <a:rPr lang="en-US">
                <a:solidFill>
                  <a:schemeClr val="tx1"/>
                </a:solidFill>
              </a:rPr>
              <a:t>Using the Internet as a delivery option establishes a </a:t>
            </a:r>
            <a:r>
              <a:rPr lang="en-US" b="1">
                <a:solidFill>
                  <a:schemeClr val="tx1"/>
                </a:solidFill>
              </a:rPr>
              <a:t>Safe Harbor connectivity method </a:t>
            </a:r>
            <a:r>
              <a:rPr lang="en-US">
                <a:solidFill>
                  <a:schemeClr val="tx1"/>
                </a:solidFill>
              </a:rPr>
              <a:t>that application vendors, providers, and health plans can be assured </a:t>
            </a:r>
            <a:r>
              <a:rPr lang="en-US" u="sng">
                <a:solidFill>
                  <a:schemeClr val="tx1"/>
                </a:solidFill>
              </a:rPr>
              <a:t>will be supported by any HIPAA covered entity</a:t>
            </a:r>
            <a:r>
              <a:rPr lang="en-US">
                <a:solidFill>
                  <a:schemeClr val="tx1"/>
                </a:solidFill>
              </a:rPr>
              <a:t>, meaning that the entity is capable and ready to exchange data at the time of a request by a trading partner using the CAQH CORE Connectivity Rule.</a:t>
            </a:r>
          </a:p>
          <a:p>
            <a:pPr marL="0" indent="0">
              <a:buNone/>
            </a:pPr>
            <a:endParaRPr lang="en-US">
              <a:solidFill>
                <a:schemeClr val="tx1"/>
              </a:solidFill>
            </a:endParaRPr>
          </a:p>
        </p:txBody>
      </p:sp>
      <p:sp>
        <p:nvSpPr>
          <p:cNvPr id="3" name="Title 2">
            <a:extLst>
              <a:ext uri="{FF2B5EF4-FFF2-40B4-BE49-F238E27FC236}">
                <a16:creationId xmlns:a16="http://schemas.microsoft.com/office/drawing/2014/main" id="{145FE735-112D-4567-8B2E-CFEBC118322B}"/>
              </a:ext>
            </a:extLst>
          </p:cNvPr>
          <p:cNvSpPr>
            <a:spLocks noGrp="1"/>
          </p:cNvSpPr>
          <p:nvPr>
            <p:ph type="title"/>
          </p:nvPr>
        </p:nvSpPr>
        <p:spPr/>
        <p:txBody>
          <a:bodyPr/>
          <a:lstStyle/>
          <a:p>
            <a:pPr>
              <a:defRPr/>
            </a:pPr>
            <a:r>
              <a:rPr lang="en-US" b="1">
                <a:solidFill>
                  <a:srgbClr val="FFFFFF"/>
                </a:solidFill>
                <a:latin typeface="Arial"/>
              </a:rPr>
              <a:t>CAQH CORE Connectivity</a:t>
            </a:r>
            <a:br>
              <a:rPr lang="en-US" b="1">
                <a:solidFill>
                  <a:srgbClr val="FFFFFF"/>
                </a:solidFill>
                <a:latin typeface="Arial"/>
              </a:rPr>
            </a:br>
            <a:r>
              <a:rPr lang="en-US" sz="2000" i="1">
                <a:solidFill>
                  <a:srgbClr val="FFFFFF"/>
                </a:solidFill>
                <a:latin typeface="Arial"/>
              </a:rPr>
              <a:t>Safe Harbor Principle</a:t>
            </a:r>
            <a:endParaRPr lang="en-US" i="1"/>
          </a:p>
        </p:txBody>
      </p:sp>
      <p:sp>
        <p:nvSpPr>
          <p:cNvPr id="4" name="Slide Number Placeholder 3">
            <a:extLst>
              <a:ext uri="{FF2B5EF4-FFF2-40B4-BE49-F238E27FC236}">
                <a16:creationId xmlns:a16="http://schemas.microsoft.com/office/drawing/2014/main" id="{8226DA34-A69A-41D7-8CC3-EC9122CFFE59}"/>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15</a:t>
            </a:fld>
            <a:endParaRPr lang="en-US">
              <a:solidFill>
                <a:prstClr val="white">
                  <a:lumMod val="50000"/>
                </a:prstClr>
              </a:solidFill>
            </a:endParaRPr>
          </a:p>
        </p:txBody>
      </p:sp>
      <p:sp>
        <p:nvSpPr>
          <p:cNvPr id="1072" name="TextBox 1071">
            <a:extLst>
              <a:ext uri="{FF2B5EF4-FFF2-40B4-BE49-F238E27FC236}">
                <a16:creationId xmlns:a16="http://schemas.microsoft.com/office/drawing/2014/main" id="{4E2D10D4-8C81-4A97-BBAB-1A1B2D274880}"/>
              </a:ext>
            </a:extLst>
          </p:cNvPr>
          <p:cNvSpPr txBox="1"/>
          <p:nvPr/>
        </p:nvSpPr>
        <p:spPr>
          <a:xfrm>
            <a:off x="5337721" y="3995493"/>
            <a:ext cx="1009821" cy="608493"/>
          </a:xfrm>
          <a:prstGeom prst="rect">
            <a:avLst/>
          </a:prstGeom>
          <a:noFill/>
        </p:spPr>
        <p:txBody>
          <a:bodyPr wrap="none" rtlCol="0">
            <a:spAutoFit/>
          </a:bodyPr>
          <a:lstStyle/>
          <a:p>
            <a:pPr algn="ctr"/>
            <a:r>
              <a:rPr lang="en-US" sz="1100" b="1"/>
              <a:t>CORE </a:t>
            </a:r>
          </a:p>
          <a:p>
            <a:pPr algn="ctr"/>
            <a:r>
              <a:rPr lang="en-US" sz="1050" b="1"/>
              <a:t>Conformant</a:t>
            </a:r>
            <a:endParaRPr lang="en-US" sz="1100" b="1"/>
          </a:p>
          <a:p>
            <a:pPr algn="ctr"/>
            <a:r>
              <a:rPr lang="en-US" sz="1100" b="1"/>
              <a:t>Entity</a:t>
            </a:r>
          </a:p>
        </p:txBody>
      </p:sp>
      <p:sp>
        <p:nvSpPr>
          <p:cNvPr id="1077" name="Rectangle 1076">
            <a:extLst>
              <a:ext uri="{FF2B5EF4-FFF2-40B4-BE49-F238E27FC236}">
                <a16:creationId xmlns:a16="http://schemas.microsoft.com/office/drawing/2014/main" id="{C8B900B6-A0AF-479B-9ED1-73E7575F088E}"/>
              </a:ext>
            </a:extLst>
          </p:cNvPr>
          <p:cNvSpPr/>
          <p:nvPr/>
        </p:nvSpPr>
        <p:spPr bwMode="auto">
          <a:xfrm>
            <a:off x="223106" y="2528249"/>
            <a:ext cx="11766956" cy="83470"/>
          </a:xfrm>
          <a:prstGeom prst="rect">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0" name="Rectangle 9">
            <a:extLst>
              <a:ext uri="{FF2B5EF4-FFF2-40B4-BE49-F238E27FC236}">
                <a16:creationId xmlns:a16="http://schemas.microsoft.com/office/drawing/2014/main" id="{638B6D3E-C1D5-4D06-836C-6CEAC6B6FD1B}"/>
              </a:ext>
            </a:extLst>
          </p:cNvPr>
          <p:cNvSpPr/>
          <p:nvPr/>
        </p:nvSpPr>
        <p:spPr>
          <a:xfrm>
            <a:off x="868478" y="3211653"/>
            <a:ext cx="3740781" cy="2462213"/>
          </a:xfrm>
          <a:prstGeom prst="rect">
            <a:avLst/>
          </a:prstGeom>
        </p:spPr>
        <p:txBody>
          <a:bodyPr wrap="square">
            <a:spAutoFit/>
          </a:bodyPr>
          <a:lstStyle/>
          <a:p>
            <a:pPr lvl="0"/>
            <a:r>
              <a:rPr lang="en-US" sz="1400">
                <a:solidFill>
                  <a:prstClr val="black"/>
                </a:solidFill>
                <a:latin typeface="Arial" panose="020B0604020202020204" pitchFamily="34" charset="0"/>
                <a:cs typeface="Arial" panose="020B0604020202020204" pitchFamily="34" charset="0"/>
              </a:rPr>
              <a:t>The Safe Harbor connectivity method enables trading partners to:</a:t>
            </a:r>
            <a:br>
              <a:rPr lang="en-US" sz="1400" b="1">
                <a:solidFill>
                  <a:prstClr val="black"/>
                </a:solidFill>
                <a:latin typeface="Arial" panose="020B0604020202020204" pitchFamily="34" charset="0"/>
                <a:cs typeface="Arial" panose="020B0604020202020204" pitchFamily="34" charset="0"/>
              </a:rPr>
            </a:br>
            <a:endParaRPr lang="en-US" sz="1400" b="1">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sz="1400">
                <a:solidFill>
                  <a:prstClr val="black"/>
                </a:solidFill>
                <a:latin typeface="Arial" panose="020B0604020202020204" pitchFamily="34" charset="0"/>
                <a:cs typeface="Arial" panose="020B0604020202020204" pitchFamily="34" charset="0"/>
              </a:rPr>
              <a:t> Use </a:t>
            </a:r>
            <a:r>
              <a:rPr lang="en-US" sz="1400" b="1">
                <a:solidFill>
                  <a:prstClr val="black"/>
                </a:solidFill>
                <a:latin typeface="Arial" panose="020B0604020202020204" pitchFamily="34" charset="0"/>
                <a:cs typeface="Arial" panose="020B0604020202020204" pitchFamily="34" charset="0"/>
              </a:rPr>
              <a:t>different communications &amp; security methods </a:t>
            </a:r>
            <a:r>
              <a:rPr lang="en-US" sz="1400">
                <a:solidFill>
                  <a:prstClr val="black"/>
                </a:solidFill>
                <a:latin typeface="Arial" panose="020B0604020202020204" pitchFamily="34" charset="0"/>
                <a:cs typeface="Arial" panose="020B0604020202020204" pitchFamily="34" charset="0"/>
              </a:rPr>
              <a:t>than what is specified in rule</a:t>
            </a:r>
            <a:br>
              <a:rPr lang="en-US" sz="1400">
                <a:solidFill>
                  <a:prstClr val="black"/>
                </a:solidFill>
                <a:latin typeface="Arial" panose="020B0604020202020204" pitchFamily="34" charset="0"/>
                <a:cs typeface="Arial" panose="020B0604020202020204" pitchFamily="34" charset="0"/>
              </a:rPr>
            </a:br>
            <a:endParaRPr lang="en-US" sz="1400">
              <a:solidFill>
                <a:prstClr val="black"/>
              </a:solidFill>
              <a:latin typeface="Arial" panose="020B0604020202020204" pitchFamily="34" charset="0"/>
              <a:cs typeface="Arial" panose="020B0604020202020204" pitchFamily="34" charset="0"/>
            </a:endParaRPr>
          </a:p>
          <a:p>
            <a:pPr marL="285750" lvl="0" indent="-285750">
              <a:buFont typeface="Wingdings" panose="05000000000000000000" pitchFamily="2" charset="2"/>
              <a:buChar char="§"/>
            </a:pPr>
            <a:r>
              <a:rPr lang="en-US" sz="1400" b="1">
                <a:solidFill>
                  <a:prstClr val="black"/>
                </a:solidFill>
                <a:latin typeface="Arial" panose="020B0604020202020204" pitchFamily="34" charset="0"/>
                <a:cs typeface="Arial" panose="020B0604020202020204" pitchFamily="34" charset="0"/>
              </a:rPr>
              <a:t>Does not require discontinuation of any existing connectivity methods </a:t>
            </a:r>
            <a:r>
              <a:rPr lang="en-US" sz="1400">
                <a:solidFill>
                  <a:prstClr val="black"/>
                </a:solidFill>
                <a:latin typeface="Arial" panose="020B0604020202020204" pitchFamily="34" charset="0"/>
                <a:cs typeface="Arial" panose="020B0604020202020204" pitchFamily="34" charset="0"/>
              </a:rPr>
              <a:t>that do not conform with CAQH CORE Operating Rules.</a:t>
            </a:r>
          </a:p>
        </p:txBody>
      </p:sp>
      <p:sp>
        <p:nvSpPr>
          <p:cNvPr id="7" name="Rectangle 6">
            <a:extLst>
              <a:ext uri="{FF2B5EF4-FFF2-40B4-BE49-F238E27FC236}">
                <a16:creationId xmlns:a16="http://schemas.microsoft.com/office/drawing/2014/main" id="{28EF320E-1FDF-4367-9195-9231D7D7A807}"/>
              </a:ext>
            </a:extLst>
          </p:cNvPr>
          <p:cNvSpPr/>
          <p:nvPr/>
        </p:nvSpPr>
        <p:spPr bwMode="auto">
          <a:xfrm>
            <a:off x="6502801" y="2784488"/>
            <a:ext cx="1379137" cy="13474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3" name="Rectangle 12">
            <a:extLst>
              <a:ext uri="{FF2B5EF4-FFF2-40B4-BE49-F238E27FC236}">
                <a16:creationId xmlns:a16="http://schemas.microsoft.com/office/drawing/2014/main" id="{5ED8EC44-E953-4C7D-BDCA-6C1B66DA8BBE}"/>
              </a:ext>
            </a:extLst>
          </p:cNvPr>
          <p:cNvSpPr/>
          <p:nvPr/>
        </p:nvSpPr>
        <p:spPr bwMode="auto">
          <a:xfrm>
            <a:off x="8991600" y="2790466"/>
            <a:ext cx="1379137" cy="13474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Rectangle 13">
            <a:extLst>
              <a:ext uri="{FF2B5EF4-FFF2-40B4-BE49-F238E27FC236}">
                <a16:creationId xmlns:a16="http://schemas.microsoft.com/office/drawing/2014/main" id="{92FCE2B6-6726-4294-962A-1536721C3C42}"/>
              </a:ext>
            </a:extLst>
          </p:cNvPr>
          <p:cNvSpPr/>
          <p:nvPr/>
        </p:nvSpPr>
        <p:spPr bwMode="auto">
          <a:xfrm>
            <a:off x="9144000" y="2942866"/>
            <a:ext cx="1379137" cy="13474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F4FEFD71-046B-4D65-9D5D-C156A2224149}"/>
              </a:ext>
            </a:extLst>
          </p:cNvPr>
          <p:cNvSpPr/>
          <p:nvPr/>
        </p:nvSpPr>
        <p:spPr bwMode="auto">
          <a:xfrm>
            <a:off x="9296400" y="3095266"/>
            <a:ext cx="1379137" cy="134749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6" name="Rectangle 15">
            <a:extLst>
              <a:ext uri="{FF2B5EF4-FFF2-40B4-BE49-F238E27FC236}">
                <a16:creationId xmlns:a16="http://schemas.microsoft.com/office/drawing/2014/main" id="{90443F1F-7312-4600-B513-4D5B815165D2}"/>
              </a:ext>
            </a:extLst>
          </p:cNvPr>
          <p:cNvSpPr/>
          <p:nvPr/>
        </p:nvSpPr>
        <p:spPr bwMode="auto">
          <a:xfrm>
            <a:off x="6226640" y="4616964"/>
            <a:ext cx="1379137" cy="134749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7" name="Rectangle 16">
            <a:extLst>
              <a:ext uri="{FF2B5EF4-FFF2-40B4-BE49-F238E27FC236}">
                <a16:creationId xmlns:a16="http://schemas.microsoft.com/office/drawing/2014/main" id="{37D97ED4-62EF-49C6-B1E7-28C69A3E36EB}"/>
              </a:ext>
            </a:extLst>
          </p:cNvPr>
          <p:cNvSpPr/>
          <p:nvPr/>
        </p:nvSpPr>
        <p:spPr bwMode="auto">
          <a:xfrm>
            <a:off x="6379040" y="4769364"/>
            <a:ext cx="1379137" cy="134749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8" name="Rectangle 17">
            <a:extLst>
              <a:ext uri="{FF2B5EF4-FFF2-40B4-BE49-F238E27FC236}">
                <a16:creationId xmlns:a16="http://schemas.microsoft.com/office/drawing/2014/main" id="{13BB8611-AD13-458D-A3B2-7A7F453C7059}"/>
              </a:ext>
            </a:extLst>
          </p:cNvPr>
          <p:cNvSpPr/>
          <p:nvPr/>
        </p:nvSpPr>
        <p:spPr bwMode="auto">
          <a:xfrm>
            <a:off x="6531440" y="4921764"/>
            <a:ext cx="1379137" cy="134749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9" name="Rectangle 18">
            <a:extLst>
              <a:ext uri="{FF2B5EF4-FFF2-40B4-BE49-F238E27FC236}">
                <a16:creationId xmlns:a16="http://schemas.microsoft.com/office/drawing/2014/main" id="{C1D55E0F-FE09-4EEA-BE29-E05F9F4BB1A3}"/>
              </a:ext>
            </a:extLst>
          </p:cNvPr>
          <p:cNvSpPr/>
          <p:nvPr/>
        </p:nvSpPr>
        <p:spPr bwMode="auto">
          <a:xfrm>
            <a:off x="9026863" y="4695566"/>
            <a:ext cx="1379137" cy="134749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0" name="Rectangle 19">
            <a:extLst>
              <a:ext uri="{FF2B5EF4-FFF2-40B4-BE49-F238E27FC236}">
                <a16:creationId xmlns:a16="http://schemas.microsoft.com/office/drawing/2014/main" id="{C5321BF8-18DA-4CCA-BF7B-D2A7A5625099}"/>
              </a:ext>
            </a:extLst>
          </p:cNvPr>
          <p:cNvSpPr/>
          <p:nvPr/>
        </p:nvSpPr>
        <p:spPr bwMode="auto">
          <a:xfrm>
            <a:off x="9179263" y="4847966"/>
            <a:ext cx="1379137" cy="134749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1" name="Rectangle 20">
            <a:extLst>
              <a:ext uri="{FF2B5EF4-FFF2-40B4-BE49-F238E27FC236}">
                <a16:creationId xmlns:a16="http://schemas.microsoft.com/office/drawing/2014/main" id="{1EA3BE94-DBD5-4F09-B211-CB3E61E94324}"/>
              </a:ext>
            </a:extLst>
          </p:cNvPr>
          <p:cNvSpPr/>
          <p:nvPr/>
        </p:nvSpPr>
        <p:spPr bwMode="auto">
          <a:xfrm>
            <a:off x="9331663" y="5000366"/>
            <a:ext cx="1379137" cy="1347494"/>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8" name="TextBox 7">
            <a:extLst>
              <a:ext uri="{FF2B5EF4-FFF2-40B4-BE49-F238E27FC236}">
                <a16:creationId xmlns:a16="http://schemas.microsoft.com/office/drawing/2014/main" id="{84296574-5DB9-4FC6-84C4-9D7DB13F4245}"/>
              </a:ext>
            </a:extLst>
          </p:cNvPr>
          <p:cNvSpPr txBox="1"/>
          <p:nvPr/>
        </p:nvSpPr>
        <p:spPr>
          <a:xfrm>
            <a:off x="6569507" y="2890391"/>
            <a:ext cx="1379137" cy="1077218"/>
          </a:xfrm>
          <a:prstGeom prst="rect">
            <a:avLst/>
          </a:prstGeom>
          <a:noFill/>
        </p:spPr>
        <p:txBody>
          <a:bodyPr wrap="square" rtlCol="0">
            <a:spAutoFit/>
          </a:bodyPr>
          <a:lstStyle/>
          <a:p>
            <a:pPr algn="ctr"/>
            <a:r>
              <a:rPr lang="en-US" sz="1600">
                <a:solidFill>
                  <a:schemeClr val="bg1"/>
                </a:solidFill>
              </a:rPr>
              <a:t>CORE Connectivity </a:t>
            </a:r>
            <a:r>
              <a:rPr lang="en-US" sz="1600" i="1">
                <a:solidFill>
                  <a:schemeClr val="bg1"/>
                </a:solidFill>
              </a:rPr>
              <a:t>(Safe Harbor)</a:t>
            </a:r>
          </a:p>
        </p:txBody>
      </p:sp>
      <p:sp>
        <p:nvSpPr>
          <p:cNvPr id="23" name="TextBox 22">
            <a:extLst>
              <a:ext uri="{FF2B5EF4-FFF2-40B4-BE49-F238E27FC236}">
                <a16:creationId xmlns:a16="http://schemas.microsoft.com/office/drawing/2014/main" id="{393EBCF8-8205-4347-9E94-69FBE853C36C}"/>
              </a:ext>
            </a:extLst>
          </p:cNvPr>
          <p:cNvSpPr txBox="1"/>
          <p:nvPr/>
        </p:nvSpPr>
        <p:spPr>
          <a:xfrm>
            <a:off x="9291636" y="3235499"/>
            <a:ext cx="1379137" cy="1077218"/>
          </a:xfrm>
          <a:prstGeom prst="rect">
            <a:avLst/>
          </a:prstGeom>
          <a:noFill/>
        </p:spPr>
        <p:txBody>
          <a:bodyPr wrap="square" rtlCol="0">
            <a:spAutoFit/>
          </a:bodyPr>
          <a:lstStyle/>
          <a:p>
            <a:pPr algn="ctr"/>
            <a:r>
              <a:rPr lang="en-US" sz="1600">
                <a:solidFill>
                  <a:schemeClr val="bg1"/>
                </a:solidFill>
              </a:rPr>
              <a:t>Trading Partners with CORE Connectivity</a:t>
            </a:r>
            <a:endParaRPr lang="en-US" sz="1600" i="1">
              <a:solidFill>
                <a:schemeClr val="bg1"/>
              </a:solidFill>
            </a:endParaRPr>
          </a:p>
        </p:txBody>
      </p:sp>
      <p:sp>
        <p:nvSpPr>
          <p:cNvPr id="24" name="TextBox 23">
            <a:extLst>
              <a:ext uri="{FF2B5EF4-FFF2-40B4-BE49-F238E27FC236}">
                <a16:creationId xmlns:a16="http://schemas.microsoft.com/office/drawing/2014/main" id="{CF64F5F1-9253-4C57-A5A0-22DA957B0BA1}"/>
              </a:ext>
            </a:extLst>
          </p:cNvPr>
          <p:cNvSpPr txBox="1"/>
          <p:nvPr/>
        </p:nvSpPr>
        <p:spPr>
          <a:xfrm>
            <a:off x="6494426" y="5062973"/>
            <a:ext cx="1379137" cy="830997"/>
          </a:xfrm>
          <a:prstGeom prst="rect">
            <a:avLst/>
          </a:prstGeom>
          <a:noFill/>
        </p:spPr>
        <p:txBody>
          <a:bodyPr wrap="square" rtlCol="0">
            <a:spAutoFit/>
          </a:bodyPr>
          <a:lstStyle/>
          <a:p>
            <a:pPr algn="ctr"/>
            <a:r>
              <a:rPr lang="en-US" sz="1600">
                <a:solidFill>
                  <a:schemeClr val="bg1"/>
                </a:solidFill>
              </a:rPr>
              <a:t>Other Connectivity Approaches</a:t>
            </a:r>
            <a:endParaRPr lang="en-US" sz="1600" i="1">
              <a:solidFill>
                <a:schemeClr val="bg1"/>
              </a:solidFill>
            </a:endParaRPr>
          </a:p>
        </p:txBody>
      </p:sp>
      <p:sp>
        <p:nvSpPr>
          <p:cNvPr id="25" name="TextBox 24">
            <a:extLst>
              <a:ext uri="{FF2B5EF4-FFF2-40B4-BE49-F238E27FC236}">
                <a16:creationId xmlns:a16="http://schemas.microsoft.com/office/drawing/2014/main" id="{BBE6E966-8EBA-4586-A08F-81D513FC374C}"/>
              </a:ext>
            </a:extLst>
          </p:cNvPr>
          <p:cNvSpPr txBox="1"/>
          <p:nvPr/>
        </p:nvSpPr>
        <p:spPr>
          <a:xfrm>
            <a:off x="9305986" y="5070253"/>
            <a:ext cx="1379137" cy="1323439"/>
          </a:xfrm>
          <a:prstGeom prst="rect">
            <a:avLst/>
          </a:prstGeom>
          <a:noFill/>
        </p:spPr>
        <p:txBody>
          <a:bodyPr wrap="square" rtlCol="0">
            <a:spAutoFit/>
          </a:bodyPr>
          <a:lstStyle/>
          <a:p>
            <a:pPr algn="ctr"/>
            <a:r>
              <a:rPr lang="en-US" sz="1600">
                <a:solidFill>
                  <a:schemeClr val="bg1"/>
                </a:solidFill>
              </a:rPr>
              <a:t>Trading Partners with other Connectivity Approaches</a:t>
            </a:r>
            <a:endParaRPr lang="en-US" sz="1600" i="1">
              <a:solidFill>
                <a:schemeClr val="bg1"/>
              </a:solidFill>
            </a:endParaRPr>
          </a:p>
        </p:txBody>
      </p:sp>
      <p:cxnSp>
        <p:nvCxnSpPr>
          <p:cNvPr id="11" name="Straight Arrow Connector 10">
            <a:extLst>
              <a:ext uri="{FF2B5EF4-FFF2-40B4-BE49-F238E27FC236}">
                <a16:creationId xmlns:a16="http://schemas.microsoft.com/office/drawing/2014/main" id="{AEEFA26C-471E-4C25-A409-565D0223A691}"/>
              </a:ext>
            </a:extLst>
          </p:cNvPr>
          <p:cNvCxnSpPr>
            <a:stCxn id="8" idx="3"/>
          </p:cNvCxnSpPr>
          <p:nvPr/>
        </p:nvCxnSpPr>
        <p:spPr bwMode="auto">
          <a:xfrm>
            <a:off x="7948644" y="3429000"/>
            <a:ext cx="966756" cy="0"/>
          </a:xfrm>
          <a:prstGeom prst="straightConnector1">
            <a:avLst/>
          </a:prstGeom>
          <a:solidFill>
            <a:srgbClr val="99FF99"/>
          </a:solidFill>
          <a:ln w="28575" cap="flat" cmpd="sng" algn="ctr">
            <a:solidFill>
              <a:schemeClr val="tx1"/>
            </a:solidFill>
            <a:prstDash val="solid"/>
            <a:round/>
            <a:headEnd type="triangle"/>
            <a:tailEnd type="triangle"/>
          </a:ln>
          <a:effectLst/>
        </p:spPr>
      </p:cxnSp>
      <p:cxnSp>
        <p:nvCxnSpPr>
          <p:cNvPr id="28" name="Straight Arrow Connector 27">
            <a:extLst>
              <a:ext uri="{FF2B5EF4-FFF2-40B4-BE49-F238E27FC236}">
                <a16:creationId xmlns:a16="http://schemas.microsoft.com/office/drawing/2014/main" id="{64355169-BF08-4BCC-885A-6541DA56EFC4}"/>
              </a:ext>
            </a:extLst>
          </p:cNvPr>
          <p:cNvCxnSpPr/>
          <p:nvPr/>
        </p:nvCxnSpPr>
        <p:spPr bwMode="auto">
          <a:xfrm>
            <a:off x="7967694" y="5290711"/>
            <a:ext cx="966756" cy="0"/>
          </a:xfrm>
          <a:prstGeom prst="straightConnector1">
            <a:avLst/>
          </a:prstGeom>
          <a:solidFill>
            <a:srgbClr val="99FF99"/>
          </a:solidFill>
          <a:ln w="28575" cap="flat" cmpd="sng" algn="ctr">
            <a:solidFill>
              <a:schemeClr val="tx1"/>
            </a:solidFill>
            <a:prstDash val="solid"/>
            <a:round/>
            <a:headEnd type="triangle"/>
            <a:tailEnd type="triangle"/>
          </a:ln>
          <a:effectLst/>
        </p:spPr>
      </p:cxnSp>
      <p:sp>
        <p:nvSpPr>
          <p:cNvPr id="12" name="Rectangle 11">
            <a:extLst>
              <a:ext uri="{FF2B5EF4-FFF2-40B4-BE49-F238E27FC236}">
                <a16:creationId xmlns:a16="http://schemas.microsoft.com/office/drawing/2014/main" id="{7227BC4C-09EA-471C-A659-8B68ABC317EA}"/>
              </a:ext>
            </a:extLst>
          </p:cNvPr>
          <p:cNvSpPr/>
          <p:nvPr/>
        </p:nvSpPr>
        <p:spPr bwMode="auto">
          <a:xfrm>
            <a:off x="5419724" y="2715319"/>
            <a:ext cx="2543205" cy="3632539"/>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23963799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13544-2EDC-4A08-8F3A-09ADF92A526F}"/>
              </a:ext>
            </a:extLst>
          </p:cNvPr>
          <p:cNvSpPr>
            <a:spLocks noGrp="1"/>
          </p:cNvSpPr>
          <p:nvPr>
            <p:ph idx="1"/>
          </p:nvPr>
        </p:nvSpPr>
        <p:spPr/>
        <p:txBody>
          <a:bodyPr/>
          <a:lstStyle/>
          <a:p>
            <a:pPr marL="0" indent="0">
              <a:lnSpc>
                <a:spcPct val="104000"/>
              </a:lnSpc>
              <a:buNone/>
            </a:pPr>
            <a:r>
              <a:rPr lang="en-US" b="1" dirty="0"/>
              <a:t>Which CAQH CORE Connectivity benefits are most important to your organization? </a:t>
            </a:r>
            <a:r>
              <a:rPr lang="en-US" dirty="0"/>
              <a:t>(Select all that apply)</a:t>
            </a:r>
          </a:p>
          <a:p>
            <a:pPr>
              <a:lnSpc>
                <a:spcPct val="104000"/>
              </a:lnSpc>
            </a:pPr>
            <a:r>
              <a:rPr lang="en-US" dirty="0"/>
              <a:t>Reduces Complexity (Single Standard)</a:t>
            </a:r>
          </a:p>
          <a:p>
            <a:pPr>
              <a:lnSpc>
                <a:spcPct val="104000"/>
              </a:lnSpc>
            </a:pPr>
            <a:r>
              <a:rPr lang="en-US" dirty="0"/>
              <a:t>Improved Security</a:t>
            </a:r>
          </a:p>
          <a:p>
            <a:pPr>
              <a:lnSpc>
                <a:spcPct val="104000"/>
              </a:lnSpc>
            </a:pPr>
            <a:r>
              <a:rPr lang="en-US" dirty="0"/>
              <a:t>Additional Transaction Standard Support</a:t>
            </a:r>
          </a:p>
          <a:p>
            <a:pPr>
              <a:lnSpc>
                <a:spcPct val="104000"/>
              </a:lnSpc>
            </a:pPr>
            <a:r>
              <a:rPr lang="en-US" dirty="0"/>
              <a:t>Safe Harbor</a:t>
            </a:r>
          </a:p>
          <a:p>
            <a:pPr>
              <a:lnSpc>
                <a:spcPct val="104000"/>
              </a:lnSpc>
            </a:pPr>
            <a:r>
              <a:rPr lang="en-US" dirty="0"/>
              <a:t>Improved Messaging and Error Reporting</a:t>
            </a:r>
            <a:endParaRPr lang="en-US" dirty="0">
              <a:cs typeface="Arial"/>
            </a:endParaRPr>
          </a:p>
        </p:txBody>
      </p:sp>
      <p:sp>
        <p:nvSpPr>
          <p:cNvPr id="4" name="Slide Number Placeholder 3">
            <a:extLst>
              <a:ext uri="{FF2B5EF4-FFF2-40B4-BE49-F238E27FC236}">
                <a16:creationId xmlns:a16="http://schemas.microsoft.com/office/drawing/2014/main" id="{E901C238-DD58-4BD2-BA7C-2A76143017ED}"/>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16</a:t>
            </a:fld>
            <a:endParaRPr lang="en-US">
              <a:solidFill>
                <a:prstClr val="white">
                  <a:lumMod val="50000"/>
                </a:prstClr>
              </a:solidFill>
            </a:endParaRPr>
          </a:p>
        </p:txBody>
      </p:sp>
      <p:sp>
        <p:nvSpPr>
          <p:cNvPr id="6" name="Rectangle 5">
            <a:extLst>
              <a:ext uri="{FF2B5EF4-FFF2-40B4-BE49-F238E27FC236}">
                <a16:creationId xmlns:a16="http://schemas.microsoft.com/office/drawing/2014/main" id="{6AF188C1-2D11-4F2F-BF3F-1B811874BFFC}"/>
              </a:ext>
            </a:extLst>
          </p:cNvPr>
          <p:cNvSpPr/>
          <p:nvPr/>
        </p:nvSpPr>
        <p:spPr>
          <a:xfrm>
            <a:off x="223705" y="318254"/>
            <a:ext cx="3052439" cy="461665"/>
          </a:xfrm>
          <a:prstGeom prst="rect">
            <a:avLst/>
          </a:prstGeom>
        </p:spPr>
        <p:txBody>
          <a:bodyPr wrap="none">
            <a:spAutoFit/>
          </a:bodyPr>
          <a:lstStyle/>
          <a:p>
            <a:r>
              <a:rPr lang="en-US" sz="2400" b="1">
                <a:solidFill>
                  <a:schemeClr val="bg1"/>
                </a:solidFill>
              </a:rPr>
              <a:t>Polling Question #1</a:t>
            </a:r>
            <a:endParaRPr lang="en-US" sz="2400">
              <a:solidFill>
                <a:schemeClr val="bg1"/>
              </a:solidFill>
            </a:endParaRPr>
          </a:p>
        </p:txBody>
      </p:sp>
    </p:spTree>
    <p:extLst>
      <p:ext uri="{BB962C8B-B14F-4D97-AF65-F5344CB8AC3E}">
        <p14:creationId xmlns:p14="http://schemas.microsoft.com/office/powerpoint/2010/main" val="3447887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1604" y="6402323"/>
            <a:ext cx="10907395" cy="1905"/>
          </a:xfrm>
          <a:custGeom>
            <a:avLst/>
            <a:gdLst/>
            <a:ahLst/>
            <a:cxnLst/>
            <a:rect l="l" t="t" r="r" b="b"/>
            <a:pathLst>
              <a:path w="10907395" h="1904">
                <a:moveTo>
                  <a:pt x="0" y="0"/>
                </a:moveTo>
                <a:lnTo>
                  <a:pt x="10907141" y="1587"/>
                </a:lnTo>
              </a:path>
            </a:pathLst>
          </a:custGeom>
          <a:ln w="9144">
            <a:solidFill>
              <a:srgbClr val="7C418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4" name="object 4"/>
          <p:cNvSpPr txBox="1"/>
          <p:nvPr/>
        </p:nvSpPr>
        <p:spPr>
          <a:xfrm>
            <a:off x="-12699" y="0"/>
            <a:ext cx="8191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a:ln>
                  <a:noFill/>
                </a:ln>
                <a:solidFill>
                  <a:srgbClr val="7E7E7E"/>
                </a:solidFill>
                <a:effectLst/>
                <a:uLnTx/>
                <a:uFillTx/>
                <a:latin typeface="Arial"/>
                <a:ea typeface="+mn-ea"/>
                <a:cs typeface="Arial"/>
              </a:rPr>
              <a:t>2</a:t>
            </a:r>
            <a:endParaRPr kumimoji="0" sz="800" b="0" i="0" u="none" strike="noStrike" kern="1200" cap="none" spc="0" normalizeH="0" baseline="0" noProof="0">
              <a:ln>
                <a:noFill/>
              </a:ln>
              <a:solidFill>
                <a:srgbClr val="323E48"/>
              </a:solidFill>
              <a:effectLst/>
              <a:uLnTx/>
              <a:uFillTx/>
              <a:latin typeface="Arial"/>
              <a:ea typeface="+mn-ea"/>
              <a:cs typeface="Arial"/>
            </a:endParaRPr>
          </a:p>
        </p:txBody>
      </p:sp>
      <p:sp>
        <p:nvSpPr>
          <p:cNvPr id="5" name="object 5"/>
          <p:cNvSpPr/>
          <p:nvPr/>
        </p:nvSpPr>
        <p:spPr>
          <a:xfrm>
            <a:off x="44196" y="1115567"/>
            <a:ext cx="2953511" cy="521817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6" name="object 6"/>
          <p:cNvSpPr/>
          <p:nvPr/>
        </p:nvSpPr>
        <p:spPr>
          <a:xfrm>
            <a:off x="0" y="1144524"/>
            <a:ext cx="3195955" cy="5189220"/>
          </a:xfrm>
          <a:custGeom>
            <a:avLst/>
            <a:gdLst/>
            <a:ahLst/>
            <a:cxnLst/>
            <a:rect l="l" t="t" r="r" b="b"/>
            <a:pathLst>
              <a:path w="3195955" h="5189220">
                <a:moveTo>
                  <a:pt x="0" y="5189220"/>
                </a:moveTo>
                <a:lnTo>
                  <a:pt x="3195828" y="5189220"/>
                </a:lnTo>
                <a:lnTo>
                  <a:pt x="3195828" y="0"/>
                </a:lnTo>
                <a:lnTo>
                  <a:pt x="0" y="0"/>
                </a:lnTo>
                <a:lnTo>
                  <a:pt x="0" y="5189220"/>
                </a:lnTo>
                <a:close/>
              </a:path>
            </a:pathLst>
          </a:custGeom>
          <a:solidFill>
            <a:srgbClr val="FFFFFF">
              <a:alpha val="87841"/>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9" name="object 9"/>
          <p:cNvSpPr txBox="1">
            <a:spLocks noGrp="1"/>
          </p:cNvSpPr>
          <p:nvPr>
            <p:ph type="sldNum" sz="quarter" idx="7"/>
          </p:nvPr>
        </p:nvSpPr>
        <p:spPr>
          <a:xfrm>
            <a:off x="4734984" y="6464301"/>
            <a:ext cx="2743200" cy="365125"/>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260" marR="0" lvl="0" indent="0" algn="ctr" defTabSz="914400" rtl="0" eaLnBrk="1" fontAlgn="auto" latinLnBrk="0" hangingPunct="1">
              <a:lnSpc>
                <a:spcPct val="100000"/>
              </a:lnSpc>
              <a:spcBef>
                <a:spcPts val="360"/>
              </a:spcBef>
              <a:spcAft>
                <a:spcPts val="0"/>
              </a:spcAft>
              <a:buClrTx/>
              <a:buSzTx/>
              <a:buFontTx/>
              <a:buNone/>
              <a:tabLst/>
              <a:defRPr/>
            </a:pPr>
            <a:fld id="{81D60167-4931-47E6-BA6A-407CBD079E47}" type="slidenum">
              <a:rPr lang="en-US" smtClean="0"/>
              <a:pPr marL="48260" marR="0" lvl="0" indent="0" algn="ctr" defTabSz="914400" rtl="0" eaLnBrk="1" fontAlgn="auto" latinLnBrk="0" hangingPunct="1">
                <a:lnSpc>
                  <a:spcPct val="100000"/>
                </a:lnSpc>
                <a:spcBef>
                  <a:spcPts val="360"/>
                </a:spcBef>
                <a:spcAft>
                  <a:spcPts val="0"/>
                </a:spcAft>
                <a:buClrTx/>
                <a:buSzTx/>
                <a:buFontTx/>
                <a:buNone/>
                <a:tabLst/>
                <a:defRPr/>
              </a:pPr>
              <a:t>17</a:t>
            </a:fld>
            <a:endParaRPr kumimoji="0" sz="800" b="0" i="0" u="none" strike="noStrike" kern="1200" cap="none" spc="0" normalizeH="0" baseline="0" noProof="0">
              <a:ln>
                <a:noFill/>
              </a:ln>
              <a:solidFill>
                <a:srgbClr val="7E7E7E"/>
              </a:solidFill>
              <a:effectLst/>
              <a:uLnTx/>
              <a:uFillTx/>
              <a:latin typeface="Arial"/>
              <a:ea typeface="+mn-ea"/>
              <a:cs typeface="Arial"/>
            </a:endParaRPr>
          </a:p>
        </p:txBody>
      </p:sp>
      <p:sp>
        <p:nvSpPr>
          <p:cNvPr id="8" name="Rectangle 7">
            <a:extLst>
              <a:ext uri="{FF2B5EF4-FFF2-40B4-BE49-F238E27FC236}">
                <a16:creationId xmlns:a16="http://schemas.microsoft.com/office/drawing/2014/main" id="{A26B5EEA-899A-41D6-A25B-6E34C540FBF2}"/>
              </a:ext>
            </a:extLst>
          </p:cNvPr>
          <p:cNvSpPr/>
          <p:nvPr/>
        </p:nvSpPr>
        <p:spPr>
          <a:xfrm>
            <a:off x="5862368" y="2591080"/>
            <a:ext cx="5709603" cy="1938992"/>
          </a:xfrm>
          <a:prstGeom prst="rect">
            <a:avLst/>
          </a:prstGeom>
        </p:spPr>
        <p:txBody>
          <a:bodyPr wrap="square">
            <a:spAutoFit/>
          </a:bodyPr>
          <a:lstStyle/>
          <a:p>
            <a:pPr algn="r">
              <a:defRPr/>
            </a:pPr>
            <a:r>
              <a:rPr lang="en-US" sz="4000" b="1">
                <a:cs typeface="Arial"/>
              </a:rPr>
              <a:t>CAQH CORE Connectivity Rule Update</a:t>
            </a:r>
          </a:p>
        </p:txBody>
      </p:sp>
      <p:sp>
        <p:nvSpPr>
          <p:cNvPr id="10" name="Rectangle 9">
            <a:extLst>
              <a:ext uri="{FF2B5EF4-FFF2-40B4-BE49-F238E27FC236}">
                <a16:creationId xmlns:a16="http://schemas.microsoft.com/office/drawing/2014/main" id="{AFC3EE23-99CD-4A41-BC7B-EBD9EE60EDD1}"/>
              </a:ext>
            </a:extLst>
          </p:cNvPr>
          <p:cNvSpPr/>
          <p:nvPr/>
        </p:nvSpPr>
        <p:spPr>
          <a:xfrm>
            <a:off x="3924728" y="5143032"/>
            <a:ext cx="7647243" cy="923330"/>
          </a:xfrm>
          <a:prstGeom prst="rect">
            <a:avLst/>
          </a:prstGeom>
        </p:spPr>
        <p:txBody>
          <a:bodyPr wrap="square" anchor="t">
            <a:spAutoFit/>
          </a:bodyPr>
          <a:lstStyle/>
          <a:p>
            <a:pPr lvl="0" algn="r"/>
            <a:r>
              <a:rPr lang="en-US" b="1"/>
              <a:t>Patrick Murta</a:t>
            </a:r>
          </a:p>
          <a:p>
            <a:pPr lvl="0" algn="r"/>
            <a:r>
              <a:rPr lang="en-US"/>
              <a:t>Chief Interoperability Architect &amp; Fellow, Enterprise Architecture, Humana</a:t>
            </a:r>
          </a:p>
          <a:p>
            <a:pPr lvl="0" algn="r"/>
            <a:r>
              <a:rPr lang="en-US"/>
              <a:t>Co-Chair of the CAQH CORE Connectivity &amp; Security Work Group</a:t>
            </a:r>
          </a:p>
        </p:txBody>
      </p:sp>
    </p:spTree>
    <p:extLst>
      <p:ext uri="{BB962C8B-B14F-4D97-AF65-F5344CB8AC3E}">
        <p14:creationId xmlns:p14="http://schemas.microsoft.com/office/powerpoint/2010/main" val="21046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0E91A0-4CE6-478A-B9EA-C2E4B22B518E}"/>
              </a:ext>
            </a:extLst>
          </p:cNvPr>
          <p:cNvSpPr>
            <a:spLocks noGrp="1"/>
          </p:cNvSpPr>
          <p:nvPr>
            <p:ph idx="1"/>
          </p:nvPr>
        </p:nvSpPr>
        <p:spPr>
          <a:xfrm>
            <a:off x="598150" y="1457783"/>
            <a:ext cx="11016868" cy="4684436"/>
          </a:xfrm>
        </p:spPr>
        <p:txBody>
          <a:bodyPr/>
          <a:lstStyle/>
          <a:p>
            <a:pPr marL="0" indent="0">
              <a:buNone/>
            </a:pPr>
            <a:r>
              <a:rPr lang="en-US" sz="1599" b="1"/>
              <a:t>CAQH CORE Connectivity Rule Update Goals</a:t>
            </a:r>
            <a:r>
              <a:rPr lang="en-US" sz="1599"/>
              <a:t>:</a:t>
            </a:r>
          </a:p>
          <a:p>
            <a:r>
              <a:rPr lang="en-US" sz="1398"/>
              <a:t>Align the CAQH CORE Connectivity Rule to support frameworks proposed in the </a:t>
            </a:r>
            <a:r>
              <a:rPr lang="en-US" sz="1398" b="1"/>
              <a:t>CMS and ONC interoperability rules and modernize the CORE Connectivity Requirements.</a:t>
            </a:r>
          </a:p>
          <a:p>
            <a:r>
              <a:rPr lang="en-US" sz="1398"/>
              <a:t>Establish a </a:t>
            </a:r>
            <a:r>
              <a:rPr lang="en-US" sz="1398" b="1"/>
              <a:t>Safe Harbor </a:t>
            </a:r>
            <a:r>
              <a:rPr lang="en-US" sz="1398"/>
              <a:t>that aligns with existing IT implementations and supports emerging approaches for exchanging data.</a:t>
            </a:r>
          </a:p>
          <a:p>
            <a:r>
              <a:rPr lang="en-US" sz="1398"/>
              <a:t>Develop a </a:t>
            </a:r>
            <a:r>
              <a:rPr lang="en-US" sz="1398" b="1"/>
              <a:t>CAQH</a:t>
            </a:r>
            <a:r>
              <a:rPr lang="en-US" sz="1398"/>
              <a:t> </a:t>
            </a:r>
            <a:r>
              <a:rPr lang="en-US" sz="1398" b="1"/>
              <a:t>CORE Connectivity Rule </a:t>
            </a:r>
            <a:r>
              <a:rPr lang="en-US" sz="1398"/>
              <a:t>that support the intersection of administrative and clinical data exchange.</a:t>
            </a:r>
            <a:endParaRPr lang="en-US" sz="1599"/>
          </a:p>
          <a:p>
            <a:pPr marL="0" indent="0">
              <a:buNone/>
            </a:pPr>
            <a:endParaRPr lang="en-US" sz="1599" b="1"/>
          </a:p>
          <a:p>
            <a:pPr marL="0" indent="0">
              <a:buNone/>
            </a:pPr>
            <a:r>
              <a:rPr lang="en-US" sz="1599" b="1"/>
              <a:t>Specific Draft Connectivity &amp; Security Requirement Updates:</a:t>
            </a:r>
          </a:p>
          <a:p>
            <a:r>
              <a:rPr lang="en-US" sz="1398">
                <a:solidFill>
                  <a:schemeClr val="tx1"/>
                </a:solidFill>
              </a:rPr>
              <a:t>Require the use of </a:t>
            </a:r>
            <a:r>
              <a:rPr lang="en-US" sz="1398" b="1">
                <a:solidFill>
                  <a:schemeClr val="tx1"/>
                </a:solidFill>
              </a:rPr>
              <a:t>public internet </a:t>
            </a:r>
            <a:r>
              <a:rPr lang="en-US" sz="1398">
                <a:solidFill>
                  <a:schemeClr val="tx1"/>
                </a:solidFill>
              </a:rPr>
              <a:t>and </a:t>
            </a:r>
            <a:r>
              <a:rPr lang="en-US" sz="1398" b="1">
                <a:solidFill>
                  <a:schemeClr val="tx1"/>
                </a:solidFill>
              </a:rPr>
              <a:t>web services for connectivity </a:t>
            </a:r>
            <a:r>
              <a:rPr lang="en-US" sz="1398">
                <a:solidFill>
                  <a:schemeClr val="tx1"/>
                </a:solidFill>
              </a:rPr>
              <a:t>and </a:t>
            </a:r>
            <a:r>
              <a:rPr lang="en-US" sz="1398" b="1">
                <a:solidFill>
                  <a:schemeClr val="tx1"/>
                </a:solidFill>
              </a:rPr>
              <a:t>TLS v1.2 or higher for security</a:t>
            </a:r>
            <a:r>
              <a:rPr lang="en-US" sz="1398">
                <a:solidFill>
                  <a:schemeClr val="tx1"/>
                </a:solidFill>
              </a:rPr>
              <a:t>.</a:t>
            </a:r>
            <a:endParaRPr lang="en-US" sz="1398"/>
          </a:p>
          <a:p>
            <a:r>
              <a:rPr lang="en-US" sz="1398"/>
              <a:t>Define </a:t>
            </a:r>
            <a:r>
              <a:rPr lang="en-US" sz="1398" b="1"/>
              <a:t>submitter</a:t>
            </a:r>
            <a:r>
              <a:rPr lang="en-US" sz="1398"/>
              <a:t> </a:t>
            </a:r>
            <a:r>
              <a:rPr lang="en-US" sz="1398" b="1"/>
              <a:t>authentication and authorization methods </a:t>
            </a:r>
            <a:r>
              <a:rPr lang="en-US" sz="1398"/>
              <a:t>to establish trust within an attachment exchange such as </a:t>
            </a:r>
            <a:r>
              <a:rPr lang="en-US" sz="1398" b="1"/>
              <a:t>X.509 Digital Certificates </a:t>
            </a:r>
            <a:r>
              <a:rPr lang="en-US" sz="1398"/>
              <a:t>and </a:t>
            </a:r>
            <a:r>
              <a:rPr lang="en-US" sz="1398" b="1"/>
              <a:t>OAuth 2.0</a:t>
            </a:r>
            <a:r>
              <a:rPr lang="en-US" sz="1398"/>
              <a:t>.</a:t>
            </a:r>
            <a:endParaRPr lang="en-US" sz="1398" b="1"/>
          </a:p>
          <a:p>
            <a:r>
              <a:rPr lang="en-US" sz="1398"/>
              <a:t>Add support for </a:t>
            </a:r>
            <a:r>
              <a:rPr lang="en-US" sz="1398" b="1"/>
              <a:t>REST APIs </a:t>
            </a:r>
            <a:r>
              <a:rPr lang="en-US" sz="1398"/>
              <a:t>and the exchange of </a:t>
            </a:r>
            <a:r>
              <a:rPr lang="en-US" sz="1398" b="1"/>
              <a:t>Attachments transactions.</a:t>
            </a:r>
            <a:endParaRPr lang="en-US" sz="1398"/>
          </a:p>
          <a:p>
            <a:pPr marL="0" indent="0">
              <a:buNone/>
            </a:pPr>
            <a:endParaRPr lang="en-US" sz="1599" b="1"/>
          </a:p>
        </p:txBody>
      </p:sp>
      <p:sp>
        <p:nvSpPr>
          <p:cNvPr id="3" name="Title 2">
            <a:extLst>
              <a:ext uri="{FF2B5EF4-FFF2-40B4-BE49-F238E27FC236}">
                <a16:creationId xmlns:a16="http://schemas.microsoft.com/office/drawing/2014/main" id="{4D62FF86-92D1-4280-8859-991C60F8463A}"/>
              </a:ext>
            </a:extLst>
          </p:cNvPr>
          <p:cNvSpPr>
            <a:spLocks noGrp="1"/>
          </p:cNvSpPr>
          <p:nvPr>
            <p:ph type="title"/>
          </p:nvPr>
        </p:nvSpPr>
        <p:spPr/>
        <p:txBody>
          <a:bodyPr/>
          <a:lstStyle/>
          <a:p>
            <a:r>
              <a:rPr lang="en-US" b="1"/>
              <a:t>CAQH CORE Connectivity Update </a:t>
            </a:r>
            <a:br>
              <a:rPr lang="en-US" b="1"/>
            </a:br>
            <a:r>
              <a:rPr lang="en-US" sz="1998" i="1"/>
              <a:t>Aligning Connectivity Requirements to Support Industry Advancement</a:t>
            </a:r>
            <a:endParaRPr lang="en-US"/>
          </a:p>
        </p:txBody>
      </p:sp>
      <p:sp>
        <p:nvSpPr>
          <p:cNvPr id="4" name="Slide Number Placeholder 3">
            <a:extLst>
              <a:ext uri="{FF2B5EF4-FFF2-40B4-BE49-F238E27FC236}">
                <a16:creationId xmlns:a16="http://schemas.microsoft.com/office/drawing/2014/main" id="{500B8C0F-4B75-4BF8-86D5-AA20A1660FAC}"/>
              </a:ext>
            </a:extLst>
          </p:cNvPr>
          <p:cNvSpPr>
            <a:spLocks noGrp="1"/>
          </p:cNvSpPr>
          <p:nvPr>
            <p:ph type="sldNum" sz="quarter" idx="10"/>
          </p:nvPr>
        </p:nvSpPr>
        <p:spPr/>
        <p:txBody>
          <a:bodyPr/>
          <a:lstStyle/>
          <a:p>
            <a:pPr defTabSz="913666">
              <a:defRPr/>
            </a:pPr>
            <a:fld id="{CDB19EE7-41CC-40F8-8898-A50DA016F0E1}" type="slidenum">
              <a:rPr lang="en-US">
                <a:solidFill>
                  <a:prstClr val="white">
                    <a:lumMod val="50000"/>
                  </a:prstClr>
                </a:solidFill>
                <a:latin typeface="Arial"/>
              </a:rPr>
              <a:pPr defTabSz="913666">
                <a:defRPr/>
              </a:pPr>
              <a:t>18</a:t>
            </a:fld>
            <a:endParaRPr lang="en-US">
              <a:solidFill>
                <a:prstClr val="white">
                  <a:lumMod val="50000"/>
                </a:prstClr>
              </a:solidFill>
              <a:latin typeface="Arial"/>
            </a:endParaRPr>
          </a:p>
        </p:txBody>
      </p:sp>
      <p:cxnSp>
        <p:nvCxnSpPr>
          <p:cNvPr id="7" name="Straight Connector 6">
            <a:extLst>
              <a:ext uri="{FF2B5EF4-FFF2-40B4-BE49-F238E27FC236}">
                <a16:creationId xmlns:a16="http://schemas.microsoft.com/office/drawing/2014/main" id="{F21C5069-F00C-49CB-9877-D3323E733F2D}"/>
              </a:ext>
            </a:extLst>
          </p:cNvPr>
          <p:cNvCxnSpPr/>
          <p:nvPr/>
        </p:nvCxnSpPr>
        <p:spPr bwMode="auto">
          <a:xfrm>
            <a:off x="525101" y="3313568"/>
            <a:ext cx="10674036" cy="0"/>
          </a:xfrm>
          <a:prstGeom prst="line">
            <a:avLst/>
          </a:prstGeom>
          <a:solidFill>
            <a:srgbClr val="99FF99"/>
          </a:solidFill>
          <a:ln w="28575" cap="flat" cmpd="sng" algn="ctr">
            <a:solidFill>
              <a:schemeClr val="tx1"/>
            </a:solidFill>
            <a:prstDash val="dash"/>
            <a:round/>
            <a:headEnd type="none" w="med" len="med"/>
            <a:tailEnd type="none" w="med" len="med"/>
          </a:ln>
          <a:effectLst/>
        </p:spPr>
      </p:cxnSp>
    </p:spTree>
    <p:extLst>
      <p:ext uri="{BB962C8B-B14F-4D97-AF65-F5344CB8AC3E}">
        <p14:creationId xmlns:p14="http://schemas.microsoft.com/office/powerpoint/2010/main" val="13142323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CAQH CORE Connectivity &amp; Security Work Group Roadmap</a:t>
            </a:r>
            <a:endParaRPr lang="en-US" i="1"/>
          </a:p>
        </p:txBody>
      </p:sp>
      <p:sp>
        <p:nvSpPr>
          <p:cNvPr id="4" name="Slide Number Placeholder 3"/>
          <p:cNvSpPr>
            <a:spLocks noGrp="1"/>
          </p:cNvSpPr>
          <p:nvPr>
            <p:ph type="sldNum" sz="quarter" idx="10"/>
          </p:nvPr>
        </p:nvSpPr>
        <p:spPr/>
        <p:txBody>
          <a:bodyPr/>
          <a:lstStyle/>
          <a:p>
            <a:pPr>
              <a:defRPr/>
            </a:pPr>
            <a:fld id="{BECD9FC5-7821-489A-86EB-A5B3506A5017}" type="slidenum">
              <a:rPr lang="en-US" smtClean="0">
                <a:solidFill>
                  <a:prstClr val="white">
                    <a:lumMod val="50000"/>
                  </a:prstClr>
                </a:solidFill>
              </a:rPr>
              <a:pPr>
                <a:defRPr/>
              </a:pPr>
              <a:t>19</a:t>
            </a:fld>
            <a:endParaRPr lang="en-US">
              <a:solidFill>
                <a:prstClr val="white">
                  <a:lumMod val="50000"/>
                </a:prstClr>
              </a:solidFill>
            </a:endParaRPr>
          </a:p>
        </p:txBody>
      </p:sp>
      <p:sp>
        <p:nvSpPr>
          <p:cNvPr id="9" name="Rectangle 8"/>
          <p:cNvSpPr/>
          <p:nvPr/>
        </p:nvSpPr>
        <p:spPr bwMode="auto">
          <a:xfrm>
            <a:off x="6256867" y="5760346"/>
            <a:ext cx="2268008" cy="785813"/>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2400">
              <a:latin typeface="Times New Roman" pitchFamily="18" charset="0"/>
            </a:endParaRPr>
          </a:p>
        </p:txBody>
      </p:sp>
      <p:sp>
        <p:nvSpPr>
          <p:cNvPr id="43" name="Content Placeholder 4">
            <a:extLst>
              <a:ext uri="{FF2B5EF4-FFF2-40B4-BE49-F238E27FC236}">
                <a16:creationId xmlns:a16="http://schemas.microsoft.com/office/drawing/2014/main" id="{790263B4-6881-43AD-B7FA-49BE89011168}"/>
              </a:ext>
            </a:extLst>
          </p:cNvPr>
          <p:cNvSpPr txBox="1">
            <a:spLocks/>
          </p:cNvSpPr>
          <p:nvPr/>
        </p:nvSpPr>
        <p:spPr>
          <a:xfrm>
            <a:off x="6193368" y="1517586"/>
            <a:ext cx="5389033" cy="1731641"/>
          </a:xfrm>
          <a:prstGeom prst="rect">
            <a:avLst/>
          </a:prstGeom>
        </p:spPr>
        <p:txBody>
          <a:bodyPr/>
          <a:lstStyle>
            <a:lvl1pPr marL="342900" indent="-342900" algn="l" rtl="0" eaLnBrk="0" fontAlgn="base" hangingPunct="0">
              <a:lnSpc>
                <a:spcPct val="114000"/>
              </a:lnSpc>
              <a:spcBef>
                <a:spcPts val="6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a:p>
            <a:pPr marL="457200" lvl="1" indent="0">
              <a:buFont typeface="Courier New" panose="02070309020205020404" pitchFamily="49" charset="0"/>
              <a:buNone/>
            </a:pPr>
            <a:endParaRPr lang="en-US" kern="0"/>
          </a:p>
        </p:txBody>
      </p:sp>
      <p:sp>
        <p:nvSpPr>
          <p:cNvPr id="44" name="Rectangle 43">
            <a:extLst>
              <a:ext uri="{FF2B5EF4-FFF2-40B4-BE49-F238E27FC236}">
                <a16:creationId xmlns:a16="http://schemas.microsoft.com/office/drawing/2014/main" id="{05EC5FFB-CFD6-446F-B597-9DFF504A6A8E}"/>
              </a:ext>
            </a:extLst>
          </p:cNvPr>
          <p:cNvSpPr/>
          <p:nvPr/>
        </p:nvSpPr>
        <p:spPr bwMode="auto">
          <a:xfrm>
            <a:off x="5072745" y="3490052"/>
            <a:ext cx="2538523" cy="1563743"/>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45" name="Arrow: Right 44">
            <a:extLst>
              <a:ext uri="{FF2B5EF4-FFF2-40B4-BE49-F238E27FC236}">
                <a16:creationId xmlns:a16="http://schemas.microsoft.com/office/drawing/2014/main" id="{D81B6B3F-13A7-4E0E-9029-0D67D341DF00}"/>
              </a:ext>
            </a:extLst>
          </p:cNvPr>
          <p:cNvSpPr/>
          <p:nvPr/>
        </p:nvSpPr>
        <p:spPr bwMode="auto">
          <a:xfrm>
            <a:off x="877893" y="1983151"/>
            <a:ext cx="11230688" cy="809876"/>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46" name="Rectangle 45">
            <a:extLst>
              <a:ext uri="{FF2B5EF4-FFF2-40B4-BE49-F238E27FC236}">
                <a16:creationId xmlns:a16="http://schemas.microsoft.com/office/drawing/2014/main" id="{1DEE519E-4919-49DD-A888-5AC39FF6F0C8}"/>
              </a:ext>
            </a:extLst>
          </p:cNvPr>
          <p:cNvSpPr/>
          <p:nvPr/>
        </p:nvSpPr>
        <p:spPr bwMode="auto">
          <a:xfrm>
            <a:off x="2022402" y="3485270"/>
            <a:ext cx="988256" cy="1544390"/>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47" name="TextBox 46">
            <a:extLst>
              <a:ext uri="{FF2B5EF4-FFF2-40B4-BE49-F238E27FC236}">
                <a16:creationId xmlns:a16="http://schemas.microsoft.com/office/drawing/2014/main" id="{7734A926-F2D8-40D0-A184-7CBAD771C490}"/>
              </a:ext>
            </a:extLst>
          </p:cNvPr>
          <p:cNvSpPr txBox="1"/>
          <p:nvPr/>
        </p:nvSpPr>
        <p:spPr>
          <a:xfrm>
            <a:off x="954696" y="2195677"/>
            <a:ext cx="804672" cy="3657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Feb</a:t>
            </a:r>
          </a:p>
        </p:txBody>
      </p:sp>
      <p:sp>
        <p:nvSpPr>
          <p:cNvPr id="48" name="TextBox 47">
            <a:extLst>
              <a:ext uri="{FF2B5EF4-FFF2-40B4-BE49-F238E27FC236}">
                <a16:creationId xmlns:a16="http://schemas.microsoft.com/office/drawing/2014/main" id="{DC2E7CCA-3554-40ED-87DE-365378458D6B}"/>
              </a:ext>
            </a:extLst>
          </p:cNvPr>
          <p:cNvSpPr txBox="1"/>
          <p:nvPr/>
        </p:nvSpPr>
        <p:spPr>
          <a:xfrm>
            <a:off x="1871647" y="2195677"/>
            <a:ext cx="804672" cy="36576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Mar</a:t>
            </a:r>
          </a:p>
        </p:txBody>
      </p:sp>
      <p:sp>
        <p:nvSpPr>
          <p:cNvPr id="49" name="TextBox 48">
            <a:extLst>
              <a:ext uri="{FF2B5EF4-FFF2-40B4-BE49-F238E27FC236}">
                <a16:creationId xmlns:a16="http://schemas.microsoft.com/office/drawing/2014/main" id="{360F16EA-368D-4C64-A974-0F6FE96DE2AA}"/>
              </a:ext>
            </a:extLst>
          </p:cNvPr>
          <p:cNvSpPr txBox="1"/>
          <p:nvPr/>
        </p:nvSpPr>
        <p:spPr>
          <a:xfrm>
            <a:off x="2796624" y="2193891"/>
            <a:ext cx="804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Arial"/>
              </a:rPr>
              <a:t>Apr</a:t>
            </a: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50" name="TextBox 49">
            <a:extLst>
              <a:ext uri="{FF2B5EF4-FFF2-40B4-BE49-F238E27FC236}">
                <a16:creationId xmlns:a16="http://schemas.microsoft.com/office/drawing/2014/main" id="{C1DB3F9E-0E18-4F59-AE76-84D9AE37FCDC}"/>
              </a:ext>
            </a:extLst>
          </p:cNvPr>
          <p:cNvSpPr txBox="1"/>
          <p:nvPr/>
        </p:nvSpPr>
        <p:spPr>
          <a:xfrm>
            <a:off x="3787114" y="2193891"/>
            <a:ext cx="804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May</a:t>
            </a:r>
          </a:p>
        </p:txBody>
      </p:sp>
      <p:sp>
        <p:nvSpPr>
          <p:cNvPr id="51" name="TextBox 50">
            <a:extLst>
              <a:ext uri="{FF2B5EF4-FFF2-40B4-BE49-F238E27FC236}">
                <a16:creationId xmlns:a16="http://schemas.microsoft.com/office/drawing/2014/main" id="{E8BC2880-69F7-4951-B37F-0E46888D3731}"/>
              </a:ext>
            </a:extLst>
          </p:cNvPr>
          <p:cNvSpPr txBox="1"/>
          <p:nvPr/>
        </p:nvSpPr>
        <p:spPr>
          <a:xfrm>
            <a:off x="5885160" y="1829821"/>
            <a:ext cx="2139351"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23E48"/>
                </a:solidFill>
                <a:effectLst/>
                <a:uLnTx/>
                <a:uFillTx/>
                <a:latin typeface="Arial"/>
                <a:ea typeface="+mn-ea"/>
                <a:cs typeface="+mn-cs"/>
              </a:rPr>
              <a:t>2020</a:t>
            </a:r>
          </a:p>
        </p:txBody>
      </p:sp>
      <p:sp>
        <p:nvSpPr>
          <p:cNvPr id="52" name="Rectangle 51">
            <a:extLst>
              <a:ext uri="{FF2B5EF4-FFF2-40B4-BE49-F238E27FC236}">
                <a16:creationId xmlns:a16="http://schemas.microsoft.com/office/drawing/2014/main" id="{F84E27B7-9301-48FA-A186-B31961F93DAD}"/>
              </a:ext>
            </a:extLst>
          </p:cNvPr>
          <p:cNvSpPr/>
          <p:nvPr/>
        </p:nvSpPr>
        <p:spPr bwMode="auto">
          <a:xfrm>
            <a:off x="877892" y="2721995"/>
            <a:ext cx="6722723" cy="702221"/>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53" name="Rectangle 52">
            <a:extLst>
              <a:ext uri="{FF2B5EF4-FFF2-40B4-BE49-F238E27FC236}">
                <a16:creationId xmlns:a16="http://schemas.microsoft.com/office/drawing/2014/main" id="{22A1AA08-C7C7-4CB6-9AD4-2D1A363DECEA}"/>
              </a:ext>
            </a:extLst>
          </p:cNvPr>
          <p:cNvSpPr/>
          <p:nvPr/>
        </p:nvSpPr>
        <p:spPr bwMode="auto">
          <a:xfrm>
            <a:off x="877892" y="3484078"/>
            <a:ext cx="1093415" cy="1545582"/>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54" name="TextBox 53">
            <a:extLst>
              <a:ext uri="{FF2B5EF4-FFF2-40B4-BE49-F238E27FC236}">
                <a16:creationId xmlns:a16="http://schemas.microsoft.com/office/drawing/2014/main" id="{5AB6187C-C2DE-451B-A6F9-BFDD4FAC9527}"/>
              </a:ext>
            </a:extLst>
          </p:cNvPr>
          <p:cNvSpPr txBox="1"/>
          <p:nvPr/>
        </p:nvSpPr>
        <p:spPr>
          <a:xfrm>
            <a:off x="842034" y="3937502"/>
            <a:ext cx="1191429" cy="5078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323E48"/>
                </a:solidFill>
                <a:effectLst/>
                <a:uLnTx/>
                <a:uFillTx/>
                <a:latin typeface="Arial"/>
                <a:ea typeface="+mn-ea"/>
                <a:cs typeface="Arial"/>
              </a:rPr>
              <a:t>CSWG </a:t>
            </a:r>
            <a:r>
              <a:rPr kumimoji="0" lang="en-US" sz="1350" b="1" i="0" u="none" strike="noStrike" kern="1200" cap="none" spc="0" normalizeH="0" baseline="0" noProof="0">
                <a:ln>
                  <a:noFill/>
                </a:ln>
                <a:solidFill>
                  <a:srgbClr val="323E48"/>
                </a:solidFill>
                <a:effectLst/>
                <a:uLnTx/>
                <a:uFillTx/>
                <a:latin typeface="Arial"/>
                <a:ea typeface="+mn-ea"/>
                <a:cs typeface="Arial"/>
              </a:rPr>
              <a:t>Recruitment</a:t>
            </a:r>
          </a:p>
        </p:txBody>
      </p:sp>
      <p:sp>
        <p:nvSpPr>
          <p:cNvPr id="55" name="TextBox 54">
            <a:extLst>
              <a:ext uri="{FF2B5EF4-FFF2-40B4-BE49-F238E27FC236}">
                <a16:creationId xmlns:a16="http://schemas.microsoft.com/office/drawing/2014/main" id="{030A4D18-27EB-43E1-A2FB-BB09A09ABF46}"/>
              </a:ext>
            </a:extLst>
          </p:cNvPr>
          <p:cNvSpPr txBox="1"/>
          <p:nvPr/>
        </p:nvSpPr>
        <p:spPr>
          <a:xfrm>
            <a:off x="1204400" y="2820408"/>
            <a:ext cx="6273784" cy="523220"/>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Connectivity &amp; Security Work Group Drafts Requirements for CAQH CORE Connectivity Rule Update</a:t>
            </a:r>
          </a:p>
        </p:txBody>
      </p:sp>
      <p:sp>
        <p:nvSpPr>
          <p:cNvPr id="56" name="Rectangle 55">
            <a:extLst>
              <a:ext uri="{FF2B5EF4-FFF2-40B4-BE49-F238E27FC236}">
                <a16:creationId xmlns:a16="http://schemas.microsoft.com/office/drawing/2014/main" id="{26A8EE96-88EF-43FD-AE4C-D968DC7C5B4D}"/>
              </a:ext>
            </a:extLst>
          </p:cNvPr>
          <p:cNvSpPr/>
          <p:nvPr/>
        </p:nvSpPr>
        <p:spPr bwMode="auto">
          <a:xfrm>
            <a:off x="7692365" y="2723613"/>
            <a:ext cx="3472009" cy="703799"/>
          </a:xfrm>
          <a:prstGeom prst="rect">
            <a:avLst/>
          </a:prstGeom>
          <a:solidFill>
            <a:schemeClr val="accent5"/>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57" name="Rectangle 56">
            <a:extLst>
              <a:ext uri="{FF2B5EF4-FFF2-40B4-BE49-F238E27FC236}">
                <a16:creationId xmlns:a16="http://schemas.microsoft.com/office/drawing/2014/main" id="{1D2AEBA4-DE74-4F61-8E1B-9715D22C4B95}"/>
              </a:ext>
            </a:extLst>
          </p:cNvPr>
          <p:cNvSpPr/>
          <p:nvPr/>
        </p:nvSpPr>
        <p:spPr bwMode="auto">
          <a:xfrm>
            <a:off x="7692365" y="3490052"/>
            <a:ext cx="1360731" cy="1544390"/>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58" name="Rectangle 57">
            <a:extLst>
              <a:ext uri="{FF2B5EF4-FFF2-40B4-BE49-F238E27FC236}">
                <a16:creationId xmlns:a16="http://schemas.microsoft.com/office/drawing/2014/main" id="{1A7014DD-A466-4A23-A663-64D0D65B7124}"/>
              </a:ext>
            </a:extLst>
          </p:cNvPr>
          <p:cNvSpPr/>
          <p:nvPr/>
        </p:nvSpPr>
        <p:spPr bwMode="auto">
          <a:xfrm>
            <a:off x="9091413" y="3490052"/>
            <a:ext cx="1212349" cy="1550576"/>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59" name="TextBox 58">
            <a:extLst>
              <a:ext uri="{FF2B5EF4-FFF2-40B4-BE49-F238E27FC236}">
                <a16:creationId xmlns:a16="http://schemas.microsoft.com/office/drawing/2014/main" id="{5E965D9E-FC1E-4BE1-813B-35FDC4DDD8AD}"/>
              </a:ext>
            </a:extLst>
          </p:cNvPr>
          <p:cNvSpPr txBox="1"/>
          <p:nvPr/>
        </p:nvSpPr>
        <p:spPr>
          <a:xfrm>
            <a:off x="5790833" y="2193891"/>
            <a:ext cx="804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July</a:t>
            </a:r>
          </a:p>
        </p:txBody>
      </p:sp>
      <p:sp>
        <p:nvSpPr>
          <p:cNvPr id="60" name="TextBox 59">
            <a:extLst>
              <a:ext uri="{FF2B5EF4-FFF2-40B4-BE49-F238E27FC236}">
                <a16:creationId xmlns:a16="http://schemas.microsoft.com/office/drawing/2014/main" id="{13A7DD17-6F19-4108-A669-500C8DF489A7}"/>
              </a:ext>
            </a:extLst>
          </p:cNvPr>
          <p:cNvSpPr txBox="1"/>
          <p:nvPr/>
        </p:nvSpPr>
        <p:spPr>
          <a:xfrm>
            <a:off x="4728677" y="2193891"/>
            <a:ext cx="804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solidFill>
                  <a:prstClr val="white"/>
                </a:solidFill>
                <a:latin typeface="Arial"/>
              </a:rPr>
              <a:t>Jun</a:t>
            </a: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61" name="TextBox 60">
            <a:extLst>
              <a:ext uri="{FF2B5EF4-FFF2-40B4-BE49-F238E27FC236}">
                <a16:creationId xmlns:a16="http://schemas.microsoft.com/office/drawing/2014/main" id="{BBDF1A79-5A48-494E-8DE7-EC4D5BD0445B}"/>
              </a:ext>
            </a:extLst>
          </p:cNvPr>
          <p:cNvSpPr txBox="1"/>
          <p:nvPr/>
        </p:nvSpPr>
        <p:spPr>
          <a:xfrm>
            <a:off x="6887693" y="2203298"/>
            <a:ext cx="804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Aug</a:t>
            </a:r>
          </a:p>
        </p:txBody>
      </p:sp>
      <p:sp>
        <p:nvSpPr>
          <p:cNvPr id="62" name="TextBox 61">
            <a:extLst>
              <a:ext uri="{FF2B5EF4-FFF2-40B4-BE49-F238E27FC236}">
                <a16:creationId xmlns:a16="http://schemas.microsoft.com/office/drawing/2014/main" id="{EBE9949B-9A27-49DF-ADF4-A446511852E1}"/>
              </a:ext>
            </a:extLst>
          </p:cNvPr>
          <p:cNvSpPr txBox="1"/>
          <p:nvPr/>
        </p:nvSpPr>
        <p:spPr>
          <a:xfrm>
            <a:off x="7901261" y="2213141"/>
            <a:ext cx="80467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Sept</a:t>
            </a:r>
          </a:p>
        </p:txBody>
      </p:sp>
      <p:sp>
        <p:nvSpPr>
          <p:cNvPr id="63" name="TextBox 62">
            <a:extLst>
              <a:ext uri="{FF2B5EF4-FFF2-40B4-BE49-F238E27FC236}">
                <a16:creationId xmlns:a16="http://schemas.microsoft.com/office/drawing/2014/main" id="{DD397262-A038-493F-B14F-EA408D23F189}"/>
              </a:ext>
            </a:extLst>
          </p:cNvPr>
          <p:cNvSpPr txBox="1"/>
          <p:nvPr/>
        </p:nvSpPr>
        <p:spPr>
          <a:xfrm>
            <a:off x="1946838" y="3918252"/>
            <a:ext cx="1207860" cy="507831"/>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323E48"/>
                </a:solidFill>
                <a:effectLst/>
                <a:uLnTx/>
                <a:uFillTx/>
                <a:latin typeface="Arial"/>
                <a:ea typeface="+mn-ea"/>
                <a:cs typeface="+mn-cs"/>
              </a:rPr>
              <a:t>CSWG </a:t>
            </a:r>
            <a:r>
              <a:rPr kumimoji="0" lang="en-US" sz="1350" b="1" i="0" u="none" strike="noStrike" kern="1200" cap="none" spc="0" normalizeH="0" baseline="0" noProof="0">
                <a:ln>
                  <a:noFill/>
                </a:ln>
                <a:solidFill>
                  <a:srgbClr val="323E48"/>
                </a:solidFill>
                <a:effectLst/>
                <a:uLnTx/>
                <a:uFillTx/>
                <a:latin typeface="Arial"/>
                <a:ea typeface="+mn-ea"/>
                <a:cs typeface="+mn-cs"/>
              </a:rPr>
              <a:t>Launches</a:t>
            </a:r>
          </a:p>
        </p:txBody>
      </p:sp>
      <p:sp>
        <p:nvSpPr>
          <p:cNvPr id="64" name="Rectangle 63">
            <a:extLst>
              <a:ext uri="{FF2B5EF4-FFF2-40B4-BE49-F238E27FC236}">
                <a16:creationId xmlns:a16="http://schemas.microsoft.com/office/drawing/2014/main" id="{832C4C6B-21CD-402B-A0E6-32D008CED974}"/>
              </a:ext>
            </a:extLst>
          </p:cNvPr>
          <p:cNvSpPr/>
          <p:nvPr/>
        </p:nvSpPr>
        <p:spPr bwMode="auto">
          <a:xfrm>
            <a:off x="3082445" y="3492612"/>
            <a:ext cx="1918513" cy="1537048"/>
          </a:xfrm>
          <a:prstGeom prst="rect">
            <a:avLst/>
          </a:prstGeom>
          <a:solidFill>
            <a:schemeClr val="accent3">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65" name="TextBox 64">
            <a:extLst>
              <a:ext uri="{FF2B5EF4-FFF2-40B4-BE49-F238E27FC236}">
                <a16:creationId xmlns:a16="http://schemas.microsoft.com/office/drawing/2014/main" id="{C715A0D9-0DA3-410A-A5A9-115351CF30A2}"/>
              </a:ext>
            </a:extLst>
          </p:cNvPr>
          <p:cNvSpPr txBox="1"/>
          <p:nvPr/>
        </p:nvSpPr>
        <p:spPr>
          <a:xfrm>
            <a:off x="3023905" y="3761501"/>
            <a:ext cx="1918512" cy="707886"/>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25" b="0" i="0" u="none" strike="noStrike" kern="1200" cap="none" spc="0" normalizeH="0" baseline="0" noProof="0">
                <a:ln>
                  <a:noFill/>
                </a:ln>
                <a:solidFill>
                  <a:srgbClr val="323E48"/>
                </a:solidFill>
                <a:effectLst/>
                <a:uLnTx/>
                <a:uFillTx/>
                <a:latin typeface="Arial"/>
                <a:ea typeface="+mn-ea"/>
                <a:cs typeface="+mn-cs"/>
              </a:rPr>
              <a:t>CSWG </a:t>
            </a:r>
            <a:r>
              <a:rPr kumimoji="0" lang="en-US" sz="1350" b="1" i="0" u="none" strike="noStrike" kern="1200" cap="none" spc="0" normalizeH="0" baseline="0" noProof="0">
                <a:ln>
                  <a:noFill/>
                </a:ln>
                <a:solidFill>
                  <a:srgbClr val="323E48"/>
                </a:solidFill>
                <a:effectLst/>
                <a:uLnTx/>
                <a:uFillTx/>
                <a:latin typeface="Arial"/>
                <a:ea typeface="+mn-ea"/>
                <a:cs typeface="+mn-cs"/>
              </a:rPr>
              <a:t>Chooses</a:t>
            </a:r>
            <a:r>
              <a:rPr kumimoji="0" lang="en-US" sz="1325" b="1" i="0" u="none" strike="noStrike" kern="1200" cap="none" spc="0" normalizeH="0" baseline="0" noProof="0">
                <a:ln>
                  <a:noFill/>
                </a:ln>
                <a:solidFill>
                  <a:srgbClr val="323E48"/>
                </a:solidFill>
                <a:effectLst/>
                <a:uLnTx/>
                <a:uFillTx/>
                <a:latin typeface="Arial"/>
                <a:ea typeface="+mn-ea"/>
                <a:cs typeface="+mn-cs"/>
              </a:rPr>
              <a:t> </a:t>
            </a:r>
            <a:r>
              <a:rPr kumimoji="0" lang="en-US" sz="1325" b="0" i="0" u="none" strike="noStrike" kern="1200" cap="none" spc="0" normalizeH="0" baseline="0" noProof="0">
                <a:ln>
                  <a:noFill/>
                </a:ln>
                <a:solidFill>
                  <a:srgbClr val="323E48"/>
                </a:solidFill>
                <a:effectLst/>
                <a:uLnTx/>
                <a:uFillTx/>
                <a:latin typeface="Arial"/>
                <a:ea typeface="+mn-ea"/>
                <a:cs typeface="+mn-cs"/>
              </a:rPr>
              <a:t>Rule Requirements for Update </a:t>
            </a:r>
          </a:p>
        </p:txBody>
      </p:sp>
      <p:sp>
        <p:nvSpPr>
          <p:cNvPr id="66" name="TextBox 65">
            <a:extLst>
              <a:ext uri="{FF2B5EF4-FFF2-40B4-BE49-F238E27FC236}">
                <a16:creationId xmlns:a16="http://schemas.microsoft.com/office/drawing/2014/main" id="{8B62DB5F-4953-4366-B239-7E890D9D5D58}"/>
              </a:ext>
            </a:extLst>
          </p:cNvPr>
          <p:cNvSpPr txBox="1"/>
          <p:nvPr/>
        </p:nvSpPr>
        <p:spPr>
          <a:xfrm>
            <a:off x="7743403" y="2921825"/>
            <a:ext cx="3326741" cy="307777"/>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a:ea typeface="+mn-ea"/>
                <a:cs typeface="+mn-cs"/>
              </a:rPr>
              <a:t>Formal CAQH CORE Voting Process</a:t>
            </a:r>
          </a:p>
        </p:txBody>
      </p:sp>
      <p:sp>
        <p:nvSpPr>
          <p:cNvPr id="67" name="TextBox 66">
            <a:extLst>
              <a:ext uri="{FF2B5EF4-FFF2-40B4-BE49-F238E27FC236}">
                <a16:creationId xmlns:a16="http://schemas.microsoft.com/office/drawing/2014/main" id="{62ED699A-6926-4DE0-8482-36D89C3A3E31}"/>
              </a:ext>
            </a:extLst>
          </p:cNvPr>
          <p:cNvSpPr txBox="1"/>
          <p:nvPr/>
        </p:nvSpPr>
        <p:spPr>
          <a:xfrm>
            <a:off x="5294812" y="3751864"/>
            <a:ext cx="2266646" cy="71558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323E48"/>
                </a:solidFill>
                <a:effectLst/>
                <a:uLnTx/>
                <a:uFillTx/>
                <a:latin typeface="Arial"/>
                <a:ea typeface="+mn-ea"/>
                <a:cs typeface="+mn-cs"/>
              </a:rPr>
              <a:t>CSWG </a:t>
            </a:r>
            <a:r>
              <a:rPr kumimoji="0" lang="en-US" sz="1350" b="1" i="0" u="none" strike="noStrike" kern="1200" cap="none" spc="0" normalizeH="0" baseline="0" noProof="0">
                <a:ln>
                  <a:noFill/>
                </a:ln>
                <a:solidFill>
                  <a:srgbClr val="323E48"/>
                </a:solidFill>
                <a:effectLst/>
                <a:uLnTx/>
                <a:uFillTx/>
                <a:latin typeface="Arial"/>
                <a:ea typeface="+mn-ea"/>
                <a:cs typeface="+mn-cs"/>
              </a:rPr>
              <a:t>Drafts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srgbClr val="323E48"/>
                </a:solidFill>
                <a:effectLst/>
                <a:uLnTx/>
                <a:uFillTx/>
                <a:latin typeface="Arial"/>
                <a:ea typeface="+mn-ea"/>
                <a:cs typeface="+mn-cs"/>
              </a:rPr>
              <a:t>Updated Connectivity Rule Requirements</a:t>
            </a:r>
          </a:p>
        </p:txBody>
      </p:sp>
      <p:sp>
        <p:nvSpPr>
          <p:cNvPr id="68" name="TextBox 67">
            <a:extLst>
              <a:ext uri="{FF2B5EF4-FFF2-40B4-BE49-F238E27FC236}">
                <a16:creationId xmlns:a16="http://schemas.microsoft.com/office/drawing/2014/main" id="{46450186-520B-49C2-952A-AF61CB28E172}"/>
              </a:ext>
            </a:extLst>
          </p:cNvPr>
          <p:cNvSpPr txBox="1"/>
          <p:nvPr/>
        </p:nvSpPr>
        <p:spPr>
          <a:xfrm>
            <a:off x="9137885" y="3711065"/>
            <a:ext cx="1122432" cy="120032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323E48"/>
                </a:solidFill>
                <a:effectLst/>
                <a:uLnTx/>
                <a:uFillTx/>
                <a:latin typeface="Arial"/>
                <a:ea typeface="+mn-ea"/>
                <a:cs typeface="+mn-cs"/>
              </a:rPr>
              <a:t>Final CORE Participant Vote</a:t>
            </a:r>
            <a:endParaRPr kumimoji="0" lang="en-US" sz="1800" b="0" i="0" u="none" strike="noStrike" kern="1200" cap="none" spc="0" normalizeH="0" baseline="0" noProof="0">
              <a:ln>
                <a:noFill/>
              </a:ln>
              <a:solidFill>
                <a:srgbClr val="323E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Arial"/>
            </a:endParaRPr>
          </a:p>
        </p:txBody>
      </p:sp>
      <p:sp>
        <p:nvSpPr>
          <p:cNvPr id="69" name="TextBox 68">
            <a:extLst>
              <a:ext uri="{FF2B5EF4-FFF2-40B4-BE49-F238E27FC236}">
                <a16:creationId xmlns:a16="http://schemas.microsoft.com/office/drawing/2014/main" id="{B1B62D9B-021A-474C-A372-8C393F9652B8}"/>
              </a:ext>
            </a:extLst>
          </p:cNvPr>
          <p:cNvSpPr txBox="1"/>
          <p:nvPr/>
        </p:nvSpPr>
        <p:spPr>
          <a:xfrm>
            <a:off x="8878202" y="2208740"/>
            <a:ext cx="804672" cy="36933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Oct</a:t>
            </a: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70" name="TextBox 69">
            <a:extLst>
              <a:ext uri="{FF2B5EF4-FFF2-40B4-BE49-F238E27FC236}">
                <a16:creationId xmlns:a16="http://schemas.microsoft.com/office/drawing/2014/main" id="{34548C5E-7246-43D4-99BC-6E8D89002218}"/>
              </a:ext>
            </a:extLst>
          </p:cNvPr>
          <p:cNvSpPr txBox="1"/>
          <p:nvPr/>
        </p:nvSpPr>
        <p:spPr>
          <a:xfrm>
            <a:off x="7608613" y="3645953"/>
            <a:ext cx="1482800" cy="1131079"/>
          </a:xfrm>
          <a:prstGeom prst="rect">
            <a:avLst/>
          </a:prstGeom>
          <a:noFill/>
        </p:spPr>
        <p:txBody>
          <a:bodyPr wrap="square" rtlCol="0">
            <a:spAutoFit/>
          </a:bodyPr>
          <a:lstStyle/>
          <a:p>
            <a:pPr algn="ctr">
              <a:defRPr/>
            </a:pPr>
            <a:r>
              <a:rPr kumimoji="0" lang="en-US" sz="1350" b="0" i="0" u="none" strike="noStrike" kern="1200" cap="none" spc="0" normalizeH="0" baseline="0" noProof="0">
                <a:ln>
                  <a:noFill/>
                </a:ln>
                <a:solidFill>
                  <a:srgbClr val="323E48"/>
                </a:solidFill>
                <a:effectLst/>
                <a:uLnTx/>
                <a:uFillTx/>
                <a:latin typeface="Arial"/>
                <a:ea typeface="+mn-ea"/>
                <a:cs typeface="+mn-cs"/>
              </a:rPr>
              <a:t>CSWG </a:t>
            </a:r>
            <a:r>
              <a:rPr kumimoji="0" lang="en-US" sz="1350" b="1" i="0" u="none" strike="noStrike" kern="1200" cap="none" spc="0" normalizeH="0" baseline="0" noProof="0">
                <a:ln>
                  <a:noFill/>
                </a:ln>
                <a:solidFill>
                  <a:srgbClr val="323E48"/>
                </a:solidFill>
                <a:effectLst/>
                <a:uLnTx/>
                <a:uFillTx/>
                <a:latin typeface="Arial"/>
                <a:ea typeface="+mn-ea"/>
                <a:cs typeface="+mn-cs"/>
              </a:rPr>
              <a:t>Finalizes &amp; Ballots </a:t>
            </a:r>
            <a:r>
              <a:rPr lang="en-US" sz="1350">
                <a:solidFill>
                  <a:srgbClr val="323E48"/>
                </a:solidFill>
              </a:rPr>
              <a:t>Updated Connectivity Rule</a:t>
            </a:r>
            <a:endParaRPr kumimoji="0" lang="en-US" sz="1350" b="0" i="0" u="none" strike="noStrike" kern="1200" cap="none" spc="0" normalizeH="0" baseline="0" noProof="0">
              <a:ln>
                <a:noFill/>
              </a:ln>
              <a:solidFill>
                <a:srgbClr val="323E48"/>
              </a:solidFill>
              <a:effectLst/>
              <a:uLnTx/>
              <a:uFillTx/>
              <a:latin typeface="Arial"/>
              <a:ea typeface="+mn-ea"/>
              <a:cs typeface="+mn-cs"/>
            </a:endParaRPr>
          </a:p>
        </p:txBody>
      </p:sp>
      <p:sp>
        <p:nvSpPr>
          <p:cNvPr id="71" name="Rectangle 70">
            <a:extLst>
              <a:ext uri="{FF2B5EF4-FFF2-40B4-BE49-F238E27FC236}">
                <a16:creationId xmlns:a16="http://schemas.microsoft.com/office/drawing/2014/main" id="{FFB5D1C4-4227-4C74-A9A3-60ABC6D46EBD}"/>
              </a:ext>
            </a:extLst>
          </p:cNvPr>
          <p:cNvSpPr/>
          <p:nvPr/>
        </p:nvSpPr>
        <p:spPr bwMode="auto">
          <a:xfrm>
            <a:off x="10342079" y="3494635"/>
            <a:ext cx="836981" cy="1535024"/>
          </a:xfrm>
          <a:prstGeom prst="rect">
            <a:avLst/>
          </a:prstGeom>
          <a:solidFill>
            <a:schemeClr val="accent5">
              <a:lumMod val="20000"/>
              <a:lumOff val="80000"/>
            </a:schemeClr>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72" name="TextBox 71">
            <a:extLst>
              <a:ext uri="{FF2B5EF4-FFF2-40B4-BE49-F238E27FC236}">
                <a16:creationId xmlns:a16="http://schemas.microsoft.com/office/drawing/2014/main" id="{8E07EEF6-6CF3-4413-8D41-D64AE0FFCD64}"/>
              </a:ext>
            </a:extLst>
          </p:cNvPr>
          <p:cNvSpPr txBox="1"/>
          <p:nvPr/>
        </p:nvSpPr>
        <p:spPr>
          <a:xfrm>
            <a:off x="10273564" y="3861777"/>
            <a:ext cx="890811" cy="992579"/>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323E48"/>
                </a:solidFill>
                <a:effectLst/>
                <a:uLnTx/>
                <a:uFillTx/>
                <a:latin typeface="Arial"/>
                <a:ea typeface="+mn-ea"/>
                <a:cs typeface="+mn-cs"/>
              </a:rPr>
              <a:t>CORE Board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a:ln>
                  <a:noFill/>
                </a:ln>
                <a:solidFill>
                  <a:srgbClr val="323E48"/>
                </a:solidFill>
                <a:effectLst/>
                <a:uLnTx/>
                <a:uFillTx/>
                <a:latin typeface="Arial"/>
                <a:ea typeface="+mn-ea"/>
                <a:cs typeface="+mn-cs"/>
              </a:rPr>
              <a:t>Vote</a:t>
            </a:r>
            <a:endParaRPr kumimoji="0" lang="en-US" sz="1800" b="0" i="0" u="none" strike="noStrike" kern="1200" cap="none" spc="0" normalizeH="0" baseline="0" noProof="0">
              <a:ln>
                <a:noFill/>
              </a:ln>
              <a:solidFill>
                <a:srgbClr val="323E48"/>
              </a:solidFill>
              <a:effectLst/>
              <a:uLnTx/>
              <a:uFillTx/>
              <a:latin typeface="Arial"/>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Arial"/>
            </a:endParaRPr>
          </a:p>
        </p:txBody>
      </p:sp>
      <p:pic>
        <p:nvPicPr>
          <p:cNvPr id="73" name="Graphic 72" descr="Marker">
            <a:extLst>
              <a:ext uri="{FF2B5EF4-FFF2-40B4-BE49-F238E27FC236}">
                <a16:creationId xmlns:a16="http://schemas.microsoft.com/office/drawing/2014/main" id="{62ECEB01-C372-4F14-B64E-41A412A6B1C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165134" y="1689509"/>
            <a:ext cx="559900" cy="559904"/>
          </a:xfrm>
          <a:prstGeom prst="rect">
            <a:avLst/>
          </a:prstGeom>
          <a:effectLst/>
        </p:spPr>
      </p:pic>
      <p:sp>
        <p:nvSpPr>
          <p:cNvPr id="74" name="TextBox 73">
            <a:extLst>
              <a:ext uri="{FF2B5EF4-FFF2-40B4-BE49-F238E27FC236}">
                <a16:creationId xmlns:a16="http://schemas.microsoft.com/office/drawing/2014/main" id="{227A9FFC-023C-4312-BEDF-07AEFAC70B37}"/>
              </a:ext>
            </a:extLst>
          </p:cNvPr>
          <p:cNvSpPr txBox="1"/>
          <p:nvPr/>
        </p:nvSpPr>
        <p:spPr>
          <a:xfrm>
            <a:off x="5351594" y="1902563"/>
            <a:ext cx="1067131"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u="none" strike="noStrike" kern="1200" cap="none" spc="0" normalizeH="0" baseline="0" noProof="0">
                <a:ln>
                  <a:noFill/>
                </a:ln>
                <a:solidFill>
                  <a:srgbClr val="088449"/>
                </a:solidFill>
                <a:effectLst/>
                <a:uLnTx/>
                <a:uFillTx/>
                <a:latin typeface="Arial"/>
                <a:ea typeface="+mn-ea"/>
                <a:cs typeface="+mn-cs"/>
              </a:rPr>
              <a:t>We are here</a:t>
            </a:r>
          </a:p>
        </p:txBody>
      </p:sp>
      <p:sp>
        <p:nvSpPr>
          <p:cNvPr id="75" name="TextBox 74">
            <a:extLst>
              <a:ext uri="{FF2B5EF4-FFF2-40B4-BE49-F238E27FC236}">
                <a16:creationId xmlns:a16="http://schemas.microsoft.com/office/drawing/2014/main" id="{92ECE294-35B5-4050-89E4-91267A036765}"/>
              </a:ext>
            </a:extLst>
          </p:cNvPr>
          <p:cNvSpPr txBox="1"/>
          <p:nvPr/>
        </p:nvSpPr>
        <p:spPr>
          <a:xfrm>
            <a:off x="822784" y="5173206"/>
            <a:ext cx="10546432" cy="646331"/>
          </a:xfrm>
          <a:prstGeom prst="rect">
            <a:avLst/>
          </a:prstGeom>
          <a:noFill/>
        </p:spPr>
        <p:txBody>
          <a:bodyPr wrap="square" rtlCol="0">
            <a:spAutoFit/>
          </a:bodyPr>
          <a:lstStyle/>
          <a:p>
            <a:r>
              <a:rPr lang="en-US" sz="1200" b="1" i="1"/>
              <a:t>NOTE</a:t>
            </a:r>
            <a:r>
              <a:rPr lang="en-US" sz="1200" i="1"/>
              <a:t>: Timeline may be subject to adjustments based on Work Group needs. New connectivity rule will support/align with other new operating rules developed in 2020/2021, (e.g. attachments, value-based payments) per the CAQH CORE Roadmap. </a:t>
            </a:r>
          </a:p>
          <a:p>
            <a:endParaRPr lang="en-US" sz="1200"/>
          </a:p>
        </p:txBody>
      </p:sp>
      <p:sp>
        <p:nvSpPr>
          <p:cNvPr id="76" name="TextBox 75">
            <a:extLst>
              <a:ext uri="{FF2B5EF4-FFF2-40B4-BE49-F238E27FC236}">
                <a16:creationId xmlns:a16="http://schemas.microsoft.com/office/drawing/2014/main" id="{E360AC67-A605-4DAA-88FD-6A742892DF0B}"/>
              </a:ext>
            </a:extLst>
          </p:cNvPr>
          <p:cNvSpPr txBox="1"/>
          <p:nvPr/>
        </p:nvSpPr>
        <p:spPr>
          <a:xfrm>
            <a:off x="9834020" y="2203516"/>
            <a:ext cx="804672" cy="36933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Nov</a:t>
            </a: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77" name="TextBox 76">
            <a:extLst>
              <a:ext uri="{FF2B5EF4-FFF2-40B4-BE49-F238E27FC236}">
                <a16:creationId xmlns:a16="http://schemas.microsoft.com/office/drawing/2014/main" id="{51924301-53C7-4A4E-80CE-72631F882A7A}"/>
              </a:ext>
            </a:extLst>
          </p:cNvPr>
          <p:cNvSpPr txBox="1"/>
          <p:nvPr/>
        </p:nvSpPr>
        <p:spPr>
          <a:xfrm>
            <a:off x="10869478" y="2216412"/>
            <a:ext cx="804672" cy="369332"/>
          </a:xfrm>
          <a:prstGeom prst="rect">
            <a:avLst/>
          </a:prstGeom>
          <a:noFill/>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Arial"/>
                <a:ea typeface="+mn-ea"/>
                <a:cs typeface="+mn-cs"/>
              </a:rPr>
              <a:t>Dec</a:t>
            </a: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Tree>
    <p:extLst>
      <p:ext uri="{BB962C8B-B14F-4D97-AF65-F5344CB8AC3E}">
        <p14:creationId xmlns:p14="http://schemas.microsoft.com/office/powerpoint/2010/main" val="3088496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0AA131-1F27-4D32-92EE-2CB357F91C00}"/>
              </a:ext>
            </a:extLst>
          </p:cNvPr>
          <p:cNvSpPr>
            <a:spLocks noGrp="1"/>
          </p:cNvSpPr>
          <p:nvPr>
            <p:ph idx="1"/>
          </p:nvPr>
        </p:nvSpPr>
        <p:spPr/>
        <p:txBody>
          <a:bodyPr/>
          <a:lstStyle/>
          <a:p>
            <a:pPr marL="355600">
              <a:spcBef>
                <a:spcPts val="600"/>
              </a:spcBef>
              <a:spcAft>
                <a:spcPts val="800"/>
              </a:spcAft>
              <a:tabLst>
                <a:tab pos="355600" algn="l"/>
                <a:tab pos="356235" algn="l"/>
              </a:tabLst>
            </a:pPr>
            <a:r>
              <a:rPr lang="en-US" sz="2000">
                <a:solidFill>
                  <a:schemeClr val="tx1"/>
                </a:solidFill>
                <a:cs typeface="Arial"/>
              </a:rPr>
              <a:t>CAQH CORE Overview and Industry Update</a:t>
            </a:r>
          </a:p>
          <a:p>
            <a:pPr marL="355600">
              <a:spcBef>
                <a:spcPts val="600"/>
              </a:spcBef>
              <a:spcAft>
                <a:spcPts val="800"/>
              </a:spcAft>
              <a:tabLst>
                <a:tab pos="355600" algn="l"/>
                <a:tab pos="356235" algn="l"/>
              </a:tabLst>
            </a:pPr>
            <a:r>
              <a:rPr lang="en-US" sz="2000">
                <a:solidFill>
                  <a:schemeClr val="tx1"/>
                </a:solidFill>
                <a:cs typeface="Arial"/>
              </a:rPr>
              <a:t>Existing CAQH CORE Connectivity Rule Requirements</a:t>
            </a:r>
          </a:p>
          <a:p>
            <a:pPr marL="355600">
              <a:spcBef>
                <a:spcPts val="600"/>
              </a:spcBef>
              <a:spcAft>
                <a:spcPts val="800"/>
              </a:spcAft>
              <a:tabLst>
                <a:tab pos="355600" algn="l"/>
                <a:tab pos="356235" algn="l"/>
              </a:tabLst>
            </a:pPr>
            <a:r>
              <a:rPr lang="en-US" sz="2000">
                <a:solidFill>
                  <a:schemeClr val="tx1"/>
                </a:solidFill>
                <a:cs typeface="Arial"/>
              </a:rPr>
              <a:t>CAQH CORE Connectivity Rule Update</a:t>
            </a:r>
          </a:p>
          <a:p>
            <a:pPr marL="355600">
              <a:spcBef>
                <a:spcPts val="600"/>
              </a:spcBef>
              <a:spcAft>
                <a:spcPts val="800"/>
              </a:spcAft>
              <a:tabLst>
                <a:tab pos="355600" algn="l"/>
                <a:tab pos="356235" algn="l"/>
              </a:tabLst>
            </a:pPr>
            <a:r>
              <a:rPr lang="en-US" sz="2000">
                <a:solidFill>
                  <a:schemeClr val="tx1"/>
                </a:solidFill>
                <a:cs typeface="Arial"/>
              </a:rPr>
              <a:t>Q&amp;A</a:t>
            </a:r>
          </a:p>
        </p:txBody>
      </p:sp>
      <p:sp>
        <p:nvSpPr>
          <p:cNvPr id="2" name="Title 1">
            <a:extLst>
              <a:ext uri="{FF2B5EF4-FFF2-40B4-BE49-F238E27FC236}">
                <a16:creationId xmlns:a16="http://schemas.microsoft.com/office/drawing/2014/main" id="{96C14739-7415-4834-B006-DE3BD097D03E}"/>
              </a:ext>
            </a:extLst>
          </p:cNvPr>
          <p:cNvSpPr>
            <a:spLocks noGrp="1"/>
          </p:cNvSpPr>
          <p:nvPr>
            <p:ph type="title"/>
          </p:nvPr>
        </p:nvSpPr>
        <p:spPr/>
        <p:txBody>
          <a:bodyPr/>
          <a:lstStyle/>
          <a:p>
            <a:r>
              <a:rPr lang="en-US" b="1"/>
              <a:t>Agenda</a:t>
            </a:r>
          </a:p>
        </p:txBody>
      </p:sp>
      <p:sp>
        <p:nvSpPr>
          <p:cNvPr id="4" name="Slide Number Placeholder 3">
            <a:extLst>
              <a:ext uri="{FF2B5EF4-FFF2-40B4-BE49-F238E27FC236}">
                <a16:creationId xmlns:a16="http://schemas.microsoft.com/office/drawing/2014/main" id="{68BA9792-096E-4BC5-BBA4-005EA3E34BB3}"/>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6B392-2311-4D85-A582-D1976F1A3194}" type="slidenum">
              <a:rPr kumimoji="0" lang="en-US" sz="800" b="0" i="0" u="none" strike="noStrike" kern="1200" cap="none" spc="0" normalizeH="0" baseline="0" noProof="0" smtClean="0">
                <a:ln>
                  <a:noFill/>
                </a:ln>
                <a:solidFill>
                  <a:srgbClr val="323E48">
                    <a:tint val="75000"/>
                  </a:srgb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800" b="0" i="0" u="none" strike="noStrike" kern="1200" cap="none" spc="0" normalizeH="0" baseline="0" noProof="0">
              <a:ln>
                <a:noFill/>
              </a:ln>
              <a:solidFill>
                <a:srgbClr val="323E48">
                  <a:tint val="75000"/>
                </a:srgbClr>
              </a:solidFill>
              <a:effectLst/>
              <a:uLnTx/>
              <a:uFillTx/>
              <a:latin typeface="Arial"/>
              <a:ea typeface="+mn-ea"/>
              <a:cs typeface="+mn-cs"/>
            </a:endParaRPr>
          </a:p>
        </p:txBody>
      </p:sp>
    </p:spTree>
    <p:extLst>
      <p:ext uri="{BB962C8B-B14F-4D97-AF65-F5344CB8AC3E}">
        <p14:creationId xmlns:p14="http://schemas.microsoft.com/office/powerpoint/2010/main" val="37813294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a:t>Provide for Updated, Consistent Connectivity Modes for Data Exchange</a:t>
            </a:r>
          </a:p>
        </p:txBody>
      </p:sp>
      <p:sp>
        <p:nvSpPr>
          <p:cNvPr id="28" name="Slide Number Placeholder 3">
            <a:extLst>
              <a:ext uri="{FF2B5EF4-FFF2-40B4-BE49-F238E27FC236}">
                <a16:creationId xmlns:a16="http://schemas.microsoft.com/office/drawing/2014/main" id="{C2E8C428-BA8F-4558-BA2E-30FFD9F2E219}"/>
              </a:ext>
            </a:extLst>
          </p:cNvPr>
          <p:cNvSpPr>
            <a:spLocks noGrp="1"/>
          </p:cNvSpPr>
          <p:nvPr>
            <p:ph type="sldNum" sz="quarter" idx="10"/>
          </p:nvPr>
        </p:nvSpPr>
        <p:spPr>
          <a:xfrm>
            <a:off x="4734984" y="6464301"/>
            <a:ext cx="2743200" cy="365125"/>
          </a:xfrm>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1D06C8E6-03C3-4D76-B9F1-6F3023418DCB}"/>
              </a:ext>
            </a:extLst>
          </p:cNvPr>
          <p:cNvSpPr/>
          <p:nvPr/>
        </p:nvSpPr>
        <p:spPr bwMode="auto">
          <a:xfrm>
            <a:off x="4259091" y="6555474"/>
            <a:ext cx="509930" cy="2000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117" name="Rectangle 116">
            <a:extLst>
              <a:ext uri="{FF2B5EF4-FFF2-40B4-BE49-F238E27FC236}">
                <a16:creationId xmlns:a16="http://schemas.microsoft.com/office/drawing/2014/main" id="{0F96D23A-A2F5-4049-8261-E3E67BC337A3}"/>
              </a:ext>
            </a:extLst>
          </p:cNvPr>
          <p:cNvSpPr/>
          <p:nvPr/>
        </p:nvSpPr>
        <p:spPr bwMode="auto">
          <a:xfrm>
            <a:off x="6133971" y="1872769"/>
            <a:ext cx="5819903" cy="755689"/>
          </a:xfrm>
          <a:prstGeom prst="rect">
            <a:avLst/>
          </a:prstGeom>
          <a:solidFill>
            <a:schemeClr val="bg1">
              <a:lumMod val="95000"/>
            </a:schemeClr>
          </a:solidFill>
          <a:ln w="12700"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0" cap="none" spc="0" normalizeH="0" baseline="0" noProof="0">
                <a:ln>
                  <a:noFill/>
                </a:ln>
                <a:solidFill>
                  <a:srgbClr val="323E48"/>
                </a:solidFill>
                <a:effectLst/>
                <a:uLnTx/>
                <a:uFillTx/>
                <a:latin typeface="Arial"/>
                <a:ea typeface="+mn-ea"/>
                <a:cs typeface="+mn-cs"/>
              </a:rPr>
              <a:t>Under Development: Draft CAQH CORE Connectivity Rule vC.4.0.0</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i="1" u="none" strike="noStrike" kern="0" cap="none" spc="0" normalizeH="0" baseline="0" noProof="0">
                <a:ln>
                  <a:noFill/>
                </a:ln>
                <a:solidFill>
                  <a:srgbClr val="323E48"/>
                </a:solidFill>
                <a:effectLst/>
                <a:uLnTx/>
                <a:uFillTx/>
                <a:latin typeface="Arial"/>
                <a:ea typeface="+mn-ea"/>
                <a:cs typeface="+mn-cs"/>
              </a:rPr>
              <a:t>The updates to CORE Connectivity will serve as a bridge between the existing and emerging standards and protocols to ensure industry interoperability needs are met.</a:t>
            </a:r>
            <a:endParaRPr kumimoji="0" lang="en-US" sz="900" i="1" u="none" strike="noStrike" kern="0" cap="none" spc="0" normalizeH="0" baseline="0" noProof="0">
              <a:ln>
                <a:noFill/>
              </a:ln>
              <a:solidFill>
                <a:srgbClr val="323E48"/>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E27C4FE7-A1E3-4640-BADC-0905EE87520D}"/>
              </a:ext>
            </a:extLst>
          </p:cNvPr>
          <p:cNvSpPr/>
          <p:nvPr/>
        </p:nvSpPr>
        <p:spPr bwMode="auto">
          <a:xfrm>
            <a:off x="304800" y="1872769"/>
            <a:ext cx="5724525" cy="755689"/>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0" cap="none" spc="0" normalizeH="0" baseline="0" noProof="0">
                <a:ln>
                  <a:noFill/>
                </a:ln>
                <a:solidFill>
                  <a:srgbClr val="323E48"/>
                </a:solidFill>
                <a:effectLst/>
                <a:uLnTx/>
                <a:uFillTx/>
                <a:latin typeface="Arial"/>
                <a:ea typeface="+mn-ea"/>
                <a:cs typeface="+mn-cs"/>
              </a:rPr>
              <a:t>Proposed to NCVHS</a:t>
            </a:r>
            <a:r>
              <a:rPr kumimoji="0" lang="en-US" sz="1400" b="0" i="0" u="none" strike="noStrike" kern="0" cap="none" spc="0" normalizeH="0" baseline="0" noProof="0">
                <a:ln>
                  <a:noFill/>
                </a:ln>
                <a:solidFill>
                  <a:srgbClr val="323E48"/>
                </a:solidFill>
                <a:effectLst/>
                <a:uLnTx/>
                <a:uFillTx/>
                <a:latin typeface="Arial"/>
                <a:ea typeface="+mn-ea"/>
                <a:cs typeface="+mn-cs"/>
              </a:rPr>
              <a:t>: </a:t>
            </a:r>
            <a:r>
              <a:rPr kumimoji="0" lang="en-US" sz="1400" b="1" i="0" u="none" strike="noStrike" kern="0" cap="none" spc="0" normalizeH="0" baseline="0" noProof="0">
                <a:ln>
                  <a:noFill/>
                </a:ln>
                <a:solidFill>
                  <a:srgbClr val="323E48"/>
                </a:solidFill>
                <a:effectLst/>
                <a:uLnTx/>
                <a:uFillTx/>
                <a:latin typeface="Arial"/>
                <a:ea typeface="+mn-ea"/>
                <a:cs typeface="+mn-cs"/>
              </a:rPr>
              <a:t>CAQH CORE Connectivity Rule vC.3.1.0</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1200" i="1" kern="0">
                <a:solidFill>
                  <a:srgbClr val="323E48"/>
                </a:solidFill>
                <a:latin typeface="Arial"/>
              </a:rPr>
              <a:t>Establishes a Safe Harbor Connectivity Method that drives industry alignment by converging on common Connectivity standards and requirements.</a:t>
            </a:r>
            <a:endParaRPr kumimoji="0" lang="en-US" sz="1100" b="0" i="1" u="none" strike="noStrike" kern="0" cap="none" spc="0" normalizeH="0" baseline="0" noProof="0">
              <a:ln>
                <a:noFill/>
              </a:ln>
              <a:solidFill>
                <a:srgbClr val="323E48"/>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D729F4AC-BD3A-4450-8C83-D34D7D5F3005}"/>
              </a:ext>
            </a:extLst>
          </p:cNvPr>
          <p:cNvSpPr/>
          <p:nvPr/>
        </p:nvSpPr>
        <p:spPr>
          <a:xfrm>
            <a:off x="6281035" y="1564036"/>
            <a:ext cx="2853220" cy="276999"/>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3A3838"/>
                </a:solidFill>
                <a:effectLst/>
                <a:uLnTx/>
                <a:uFillTx/>
                <a:latin typeface="Arial"/>
                <a:ea typeface="+mn-ea"/>
                <a:cs typeface="+mn-cs"/>
              </a:rPr>
              <a:t> </a:t>
            </a:r>
          </a:p>
        </p:txBody>
      </p:sp>
      <p:sp>
        <p:nvSpPr>
          <p:cNvPr id="64" name="Rectangle 63">
            <a:extLst>
              <a:ext uri="{FF2B5EF4-FFF2-40B4-BE49-F238E27FC236}">
                <a16:creationId xmlns:a16="http://schemas.microsoft.com/office/drawing/2014/main" id="{454DEE1E-9A8F-4B25-87A3-4B31806470E4}"/>
              </a:ext>
            </a:extLst>
          </p:cNvPr>
          <p:cNvSpPr/>
          <p:nvPr/>
        </p:nvSpPr>
        <p:spPr bwMode="auto">
          <a:xfrm>
            <a:off x="304799" y="2712237"/>
            <a:ext cx="5724525" cy="2162252"/>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lang="en-US" sz="1200" b="1">
                <a:solidFill>
                  <a:srgbClr val="0066B9"/>
                </a:solidFill>
                <a:latin typeface="Arial"/>
                <a:cs typeface="Arial"/>
              </a:rPr>
              <a:t>Key Existing Connectivity Requirements:</a:t>
            </a:r>
            <a:endParaRPr kumimoji="0" lang="en-US" sz="1200" b="1" i="0" u="none" strike="noStrike" kern="1200" cap="none" spc="0" normalizeH="0" baseline="0" noProof="0">
              <a:ln>
                <a:noFill/>
              </a:ln>
              <a:solidFill>
                <a:srgbClr val="0066B9"/>
              </a:solidFill>
              <a:effectLst/>
              <a:uLnTx/>
              <a:uFillTx/>
              <a:latin typeface="Arial"/>
              <a:ea typeface="+mn-ea"/>
              <a:cs typeface="Arial" panose="020B0604020202020204" pitchFamily="34" charset="0"/>
            </a:endParaRPr>
          </a:p>
          <a:p>
            <a:pPr marL="285750" indent="-285750" fontAlgn="base">
              <a:spcBef>
                <a:spcPct val="0"/>
              </a:spcBef>
              <a:spcAft>
                <a:spcPts val="600"/>
              </a:spcAft>
              <a:buFont typeface="Arial" panose="020B0604020202020204" pitchFamily="34" charset="0"/>
              <a:buChar char="•"/>
            </a:pPr>
            <a:r>
              <a:rPr lang="en-US" sz="1050">
                <a:latin typeface="Arial"/>
                <a:cs typeface="Arial"/>
              </a:rPr>
              <a:t>Support for </a:t>
            </a:r>
            <a:r>
              <a:rPr lang="en-US" sz="1050" b="1">
                <a:latin typeface="Arial"/>
                <a:cs typeface="Arial"/>
              </a:rPr>
              <a:t>Simple Object Access Protocol (SOAP)* </a:t>
            </a:r>
            <a:r>
              <a:rPr lang="en-US" sz="1050">
                <a:latin typeface="Arial"/>
                <a:cs typeface="Arial"/>
              </a:rPr>
              <a:t>based web services with specific metadata, message structure, and error handling</a:t>
            </a:r>
          </a:p>
          <a:p>
            <a:pPr marL="285750" indent="-285750" fontAlgn="base">
              <a:spcBef>
                <a:spcPct val="0"/>
              </a:spcBef>
              <a:spcAft>
                <a:spcPts val="600"/>
              </a:spcAft>
              <a:buFont typeface="Arial" panose="020B0604020202020204" pitchFamily="34" charset="0"/>
              <a:buChar char="•"/>
            </a:pPr>
            <a:r>
              <a:rPr lang="en-US" sz="1050"/>
              <a:t>Use of </a:t>
            </a:r>
            <a:r>
              <a:rPr lang="en-US" sz="1050" b="1"/>
              <a:t>HTTPS* (SSL 3.0, or optionally TLS 1.1 or higher </a:t>
            </a:r>
            <a:r>
              <a:rPr lang="en-US" sz="1050"/>
              <a:t>for compliance with FIPS 140-2 TLS 1.1 or higher in lieu of SSL 3.0) over the </a:t>
            </a:r>
            <a:r>
              <a:rPr lang="en-US" sz="1050" b="1"/>
              <a:t>Public Internet TCP/IP*</a:t>
            </a:r>
            <a:endParaRPr lang="en-US" sz="1050"/>
          </a:p>
          <a:p>
            <a:pPr marL="285750" indent="-285750" fontAlgn="base">
              <a:spcBef>
                <a:spcPct val="0"/>
              </a:spcBef>
              <a:spcAft>
                <a:spcPts val="600"/>
              </a:spcAft>
              <a:buFont typeface="Arial" panose="020B0604020202020204" pitchFamily="34" charset="0"/>
              <a:buChar char="•"/>
            </a:pPr>
            <a:r>
              <a:rPr lang="en-US" sz="1050"/>
              <a:t>Establishes a </a:t>
            </a:r>
            <a:r>
              <a:rPr lang="en-US" sz="1050" b="1"/>
              <a:t>Safe Harbor </a:t>
            </a:r>
            <a:r>
              <a:rPr lang="en-US" sz="1050"/>
              <a:t>Connectivity Method*</a:t>
            </a:r>
          </a:p>
          <a:p>
            <a:pPr marL="285750" indent="-285750" fontAlgn="base">
              <a:spcBef>
                <a:spcPct val="0"/>
              </a:spcBef>
              <a:spcAft>
                <a:spcPts val="600"/>
              </a:spcAft>
              <a:buFont typeface="Arial" panose="020B0604020202020204" pitchFamily="34" charset="0"/>
              <a:buChar char="•"/>
            </a:pPr>
            <a:r>
              <a:rPr lang="en-US" sz="1050" b="1">
                <a:cs typeface="Arial"/>
              </a:rPr>
              <a:t>X.509 Digital Certificate </a:t>
            </a:r>
            <a:r>
              <a:rPr lang="en-US" sz="1050">
                <a:cs typeface="Arial"/>
              </a:rPr>
              <a:t>Submitter Authentication (mutual authentication)*</a:t>
            </a:r>
          </a:p>
          <a:p>
            <a:pPr fontAlgn="base">
              <a:spcBef>
                <a:spcPct val="0"/>
              </a:spcBef>
              <a:spcAft>
                <a:spcPct val="0"/>
              </a:spcAft>
            </a:pPr>
            <a:endParaRPr lang="en-US" sz="1050" b="1">
              <a:cs typeface="Arial"/>
            </a:endParaRPr>
          </a:p>
          <a:p>
            <a:pPr fontAlgn="base">
              <a:spcBef>
                <a:spcPct val="0"/>
              </a:spcBef>
              <a:spcAft>
                <a:spcPct val="0"/>
              </a:spcAft>
            </a:pPr>
            <a:r>
              <a:rPr lang="en-US" sz="1200" b="1"/>
              <a:t>*</a:t>
            </a:r>
            <a:r>
              <a:rPr lang="en-US" sz="1050"/>
              <a:t> Continue to be supported in the Draft CAQH CORE Connectivity Rule vC4.0.0</a:t>
            </a:r>
          </a:p>
          <a:p>
            <a:pPr marL="285750" indent="-285750" fontAlgn="base">
              <a:spcBef>
                <a:spcPct val="0"/>
              </a:spcBef>
              <a:spcAft>
                <a:spcPct val="0"/>
              </a:spcAft>
              <a:buFont typeface="Arial" panose="020B0604020202020204" pitchFamily="34" charset="0"/>
              <a:buChar char="•"/>
            </a:pPr>
            <a:endParaRPr lang="en-US" sz="1050" b="1">
              <a:cs typeface="Arial"/>
            </a:endParaRPr>
          </a:p>
          <a:p>
            <a:pPr fontAlgn="base">
              <a:spcBef>
                <a:spcPct val="0"/>
              </a:spcBef>
              <a:spcAft>
                <a:spcPct val="0"/>
              </a:spcAft>
            </a:pPr>
            <a:endParaRPr lang="en-US" sz="1050" b="1">
              <a:cs typeface="Arial"/>
            </a:endParaRPr>
          </a:p>
          <a:p>
            <a:pPr marL="285750" indent="-285750" fontAlgn="base">
              <a:spcBef>
                <a:spcPct val="0"/>
              </a:spcBef>
              <a:spcAft>
                <a:spcPct val="0"/>
              </a:spcAft>
              <a:buFont typeface="Arial" panose="020B0604020202020204" pitchFamily="34" charset="0"/>
              <a:buChar char="•"/>
            </a:pPr>
            <a:endParaRPr lang="en-US" sz="1050" b="1">
              <a:cs typeface="Arial"/>
            </a:endParaRPr>
          </a:p>
          <a:p>
            <a:pPr marL="285750" indent="-285750" fontAlgn="base">
              <a:spcBef>
                <a:spcPct val="0"/>
              </a:spcBef>
              <a:spcAft>
                <a:spcPct val="0"/>
              </a:spcAft>
              <a:buFont typeface="Arial" panose="020B0604020202020204" pitchFamily="34" charset="0"/>
              <a:buChar char="•"/>
            </a:pPr>
            <a:endParaRPr lang="en-US" sz="1050">
              <a:cs typeface="Arial"/>
            </a:endParaRPr>
          </a:p>
        </p:txBody>
      </p:sp>
      <p:sp>
        <p:nvSpPr>
          <p:cNvPr id="58" name="Rectangle 57">
            <a:extLst>
              <a:ext uri="{FF2B5EF4-FFF2-40B4-BE49-F238E27FC236}">
                <a16:creationId xmlns:a16="http://schemas.microsoft.com/office/drawing/2014/main" id="{5887AF33-C099-41B6-8134-FD95D819AE0F}"/>
              </a:ext>
            </a:extLst>
          </p:cNvPr>
          <p:cNvSpPr/>
          <p:nvPr/>
        </p:nvSpPr>
        <p:spPr bwMode="auto">
          <a:xfrm>
            <a:off x="6133972" y="2712238"/>
            <a:ext cx="5819902" cy="1098631"/>
          </a:xfrm>
          <a:prstGeom prst="rect">
            <a:avLst/>
          </a:prstGeom>
          <a:solidFill>
            <a:schemeClr val="bg1"/>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fontAlgn="base">
              <a:spcBef>
                <a:spcPct val="0"/>
              </a:spcBef>
              <a:spcAft>
                <a:spcPts val="600"/>
              </a:spcAft>
              <a:defRPr/>
            </a:pPr>
            <a:r>
              <a:rPr lang="en-US" sz="1200" b="1">
                <a:solidFill>
                  <a:srgbClr val="0066B9"/>
                </a:solidFill>
                <a:latin typeface="Arial"/>
                <a:cs typeface="Arial"/>
              </a:rPr>
              <a:t>Updates to Existing CORE Connectivity Requirements Under Consideration:</a:t>
            </a:r>
            <a:endParaRPr kumimoji="0" lang="en-US" sz="1200" b="1" i="0" u="none" strike="noStrike" kern="1200" cap="none" spc="0" normalizeH="0" baseline="0" noProof="0">
              <a:ln>
                <a:noFill/>
              </a:ln>
              <a:solidFill>
                <a:srgbClr val="0066B9"/>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050">
                <a:solidFill>
                  <a:srgbClr val="323E48"/>
                </a:solidFill>
                <a:latin typeface="Arial"/>
                <a:cs typeface="Arial"/>
              </a:rPr>
              <a:t>Add support for the exchange of </a:t>
            </a:r>
            <a:r>
              <a:rPr lang="en-US" sz="1050" b="1">
                <a:solidFill>
                  <a:srgbClr val="323E48"/>
                </a:solidFill>
                <a:latin typeface="Arial"/>
                <a:cs typeface="Arial"/>
              </a:rPr>
              <a:t>Attachments transactions</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050">
                <a:solidFill>
                  <a:srgbClr val="323E48"/>
                </a:solidFill>
                <a:latin typeface="Arial"/>
                <a:cs typeface="Arial"/>
              </a:rPr>
              <a:t>Specify</a:t>
            </a:r>
            <a:r>
              <a:rPr lang="en-US" sz="1050" b="1">
                <a:solidFill>
                  <a:srgbClr val="323E48"/>
                </a:solidFill>
                <a:latin typeface="Arial"/>
                <a:cs typeface="Arial"/>
              </a:rPr>
              <a:t> TLS 1.2 or higher </a:t>
            </a:r>
            <a:r>
              <a:rPr lang="en-US" sz="1050">
                <a:solidFill>
                  <a:srgbClr val="323E48"/>
                </a:solidFill>
                <a:latin typeface="Arial"/>
                <a:cs typeface="Arial"/>
              </a:rPr>
              <a:t>for security</a:t>
            </a:r>
          </a:p>
          <a:p>
            <a:pPr marL="171450" marR="0" lvl="0" indent="-171450" algn="l" defTabSz="914400" rtl="0" eaLnBrk="1" fontAlgn="auto" latinLnBrk="0" hangingPunct="1">
              <a:lnSpc>
                <a:spcPct val="100000"/>
              </a:lnSpc>
              <a:spcBef>
                <a:spcPts val="0"/>
              </a:spcBef>
              <a:spcAft>
                <a:spcPts val="600"/>
              </a:spcAft>
              <a:buClrTx/>
              <a:buSzTx/>
              <a:buFont typeface="Wingdings" panose="05000000000000000000" pitchFamily="2" charset="2"/>
              <a:buChar char="§"/>
              <a:tabLst/>
              <a:defRPr/>
            </a:pPr>
            <a:r>
              <a:rPr lang="en-US" sz="1050">
                <a:solidFill>
                  <a:srgbClr val="323E48"/>
                </a:solidFill>
                <a:latin typeface="Arial"/>
                <a:cs typeface="Arial"/>
              </a:rPr>
              <a:t>Add </a:t>
            </a:r>
            <a:r>
              <a:rPr lang="en-US" sz="1050" b="1">
                <a:solidFill>
                  <a:srgbClr val="323E48"/>
                </a:solidFill>
                <a:latin typeface="Arial"/>
                <a:cs typeface="Arial"/>
              </a:rPr>
              <a:t>OAuth 2.0 </a:t>
            </a:r>
            <a:r>
              <a:rPr lang="en-US" sz="1050">
                <a:solidFill>
                  <a:srgbClr val="323E48"/>
                </a:solidFill>
                <a:latin typeface="Arial"/>
                <a:cs typeface="Arial"/>
              </a:rPr>
              <a:t>as an authorization standard</a:t>
            </a:r>
            <a:endParaRPr lang="en-US" sz="1050" b="1">
              <a:solidFill>
                <a:srgbClr val="323E48"/>
              </a:solidFill>
              <a:latin typeface="Arial"/>
              <a:cs typeface="Arial"/>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n-US" sz="1050" b="1" i="0" u="none" strike="noStrike" kern="1200" cap="none" spc="0" normalizeH="0" baseline="0" noProof="0">
              <a:ln>
                <a:noFill/>
              </a:ln>
              <a:solidFill>
                <a:srgbClr val="323E48"/>
              </a:solidFill>
              <a:effectLst/>
              <a:uLnTx/>
              <a:uFillTx/>
              <a:latin typeface="Arial"/>
              <a:ea typeface="+mn-ea"/>
              <a:cs typeface="Arial"/>
            </a:endParaRPr>
          </a:p>
        </p:txBody>
      </p:sp>
      <p:sp>
        <p:nvSpPr>
          <p:cNvPr id="43" name="Rectangle 42">
            <a:extLst>
              <a:ext uri="{FF2B5EF4-FFF2-40B4-BE49-F238E27FC236}">
                <a16:creationId xmlns:a16="http://schemas.microsoft.com/office/drawing/2014/main" id="{5EAB1642-1CEA-48FB-9232-C7EBEF861580}"/>
              </a:ext>
            </a:extLst>
          </p:cNvPr>
          <p:cNvSpPr/>
          <p:nvPr/>
        </p:nvSpPr>
        <p:spPr bwMode="auto">
          <a:xfrm>
            <a:off x="6133971" y="3926165"/>
            <a:ext cx="5819901" cy="1689711"/>
          </a:xfrm>
          <a:prstGeom prst="rect">
            <a:avLst/>
          </a:prstGeom>
          <a:solidFill>
            <a:schemeClr val="accent3">
              <a:lumMod val="20000"/>
              <a:lumOff val="80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defRPr/>
            </a:pPr>
            <a:r>
              <a:rPr kumimoji="0" lang="en-US" sz="1200" b="1" i="0" u="none" strike="noStrike" kern="1200" cap="none" spc="0" normalizeH="0" baseline="0" noProof="0">
                <a:ln>
                  <a:noFill/>
                </a:ln>
                <a:solidFill>
                  <a:schemeClr val="accent3"/>
                </a:solidFill>
                <a:effectLst/>
                <a:uLnTx/>
                <a:uFillTx/>
                <a:latin typeface="Arial"/>
                <a:ea typeface="+mn-ea"/>
                <a:cs typeface="Arial"/>
              </a:rPr>
              <a:t>New REST Requirements Under Consideration:</a:t>
            </a:r>
          </a:p>
          <a:p>
            <a:pPr marL="171450" marR="0" lvl="0" indent="-1714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323E48"/>
                </a:solidFill>
                <a:effectLst/>
                <a:uLnTx/>
                <a:uFillTx/>
                <a:latin typeface="Arial"/>
                <a:ea typeface="+mn-ea"/>
                <a:cs typeface="Arial" panose="020B0604020202020204" pitchFamily="34" charset="0"/>
              </a:rPr>
              <a:t>Support for </a:t>
            </a:r>
            <a:r>
              <a:rPr kumimoji="0" lang="en-US" sz="1050" b="1" i="0" u="none" strike="noStrike" kern="1200" cap="none" spc="0" normalizeH="0" baseline="0" noProof="0">
                <a:ln>
                  <a:noFill/>
                </a:ln>
                <a:solidFill>
                  <a:srgbClr val="323E48"/>
                </a:solidFill>
                <a:effectLst/>
                <a:uLnTx/>
                <a:uFillTx/>
                <a:latin typeface="Arial"/>
                <a:ea typeface="+mn-ea"/>
                <a:cs typeface="Arial" panose="020B0604020202020204" pitchFamily="34" charset="0"/>
              </a:rPr>
              <a:t>Representational State Transfer (REST)</a:t>
            </a:r>
            <a:r>
              <a:rPr kumimoji="0" lang="en-US" sz="1050" b="0" i="0" u="none" strike="noStrike" kern="1200" cap="none" spc="0" normalizeH="0" baseline="0" noProof="0">
                <a:ln>
                  <a:noFill/>
                </a:ln>
                <a:solidFill>
                  <a:srgbClr val="323E48"/>
                </a:solidFill>
                <a:effectLst/>
                <a:uLnTx/>
                <a:uFillTx/>
                <a:latin typeface="Arial"/>
                <a:ea typeface="+mn-ea"/>
                <a:cs typeface="Arial" panose="020B0604020202020204" pitchFamily="34" charset="0"/>
              </a:rPr>
              <a:t> style web resources for X12 and non-X12 exchanges.</a:t>
            </a:r>
          </a:p>
          <a:p>
            <a:pPr marL="171450" marR="0" lvl="0" indent="-1714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sz="1050" b="0" i="0" u="none" strike="noStrike" kern="1200" cap="none" spc="0" normalizeH="0" baseline="0" noProof="0">
                <a:ln>
                  <a:noFill/>
                </a:ln>
                <a:solidFill>
                  <a:srgbClr val="323E48"/>
                </a:solidFill>
                <a:effectLst/>
                <a:uLnTx/>
                <a:uFillTx/>
                <a:latin typeface="Arial"/>
                <a:ea typeface="+mn-ea"/>
                <a:cs typeface="Arial" panose="020B0604020202020204" pitchFamily="34" charset="0"/>
              </a:rPr>
              <a:t>Use of </a:t>
            </a:r>
            <a:r>
              <a:rPr kumimoji="0" lang="en-US" sz="1050" b="1" i="0" u="none" strike="noStrike" kern="1200" cap="none" spc="0" normalizeH="0" baseline="0" noProof="0">
                <a:ln>
                  <a:noFill/>
                </a:ln>
                <a:solidFill>
                  <a:srgbClr val="323E48"/>
                </a:solidFill>
                <a:effectLst/>
                <a:uLnTx/>
                <a:uFillTx/>
                <a:latin typeface="Arial"/>
                <a:ea typeface="+mn-ea"/>
                <a:cs typeface="Arial" panose="020B0604020202020204" pitchFamily="34" charset="0"/>
              </a:rPr>
              <a:t>JSON</a:t>
            </a:r>
            <a:r>
              <a:rPr kumimoji="0" lang="en-US" sz="1050" b="0" i="0" u="none" strike="noStrike" kern="1200" cap="none" spc="0" normalizeH="0" baseline="0" noProof="0">
                <a:ln>
                  <a:noFill/>
                </a:ln>
                <a:solidFill>
                  <a:srgbClr val="323E48"/>
                </a:solidFill>
                <a:effectLst/>
                <a:uLnTx/>
                <a:uFillTx/>
                <a:latin typeface="Arial"/>
                <a:ea typeface="+mn-ea"/>
                <a:cs typeface="Arial" panose="020B0604020202020204" pitchFamily="34" charset="0"/>
              </a:rPr>
              <a:t> to exchange REST messages</a:t>
            </a:r>
          </a:p>
          <a:p>
            <a:pPr marL="171450" marR="0" lvl="0" indent="-1714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lang="en-US" sz="1050">
                <a:solidFill>
                  <a:srgbClr val="323E48"/>
                </a:solidFill>
                <a:latin typeface="Arial"/>
                <a:cs typeface="Arial" panose="020B0604020202020204" pitchFamily="34" charset="0"/>
              </a:rPr>
              <a:t>Support for specific </a:t>
            </a:r>
            <a:r>
              <a:rPr lang="en-US" sz="1050" b="1">
                <a:solidFill>
                  <a:srgbClr val="323E48"/>
                </a:solidFill>
                <a:latin typeface="Arial"/>
                <a:cs typeface="Arial" panose="020B0604020202020204" pitchFamily="34" charset="0"/>
              </a:rPr>
              <a:t>HTTP Methods (e.g. POST and GET)</a:t>
            </a:r>
          </a:p>
          <a:p>
            <a:pPr marL="171450" marR="0" lvl="0" indent="-1714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lang="en-US" sz="1050">
                <a:solidFill>
                  <a:srgbClr val="323E48"/>
                </a:solidFill>
                <a:latin typeface="Arial"/>
                <a:cs typeface="Arial" panose="020B0604020202020204" pitchFamily="34" charset="0"/>
              </a:rPr>
              <a:t>Support for </a:t>
            </a:r>
            <a:r>
              <a:rPr lang="en-US" sz="1050" b="1">
                <a:solidFill>
                  <a:srgbClr val="323E48"/>
                </a:solidFill>
                <a:latin typeface="Arial"/>
                <a:cs typeface="Arial" panose="020B0604020202020204" pitchFamily="34" charset="0"/>
              </a:rPr>
              <a:t>REST API and CORE Connectivity Rule Versioning</a:t>
            </a:r>
          </a:p>
          <a:p>
            <a:pPr marL="171450" marR="0" lvl="0" indent="-171450" algn="l" defTabSz="914400" rtl="0" eaLnBrk="1" fontAlgn="base" latinLnBrk="0" hangingPunct="1">
              <a:lnSpc>
                <a:spcPct val="100000"/>
              </a:lnSpc>
              <a:spcBef>
                <a:spcPct val="0"/>
              </a:spcBef>
              <a:spcAft>
                <a:spcPts val="600"/>
              </a:spcAft>
              <a:buClrTx/>
              <a:buSzTx/>
              <a:buFont typeface="Wingdings" panose="05000000000000000000" pitchFamily="2" charset="2"/>
              <a:buChar char="§"/>
              <a:tabLst/>
              <a:defRPr/>
            </a:pPr>
            <a:r>
              <a:rPr kumimoji="0" lang="en-US" sz="1050" i="0" u="none" strike="noStrike" kern="1200" cap="none" spc="0" normalizeH="0" baseline="0" noProof="0">
                <a:ln>
                  <a:noFill/>
                </a:ln>
                <a:solidFill>
                  <a:srgbClr val="323E48"/>
                </a:solidFill>
                <a:effectLst/>
                <a:uLnTx/>
                <a:uFillTx/>
                <a:latin typeface="Arial"/>
                <a:ea typeface="+mn-ea"/>
                <a:cs typeface="Arial" panose="020B0604020202020204" pitchFamily="34" charset="0"/>
              </a:rPr>
              <a:t>Specify </a:t>
            </a:r>
            <a:r>
              <a:rPr kumimoji="0" lang="en-US" sz="1050" b="1" i="0" u="none" strike="noStrike" kern="1200" cap="none" spc="0" normalizeH="0" baseline="0" noProof="0">
                <a:ln>
                  <a:noFill/>
                </a:ln>
                <a:solidFill>
                  <a:srgbClr val="323E48"/>
                </a:solidFill>
                <a:effectLst/>
                <a:uLnTx/>
                <a:uFillTx/>
                <a:latin typeface="Arial"/>
                <a:ea typeface="+mn-ea"/>
                <a:cs typeface="Arial" panose="020B0604020202020204" pitchFamily="34" charset="0"/>
              </a:rPr>
              <a:t>API Endpoint Naming Conventions</a:t>
            </a:r>
            <a:endParaRPr lang="en-US" sz="1050" b="1">
              <a:solidFill>
                <a:srgbClr val="323E48"/>
              </a:solidFill>
              <a:latin typeface="Arial"/>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050" b="1" i="0" u="none" strike="noStrike" kern="1200" cap="none" spc="0" normalizeH="0" baseline="0" noProof="0">
              <a:ln>
                <a:noFill/>
              </a:ln>
              <a:solidFill>
                <a:srgbClr val="323E48"/>
              </a:solidFill>
              <a:effectLst/>
              <a:uLnTx/>
              <a:uFillTx/>
              <a:latin typeface="Arial"/>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050" b="0" i="0" u="none" strike="noStrike" kern="1200" cap="none" spc="0" normalizeH="0" baseline="0" noProof="0">
              <a:ln>
                <a:noFill/>
              </a:ln>
              <a:solidFill>
                <a:srgbClr val="323E48"/>
              </a:solidFill>
              <a:effectLst/>
              <a:uLnTx/>
              <a:uFillTx/>
              <a:latin typeface="Arial"/>
              <a:ea typeface="+mn-ea"/>
              <a:cs typeface="Arial" panose="020B0604020202020204" pitchFamily="34" charset="0"/>
            </a:endParaRPr>
          </a:p>
          <a:p>
            <a:pPr marL="171450" marR="0" lvl="0" indent="-171450" algn="l" defTabSz="914400" rtl="0" eaLnBrk="1" fontAlgn="base" latinLnBrk="0" hangingPunct="1">
              <a:lnSpc>
                <a:spcPct val="100000"/>
              </a:lnSpc>
              <a:spcBef>
                <a:spcPct val="0"/>
              </a:spcBef>
              <a:spcAft>
                <a:spcPct val="0"/>
              </a:spcAft>
              <a:buClrTx/>
              <a:buSzTx/>
              <a:buFont typeface="Wingdings" panose="05000000000000000000" pitchFamily="2" charset="2"/>
              <a:buChar char="§"/>
              <a:tabLst/>
              <a:defRPr/>
            </a:pPr>
            <a:endParaRPr kumimoji="0" lang="en-US" sz="1050" b="0" i="0" u="none" strike="noStrike" kern="1200" cap="none" spc="0" normalizeH="0" baseline="0" noProof="0">
              <a:ln>
                <a:noFill/>
              </a:ln>
              <a:solidFill>
                <a:srgbClr val="323E48"/>
              </a:solidFill>
              <a:effectLst/>
              <a:uLnTx/>
              <a:uFillTx/>
              <a:latin typeface="Arial"/>
              <a:ea typeface="+mn-ea"/>
              <a:cs typeface="Arial" panose="020B0604020202020204" pitchFamily="34" charset="0"/>
            </a:endParaRPr>
          </a:p>
        </p:txBody>
      </p:sp>
      <p:sp>
        <p:nvSpPr>
          <p:cNvPr id="23" name="Rectangle 22">
            <a:extLst>
              <a:ext uri="{FF2B5EF4-FFF2-40B4-BE49-F238E27FC236}">
                <a16:creationId xmlns:a16="http://schemas.microsoft.com/office/drawing/2014/main" id="{F8C2A6AD-1E35-42EE-B21D-63C98D857E09}"/>
              </a:ext>
            </a:extLst>
          </p:cNvPr>
          <p:cNvSpPr/>
          <p:nvPr/>
        </p:nvSpPr>
        <p:spPr>
          <a:xfrm>
            <a:off x="595566" y="1135524"/>
            <a:ext cx="11349168" cy="646331"/>
          </a:xfrm>
          <a:prstGeom prst="rect">
            <a:avLst/>
          </a:prstGeom>
        </p:spPr>
        <p:txBody>
          <a:bodyPr wrap="square">
            <a:spAutoFit/>
          </a:bodyPr>
          <a:lstStyle/>
          <a:p>
            <a:pPr marL="0" lvl="1" algn="ctr"/>
            <a:r>
              <a:rPr lang="en-US" sz="1200"/>
              <a:t>CAQH CORE proposed to NCVHS that the </a:t>
            </a:r>
            <a:r>
              <a:rPr lang="en-US" sz="1200" b="1"/>
              <a:t>CAQH CORE Connectivity Rule vC.3.1.0 replace current regulations mandating support for CAQH CORE Connectivity Rules vC.1.1.0 and vC.2.2.0</a:t>
            </a:r>
            <a:r>
              <a:rPr lang="en-US" sz="1200"/>
              <a:t> for the eligibility and benefits, claim status, and electronic remittance advice transactions in addition to prior authorization, to promote uniform interoperability requirements across administrative transactions.</a:t>
            </a:r>
          </a:p>
        </p:txBody>
      </p:sp>
      <p:sp>
        <p:nvSpPr>
          <p:cNvPr id="15" name="Rectangle 14">
            <a:extLst>
              <a:ext uri="{FF2B5EF4-FFF2-40B4-BE49-F238E27FC236}">
                <a16:creationId xmlns:a16="http://schemas.microsoft.com/office/drawing/2014/main" id="{8158E41B-185D-4C06-B773-40BA7217D1B7}"/>
              </a:ext>
            </a:extLst>
          </p:cNvPr>
          <p:cNvSpPr/>
          <p:nvPr/>
        </p:nvSpPr>
        <p:spPr bwMode="auto">
          <a:xfrm>
            <a:off x="959667" y="5804242"/>
            <a:ext cx="10239470" cy="486747"/>
          </a:xfrm>
          <a:prstGeom prst="rect">
            <a:avLst/>
          </a:prstGeom>
          <a:solidFill>
            <a:schemeClr val="bg1">
              <a:lumMod val="95000"/>
            </a:schemeClr>
          </a:solidFill>
          <a:ln w="9525" cap="flat" cmpd="sng" algn="ctr">
            <a:solidFill>
              <a:schemeClr val="tx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lvl="1" algn="ctr"/>
            <a:r>
              <a:rPr lang="en-US" sz="1300" b="1"/>
              <a:t>Future Connectivity Opportunities: </a:t>
            </a:r>
            <a:r>
              <a:rPr lang="en-US" sz="1300"/>
              <a:t>Once a single Connectivity Rule is established across all CAQH CORE operating rule sets, CAQH CORE Participants will continue to update the rule to align with current interoperability, privacy and security standards. </a:t>
            </a:r>
          </a:p>
        </p:txBody>
      </p:sp>
    </p:spTree>
    <p:extLst>
      <p:ext uri="{BB962C8B-B14F-4D97-AF65-F5344CB8AC3E}">
        <p14:creationId xmlns:p14="http://schemas.microsoft.com/office/powerpoint/2010/main" val="2922065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DE13544-2EDC-4A08-8F3A-09ADF92A526F}"/>
              </a:ext>
            </a:extLst>
          </p:cNvPr>
          <p:cNvSpPr>
            <a:spLocks noGrp="1"/>
          </p:cNvSpPr>
          <p:nvPr>
            <p:ph idx="1"/>
          </p:nvPr>
        </p:nvSpPr>
        <p:spPr/>
        <p:txBody>
          <a:bodyPr/>
          <a:lstStyle/>
          <a:p>
            <a:pPr marL="0" indent="0">
              <a:buNone/>
            </a:pPr>
            <a:r>
              <a:rPr lang="en-US" b="1" dirty="0"/>
              <a:t>Does your organization use RESTful APIs for data exchange?</a:t>
            </a:r>
            <a:endParaRPr lang="en-US" dirty="0"/>
          </a:p>
          <a:p>
            <a:r>
              <a:rPr lang="en-US" dirty="0"/>
              <a:t>Yes </a:t>
            </a:r>
          </a:p>
          <a:p>
            <a:r>
              <a:rPr lang="en-US" dirty="0"/>
              <a:t>No</a:t>
            </a:r>
          </a:p>
          <a:p>
            <a:r>
              <a:rPr lang="en-US" dirty="0"/>
              <a:t>No, but plan to implement</a:t>
            </a:r>
          </a:p>
          <a:p>
            <a:endParaRPr lang="en-US" dirty="0"/>
          </a:p>
        </p:txBody>
      </p:sp>
      <p:sp>
        <p:nvSpPr>
          <p:cNvPr id="4" name="Slide Number Placeholder 3">
            <a:extLst>
              <a:ext uri="{FF2B5EF4-FFF2-40B4-BE49-F238E27FC236}">
                <a16:creationId xmlns:a16="http://schemas.microsoft.com/office/drawing/2014/main" id="{E901C238-DD58-4BD2-BA7C-2A76143017ED}"/>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21</a:t>
            </a:fld>
            <a:endParaRPr lang="en-US">
              <a:solidFill>
                <a:prstClr val="white">
                  <a:lumMod val="50000"/>
                </a:prstClr>
              </a:solidFill>
            </a:endParaRPr>
          </a:p>
        </p:txBody>
      </p:sp>
      <p:sp>
        <p:nvSpPr>
          <p:cNvPr id="6" name="Rectangle 5">
            <a:extLst>
              <a:ext uri="{FF2B5EF4-FFF2-40B4-BE49-F238E27FC236}">
                <a16:creationId xmlns:a16="http://schemas.microsoft.com/office/drawing/2014/main" id="{6AF188C1-2D11-4F2F-BF3F-1B811874BFFC}"/>
              </a:ext>
            </a:extLst>
          </p:cNvPr>
          <p:cNvSpPr/>
          <p:nvPr/>
        </p:nvSpPr>
        <p:spPr>
          <a:xfrm>
            <a:off x="223705" y="318254"/>
            <a:ext cx="3052439" cy="461665"/>
          </a:xfrm>
          <a:prstGeom prst="rect">
            <a:avLst/>
          </a:prstGeom>
        </p:spPr>
        <p:txBody>
          <a:bodyPr wrap="none">
            <a:spAutoFit/>
          </a:bodyPr>
          <a:lstStyle/>
          <a:p>
            <a:r>
              <a:rPr lang="en-US" sz="2400" b="1">
                <a:solidFill>
                  <a:schemeClr val="bg1"/>
                </a:solidFill>
              </a:rPr>
              <a:t>Polling Question #2</a:t>
            </a:r>
            <a:endParaRPr lang="en-US" sz="2400">
              <a:solidFill>
                <a:schemeClr val="bg1"/>
              </a:solidFill>
            </a:endParaRPr>
          </a:p>
        </p:txBody>
      </p:sp>
    </p:spTree>
    <p:extLst>
      <p:ext uri="{BB962C8B-B14F-4D97-AF65-F5344CB8AC3E}">
        <p14:creationId xmlns:p14="http://schemas.microsoft.com/office/powerpoint/2010/main" val="1849790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46C0A2-E1C5-42C4-914F-04851B874A8D}"/>
              </a:ext>
            </a:extLst>
          </p:cNvPr>
          <p:cNvSpPr>
            <a:spLocks noGrp="1"/>
          </p:cNvSpPr>
          <p:nvPr>
            <p:ph type="title"/>
          </p:nvPr>
        </p:nvSpPr>
        <p:spPr/>
        <p:txBody>
          <a:bodyPr/>
          <a:lstStyle/>
          <a:p>
            <a:r>
              <a:rPr lang="en-US" b="1"/>
              <a:t>Audience Q&amp;A</a:t>
            </a:r>
            <a:endParaRPr lang="en-US"/>
          </a:p>
        </p:txBody>
      </p:sp>
      <p:grpSp>
        <p:nvGrpSpPr>
          <p:cNvPr id="5" name="Group 4">
            <a:extLst>
              <a:ext uri="{FF2B5EF4-FFF2-40B4-BE49-F238E27FC236}">
                <a16:creationId xmlns:a16="http://schemas.microsoft.com/office/drawing/2014/main" id="{2E2A903C-EF8A-4795-888D-8A519D724164}"/>
              </a:ext>
            </a:extLst>
          </p:cNvPr>
          <p:cNvGrpSpPr/>
          <p:nvPr/>
        </p:nvGrpSpPr>
        <p:grpSpPr>
          <a:xfrm>
            <a:off x="234340" y="1068460"/>
            <a:ext cx="10070836" cy="5278012"/>
            <a:chOff x="234340" y="1068460"/>
            <a:chExt cx="10070836" cy="5278012"/>
          </a:xfrm>
        </p:grpSpPr>
        <p:pic>
          <p:nvPicPr>
            <p:cNvPr id="6" name="Picture 2" descr="H:\AA - current projects\Recent Screen Shots\G2W\G2W 5.0\attendee\panel audio_ questions.png">
              <a:extLst>
                <a:ext uri="{FF2B5EF4-FFF2-40B4-BE49-F238E27FC236}">
                  <a16:creationId xmlns:a16="http://schemas.microsoft.com/office/drawing/2014/main" id="{9E6BD735-14E8-4019-8ABA-42F0BD0F7F5F}"/>
                </a:ext>
              </a:extLst>
            </p:cNvPr>
            <p:cNvPicPr>
              <a:picLocks noChangeAspect="1" noChangeArrowheads="1"/>
            </p:cNvPicPr>
            <p:nvPr/>
          </p:nvPicPr>
          <p:blipFill>
            <a:blip r:embed="rId2" cstate="print"/>
            <a:srcRect/>
            <a:stretch>
              <a:fillRect/>
            </a:stretch>
          </p:blipFill>
          <p:spPr bwMode="auto">
            <a:xfrm>
              <a:off x="7496749" y="1068460"/>
              <a:ext cx="2808427" cy="3886200"/>
            </a:xfrm>
            <a:prstGeom prst="rect">
              <a:avLst/>
            </a:prstGeom>
            <a:noFill/>
            <a:ln>
              <a:solidFill>
                <a:schemeClr val="accent2">
                  <a:lumMod val="75000"/>
                </a:schemeClr>
              </a:solidFill>
            </a:ln>
            <a:effectLst>
              <a:softEdge rad="31750"/>
            </a:effectLst>
          </p:spPr>
        </p:pic>
        <p:sp>
          <p:nvSpPr>
            <p:cNvPr id="7" name="Rounded Rectangle 7">
              <a:extLst>
                <a:ext uri="{FF2B5EF4-FFF2-40B4-BE49-F238E27FC236}">
                  <a16:creationId xmlns:a16="http://schemas.microsoft.com/office/drawing/2014/main" id="{CF9A8CA9-0B22-452B-9B8B-7F685669CDF7}"/>
                </a:ext>
              </a:extLst>
            </p:cNvPr>
            <p:cNvSpPr/>
            <p:nvPr/>
          </p:nvSpPr>
          <p:spPr>
            <a:xfrm>
              <a:off x="7538017" y="2448585"/>
              <a:ext cx="2705923" cy="1841829"/>
            </a:xfrm>
            <a:prstGeom prst="roundRect">
              <a:avLst>
                <a:gd name="adj" fmla="val 2812"/>
              </a:avLst>
            </a:prstGeom>
            <a:noFill/>
            <a:ln w="28575">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kern="1200">
                <a:solidFill>
                  <a:prstClr val="white"/>
                </a:solidFill>
              </a:endParaRPr>
            </a:p>
          </p:txBody>
        </p:sp>
        <p:sp>
          <p:nvSpPr>
            <p:cNvPr id="8" name="Rounded Rectangle 13">
              <a:extLst>
                <a:ext uri="{FF2B5EF4-FFF2-40B4-BE49-F238E27FC236}">
                  <a16:creationId xmlns:a16="http://schemas.microsoft.com/office/drawing/2014/main" id="{B06869BD-0A1C-4E89-B8E8-5D443624BA10}"/>
                </a:ext>
              </a:extLst>
            </p:cNvPr>
            <p:cNvSpPr>
              <a:spLocks noChangeArrowheads="1"/>
            </p:cNvSpPr>
            <p:nvPr/>
          </p:nvSpPr>
          <p:spPr bwMode="auto">
            <a:xfrm>
              <a:off x="1657205" y="2302487"/>
              <a:ext cx="4910666" cy="1155176"/>
            </a:xfrm>
            <a:prstGeom prst="roundRect">
              <a:avLst>
                <a:gd name="adj" fmla="val 16667"/>
              </a:avLst>
            </a:prstGeom>
            <a:solidFill>
              <a:schemeClr val="bg1"/>
            </a:solidFill>
            <a:ln w="28575" algn="ctr">
              <a:solidFill>
                <a:srgbClr val="FF0000"/>
              </a:solidFill>
              <a:round/>
              <a:headEnd/>
              <a:tailEnd/>
            </a:ln>
          </p:spPr>
          <p:txBody>
            <a:bodyPr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endParaRPr lang="en-US" altLang="en-US" sz="1800" kern="1200">
                <a:solidFill>
                  <a:srgbClr val="3A3838">
                    <a:lumMod val="50000"/>
                  </a:srgbClr>
                </a:solidFill>
                <a:latin typeface="Times New Roman" panose="02020603050405020304" pitchFamily="18" charset="0"/>
                <a:ea typeface="+mn-ea"/>
                <a:cs typeface="+mn-cs"/>
              </a:endParaRPr>
            </a:p>
          </p:txBody>
        </p:sp>
        <p:cxnSp>
          <p:nvCxnSpPr>
            <p:cNvPr id="9" name="Straight Arrow Connector 8">
              <a:extLst>
                <a:ext uri="{FF2B5EF4-FFF2-40B4-BE49-F238E27FC236}">
                  <a16:creationId xmlns:a16="http://schemas.microsoft.com/office/drawing/2014/main" id="{7BE357DB-2881-4E3C-8F43-34528EEB7B0B}"/>
                </a:ext>
              </a:extLst>
            </p:cNvPr>
            <p:cNvCxnSpPr>
              <a:stCxn id="8" idx="3"/>
            </p:cNvCxnSpPr>
            <p:nvPr/>
          </p:nvCxnSpPr>
          <p:spPr bwMode="auto">
            <a:xfrm flipV="1">
              <a:off x="6567871" y="2877726"/>
              <a:ext cx="968796" cy="2351"/>
            </a:xfrm>
            <a:prstGeom prst="straightConnector1">
              <a:avLst/>
            </a:prstGeom>
            <a:solidFill>
              <a:srgbClr val="99FF99"/>
            </a:solidFill>
            <a:ln w="28575" cap="flat" cmpd="sng" algn="ctr">
              <a:solidFill>
                <a:srgbClr val="FF0000"/>
              </a:solidFill>
              <a:prstDash val="solid"/>
              <a:round/>
              <a:headEnd type="none" w="med" len="med"/>
              <a:tailEnd type="stealth"/>
            </a:ln>
            <a:effectLst/>
          </p:spPr>
        </p:cxnSp>
        <p:sp>
          <p:nvSpPr>
            <p:cNvPr id="10" name="TextBox 9">
              <a:extLst>
                <a:ext uri="{FF2B5EF4-FFF2-40B4-BE49-F238E27FC236}">
                  <a16:creationId xmlns:a16="http://schemas.microsoft.com/office/drawing/2014/main" id="{E2FA66E0-4A7A-49E3-A446-AFF7B62C0C06}"/>
                </a:ext>
              </a:extLst>
            </p:cNvPr>
            <p:cNvSpPr txBox="1"/>
            <p:nvPr/>
          </p:nvSpPr>
          <p:spPr>
            <a:xfrm>
              <a:off x="1775738" y="2416061"/>
              <a:ext cx="4673600" cy="923330"/>
            </a:xfrm>
            <a:prstGeom prst="rect">
              <a:avLst/>
            </a:prstGeom>
            <a:noFill/>
          </p:spPr>
          <p:txBody>
            <a:bodyPr wrap="square" rtlCol="0">
              <a:spAutoFit/>
            </a:bodyPr>
            <a:lstStyle/>
            <a:p>
              <a:r>
                <a:rPr lang="en-US" sz="1800" kern="1200">
                  <a:solidFill>
                    <a:srgbClr val="3A3838">
                      <a:lumMod val="50000"/>
                    </a:srgbClr>
                  </a:solidFill>
                  <a:ea typeface="+mn-ea"/>
                  <a:cs typeface="+mn-cs"/>
                </a:rPr>
                <a:t>Enter your question into the “Questions” pane in the lower right-hand corner of your screen.</a:t>
              </a:r>
            </a:p>
          </p:txBody>
        </p:sp>
        <p:sp>
          <p:nvSpPr>
            <p:cNvPr id="11" name="Rounded Rectangle 6">
              <a:extLst>
                <a:ext uri="{FF2B5EF4-FFF2-40B4-BE49-F238E27FC236}">
                  <a16:creationId xmlns:a16="http://schemas.microsoft.com/office/drawing/2014/main" id="{1CE3D31D-8CCE-443C-93F8-AA53772D20F6}"/>
                </a:ext>
              </a:extLst>
            </p:cNvPr>
            <p:cNvSpPr>
              <a:spLocks noChangeArrowheads="1"/>
            </p:cNvSpPr>
            <p:nvPr/>
          </p:nvSpPr>
          <p:spPr bwMode="auto">
            <a:xfrm>
              <a:off x="1657205" y="1327230"/>
              <a:ext cx="4908923" cy="796431"/>
            </a:xfrm>
            <a:prstGeom prst="roundRect">
              <a:avLst>
                <a:gd name="adj" fmla="val 16667"/>
              </a:avLst>
            </a:prstGeom>
            <a:solidFill>
              <a:srgbClr val="BC9DBE"/>
            </a:solidFill>
            <a:ln w="38100" algn="ctr">
              <a:solidFill>
                <a:srgbClr val="7D4081"/>
              </a:solidFill>
              <a:round/>
              <a:headEnd/>
              <a:tailEnd/>
            </a:ln>
          </p:spPr>
          <p:txBody>
            <a:bodyPr lIns="91407" tIns="45704" rIns="91407" bIns="45704"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r>
                <a:rPr lang="en-US" altLang="en-US" sz="2000" b="1" kern="1200">
                  <a:solidFill>
                    <a:srgbClr val="3A3838">
                      <a:lumMod val="50000"/>
                    </a:srgbClr>
                  </a:solidFill>
                  <a:latin typeface="Arial"/>
                  <a:ea typeface="+mn-ea"/>
                  <a:cs typeface="+mn-cs"/>
                </a:rPr>
                <a:t>Please submit your questions</a:t>
              </a:r>
            </a:p>
          </p:txBody>
        </p:sp>
        <p:sp>
          <p:nvSpPr>
            <p:cNvPr id="12" name="Rounded Rectangle 6">
              <a:extLst>
                <a:ext uri="{FF2B5EF4-FFF2-40B4-BE49-F238E27FC236}">
                  <a16:creationId xmlns:a16="http://schemas.microsoft.com/office/drawing/2014/main" id="{CA15E266-3550-44BC-905B-77AB4C87533A}"/>
                </a:ext>
              </a:extLst>
            </p:cNvPr>
            <p:cNvSpPr>
              <a:spLocks noChangeArrowheads="1"/>
            </p:cNvSpPr>
            <p:nvPr/>
          </p:nvSpPr>
          <p:spPr bwMode="auto">
            <a:xfrm>
              <a:off x="1657205" y="3639755"/>
              <a:ext cx="4908922" cy="795528"/>
            </a:xfrm>
            <a:prstGeom prst="roundRect">
              <a:avLst>
                <a:gd name="adj" fmla="val 16667"/>
              </a:avLst>
            </a:prstGeom>
            <a:solidFill>
              <a:srgbClr val="BC9DBE"/>
            </a:solidFill>
            <a:ln w="38100" algn="ctr">
              <a:solidFill>
                <a:srgbClr val="7D4081"/>
              </a:solidFill>
              <a:round/>
              <a:headEnd/>
              <a:tailEnd/>
            </a:ln>
          </p:spPr>
          <p:txBody>
            <a:bodyPr lIns="91407" tIns="45704" rIns="91407" bIns="45704" anchor="ctr"/>
            <a:lstStyle>
              <a:lvl1pPr>
                <a:spcBef>
                  <a:spcPts val="1200"/>
                </a:spcBef>
                <a:buClr>
                  <a:srgbClr val="05023E"/>
                </a:buClr>
                <a:buChar char="•"/>
                <a:defRPr>
                  <a:solidFill>
                    <a:srgbClr val="070359"/>
                  </a:solidFill>
                  <a:latin typeface="Arial" panose="020B0604020202020204" pitchFamily="34" charset="0"/>
                </a:defRPr>
              </a:lvl1pPr>
              <a:lvl2pPr marL="742950" indent="-285750">
                <a:spcBef>
                  <a:spcPts val="600"/>
                </a:spcBef>
                <a:buClr>
                  <a:srgbClr val="05023E"/>
                </a:buClr>
                <a:buChar char="–"/>
                <a:defRPr sz="1600">
                  <a:solidFill>
                    <a:srgbClr val="070359"/>
                  </a:solidFill>
                  <a:latin typeface="Arial" panose="020B0604020202020204" pitchFamily="34" charset="0"/>
                </a:defRPr>
              </a:lvl2pPr>
              <a:lvl3pPr marL="1143000" indent="-228600">
                <a:spcBef>
                  <a:spcPts val="300"/>
                </a:spcBef>
                <a:buClr>
                  <a:srgbClr val="05023E"/>
                </a:buClr>
                <a:buChar char="•"/>
                <a:defRPr sz="1400">
                  <a:solidFill>
                    <a:srgbClr val="070359"/>
                  </a:solidFill>
                  <a:latin typeface="Arial" panose="020B0604020202020204" pitchFamily="34" charset="0"/>
                </a:defRPr>
              </a:lvl3pPr>
              <a:lvl4pPr marL="1600200" indent="-228600">
                <a:spcBef>
                  <a:spcPts val="300"/>
                </a:spcBef>
                <a:buClr>
                  <a:srgbClr val="05023E"/>
                </a:buClr>
                <a:buChar char="–"/>
                <a:defRPr sz="1400">
                  <a:solidFill>
                    <a:srgbClr val="070359"/>
                  </a:solidFill>
                  <a:latin typeface="Arial" panose="020B0604020202020204" pitchFamily="34" charset="0"/>
                </a:defRPr>
              </a:lvl4pPr>
              <a:lvl5pPr marL="2057400" indent="-228600">
                <a:spcBef>
                  <a:spcPts val="300"/>
                </a:spcBef>
                <a:buClr>
                  <a:srgbClr val="05023E"/>
                </a:buClr>
                <a:buChar char="»"/>
                <a:defRPr sz="1400">
                  <a:solidFill>
                    <a:srgbClr val="070359"/>
                  </a:solidFill>
                  <a:latin typeface="Arial" panose="020B0604020202020204" pitchFamily="34" charset="0"/>
                </a:defRPr>
              </a:lvl5pPr>
              <a:lvl6pPr marL="25146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6pPr>
              <a:lvl7pPr marL="29718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7pPr>
              <a:lvl8pPr marL="34290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8pPr>
              <a:lvl9pPr marL="3886200" indent="-228600" eaLnBrk="0" fontAlgn="base" hangingPunct="0">
                <a:spcBef>
                  <a:spcPts val="300"/>
                </a:spcBef>
                <a:spcAft>
                  <a:spcPct val="0"/>
                </a:spcAft>
                <a:buClr>
                  <a:srgbClr val="05023E"/>
                </a:buClr>
                <a:buChar char="»"/>
                <a:defRPr sz="1400">
                  <a:solidFill>
                    <a:srgbClr val="070359"/>
                  </a:solidFill>
                  <a:latin typeface="Arial" panose="020B0604020202020204" pitchFamily="34" charset="0"/>
                </a:defRPr>
              </a:lvl9pPr>
            </a:lstStyle>
            <a:p>
              <a:pPr algn="ctr">
                <a:spcBef>
                  <a:spcPct val="0"/>
                </a:spcBef>
                <a:buClrTx/>
                <a:buFontTx/>
                <a:buNone/>
              </a:pPr>
              <a:r>
                <a:rPr lang="en-US" altLang="en-US" b="1" kern="1200">
                  <a:solidFill>
                    <a:srgbClr val="3A3838">
                      <a:lumMod val="50000"/>
                    </a:srgbClr>
                  </a:solidFill>
                  <a:latin typeface="Arial"/>
                  <a:ea typeface="+mn-ea"/>
                  <a:cs typeface="+mn-cs"/>
                </a:rPr>
                <a:t>You can also submit questions at any time to CORE@caqh.org </a:t>
              </a:r>
            </a:p>
          </p:txBody>
        </p:sp>
        <p:sp>
          <p:nvSpPr>
            <p:cNvPr id="13" name="Rectangle 12">
              <a:extLst>
                <a:ext uri="{FF2B5EF4-FFF2-40B4-BE49-F238E27FC236}">
                  <a16:creationId xmlns:a16="http://schemas.microsoft.com/office/drawing/2014/main" id="{F4411F6D-B1FA-48AE-88E0-254C74861750}"/>
                </a:ext>
              </a:extLst>
            </p:cNvPr>
            <p:cNvSpPr/>
            <p:nvPr/>
          </p:nvSpPr>
          <p:spPr bwMode="auto">
            <a:xfrm>
              <a:off x="7588574" y="3629320"/>
              <a:ext cx="2441448" cy="320117"/>
            </a:xfrm>
            <a:prstGeom prst="rect">
              <a:avLst/>
            </a:prstGeom>
            <a:solidFill>
              <a:srgbClr val="FFFF00">
                <a:alpha val="34118"/>
              </a:srgbClr>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4" name="TextBox 13">
              <a:extLst>
                <a:ext uri="{FF2B5EF4-FFF2-40B4-BE49-F238E27FC236}">
                  <a16:creationId xmlns:a16="http://schemas.microsoft.com/office/drawing/2014/main" id="{5E48BE05-D413-4EB1-80CA-E6E805285A72}"/>
                </a:ext>
              </a:extLst>
            </p:cNvPr>
            <p:cNvSpPr txBox="1"/>
            <p:nvPr/>
          </p:nvSpPr>
          <p:spPr>
            <a:xfrm>
              <a:off x="234340" y="5115366"/>
              <a:ext cx="9938388" cy="1231106"/>
            </a:xfrm>
            <a:prstGeom prst="rect">
              <a:avLst/>
            </a:prstGeom>
            <a:noFill/>
          </p:spPr>
          <p:txBody>
            <a:bodyPr wrap="square" rtlCol="0" anchor="t">
              <a:spAutoFit/>
            </a:bodyPr>
            <a:lstStyle/>
            <a:p>
              <a:pPr>
                <a:spcAft>
                  <a:spcPts val="600"/>
                </a:spcAft>
                <a:buClrTx/>
                <a:defRPr/>
              </a:pPr>
              <a:r>
                <a:rPr lang="en-US" sz="1600" b="1">
                  <a:solidFill>
                    <a:schemeClr val="tx1">
                      <a:lumMod val="50000"/>
                    </a:schemeClr>
                  </a:solidFill>
                  <a:ea typeface="Times New Roman" pitchFamily="18" charset="0"/>
                  <a:cs typeface="Arial" charset="0"/>
                </a:rPr>
                <a:t>Download a copy of today’s presentation slides at caqh.org/core/events</a:t>
              </a:r>
            </a:p>
            <a:p>
              <a:pPr marL="285750" lvl="1" indent="-285750">
                <a:spcAft>
                  <a:spcPts val="600"/>
                </a:spcAft>
                <a:buClrTx/>
                <a:buFont typeface="Wingdings" panose="05000000000000000000" pitchFamily="2" charset="2"/>
                <a:buChar char="§"/>
                <a:defRPr/>
              </a:pPr>
              <a:r>
                <a:rPr lang="en-US" sz="1600">
                  <a:solidFill>
                    <a:schemeClr val="tx1">
                      <a:lumMod val="50000"/>
                    </a:schemeClr>
                  </a:solidFill>
                  <a:ea typeface="Times New Roman" pitchFamily="18" charset="0"/>
                  <a:cs typeface="Arial" charset="0"/>
                </a:rPr>
                <a:t>Navigate to the Resources section for today’s event to find a PDF version of today’s presentation slides.</a:t>
              </a:r>
            </a:p>
            <a:p>
              <a:pPr marL="285750" lvl="1" indent="-285750">
                <a:spcAft>
                  <a:spcPts val="600"/>
                </a:spcAft>
                <a:buClrTx/>
                <a:buFont typeface="Wingdings" panose="05000000000000000000" pitchFamily="2" charset="2"/>
                <a:buChar char="§"/>
                <a:defRPr/>
              </a:pPr>
              <a:r>
                <a:rPr lang="en-US" sz="1600">
                  <a:solidFill>
                    <a:schemeClr val="tx1">
                      <a:lumMod val="50000"/>
                    </a:schemeClr>
                  </a:solidFill>
                  <a:ea typeface="Times New Roman" pitchFamily="18" charset="0"/>
                  <a:cs typeface="Arial"/>
                </a:rPr>
                <a:t>The slides and webinar recording will be emailed to all attendees and registrants in the next 1-2 business days.</a:t>
              </a:r>
              <a:endParaRPr lang="en-US" sz="1600">
                <a:solidFill>
                  <a:schemeClr val="tx1">
                    <a:lumMod val="50000"/>
                  </a:schemeClr>
                </a:solidFill>
                <a:cs typeface="Arial"/>
              </a:endParaRPr>
            </a:p>
          </p:txBody>
        </p:sp>
      </p:grpSp>
      <p:sp>
        <p:nvSpPr>
          <p:cNvPr id="16" name="Slide Number Placeholder 3">
            <a:extLst>
              <a:ext uri="{FF2B5EF4-FFF2-40B4-BE49-F238E27FC236}">
                <a16:creationId xmlns:a16="http://schemas.microsoft.com/office/drawing/2014/main" id="{9D9F7B3B-F3B5-4414-9286-922D43BC03EA}"/>
              </a:ext>
            </a:extLst>
          </p:cNvPr>
          <p:cNvSpPr>
            <a:spLocks noGrp="1"/>
          </p:cNvSpPr>
          <p:nvPr>
            <p:ph type="sldNum" sz="quarter" idx="10"/>
          </p:nvPr>
        </p:nvSpPr>
        <p:spPr>
          <a:xfrm>
            <a:off x="4734984" y="6464301"/>
            <a:ext cx="2743200" cy="365125"/>
          </a:xfrm>
        </p:spPr>
        <p:txBody>
          <a:bodyPr/>
          <a:lstStyle/>
          <a:p>
            <a:pPr>
              <a:defRPr/>
            </a:pPr>
            <a:fld id="{CDB19EE7-41CC-40F8-8898-A50DA016F0E1}" type="slidenum">
              <a:rPr lang="en-US" smtClean="0">
                <a:solidFill>
                  <a:prstClr val="white">
                    <a:lumMod val="50000"/>
                  </a:prstClr>
                </a:solidFill>
              </a:rPr>
              <a:pPr>
                <a:defRPr/>
              </a:pPr>
              <a:t>22</a:t>
            </a:fld>
            <a:endParaRPr lang="en-US">
              <a:solidFill>
                <a:prstClr val="white">
                  <a:lumMod val="50000"/>
                </a:prstClr>
              </a:solidFill>
            </a:endParaRPr>
          </a:p>
        </p:txBody>
      </p:sp>
    </p:spTree>
    <p:extLst>
      <p:ext uri="{BB962C8B-B14F-4D97-AF65-F5344CB8AC3E}">
        <p14:creationId xmlns:p14="http://schemas.microsoft.com/office/powerpoint/2010/main" val="158347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3770A4E0-8713-4264-AB57-7EE3DB7D8EBA}"/>
              </a:ext>
            </a:extLst>
          </p:cNvPr>
          <p:cNvSpPr>
            <a:spLocks noGrp="1"/>
          </p:cNvSpPr>
          <p:nvPr>
            <p:ph idx="1"/>
          </p:nvPr>
        </p:nvSpPr>
        <p:spPr/>
        <p:txBody>
          <a:bodyPr/>
          <a:lstStyle/>
          <a:p>
            <a:endParaRPr lang="en-US"/>
          </a:p>
        </p:txBody>
      </p:sp>
      <p:sp>
        <p:nvSpPr>
          <p:cNvPr id="6" name="Title 5">
            <a:extLst>
              <a:ext uri="{FF2B5EF4-FFF2-40B4-BE49-F238E27FC236}">
                <a16:creationId xmlns:a16="http://schemas.microsoft.com/office/drawing/2014/main" id="{4E7C328D-263D-43D2-91A8-9AE62E3DD13A}"/>
              </a:ext>
            </a:extLst>
          </p:cNvPr>
          <p:cNvSpPr>
            <a:spLocks noGrp="1"/>
          </p:cNvSpPr>
          <p:nvPr>
            <p:ph type="title"/>
          </p:nvPr>
        </p:nvSpPr>
        <p:spPr/>
        <p:txBody>
          <a:bodyPr/>
          <a:lstStyle/>
          <a:p>
            <a:endParaRPr lang="en-US"/>
          </a:p>
        </p:txBody>
      </p:sp>
      <p:pic>
        <p:nvPicPr>
          <p:cNvPr id="9" name="Picture 8" descr="A table topped with lots of green grass&#10;&#10;Description automatically generated">
            <a:extLst>
              <a:ext uri="{FF2B5EF4-FFF2-40B4-BE49-F238E27FC236}">
                <a16:creationId xmlns:a16="http://schemas.microsoft.com/office/drawing/2014/main" id="{65153A36-E145-41A0-90A5-A0503F377100}"/>
              </a:ext>
            </a:extLst>
          </p:cNvPr>
          <p:cNvPicPr>
            <a:picLocks noChangeAspect="1"/>
          </p:cNvPicPr>
          <p:nvPr/>
        </p:nvPicPr>
        <p:blipFill rotWithShape="1">
          <a:blip r:embed="rId2">
            <a:extLst>
              <a:ext uri="{28A0092B-C50C-407E-A947-70E740481C1C}">
                <a14:useLocalDpi xmlns:a14="http://schemas.microsoft.com/office/drawing/2010/main" val="0"/>
              </a:ext>
            </a:extLst>
          </a:blip>
          <a:srcRect l="4874" b="10633"/>
          <a:stretch/>
        </p:blipFill>
        <p:spPr>
          <a:xfrm>
            <a:off x="-2" y="1"/>
            <a:ext cx="7724635" cy="6418454"/>
          </a:xfrm>
          <a:prstGeom prst="rect">
            <a:avLst/>
          </a:prstGeom>
        </p:spPr>
      </p:pic>
      <p:sp>
        <p:nvSpPr>
          <p:cNvPr id="15" name="Freeform: Shape 14">
            <a:extLst>
              <a:ext uri="{FF2B5EF4-FFF2-40B4-BE49-F238E27FC236}">
                <a16:creationId xmlns:a16="http://schemas.microsoft.com/office/drawing/2014/main" id="{4424A6F0-A4BB-4A91-9DD5-7AE02FFB4B78}"/>
              </a:ext>
            </a:extLst>
          </p:cNvPr>
          <p:cNvSpPr/>
          <p:nvPr/>
        </p:nvSpPr>
        <p:spPr bwMode="auto">
          <a:xfrm>
            <a:off x="0" y="-4"/>
            <a:ext cx="7724634" cy="6397214"/>
          </a:xfrm>
          <a:custGeom>
            <a:avLst/>
            <a:gdLst>
              <a:gd name="connsiteX0" fmla="*/ 0 w 7506269"/>
              <a:gd name="connsiteY0" fmla="*/ 0 h 6858001"/>
              <a:gd name="connsiteX1" fmla="*/ 7506269 w 7506269"/>
              <a:gd name="connsiteY1" fmla="*/ 0 h 6858001"/>
              <a:gd name="connsiteX2" fmla="*/ 7506269 w 7506269"/>
              <a:gd name="connsiteY2" fmla="*/ 6858001 h 6858001"/>
              <a:gd name="connsiteX3" fmla="*/ 0 w 7506269"/>
              <a:gd name="connsiteY3" fmla="*/ 6858001 h 6858001"/>
            </a:gdLst>
            <a:ahLst/>
            <a:cxnLst>
              <a:cxn ang="0">
                <a:pos x="connsiteX0" y="connsiteY0"/>
              </a:cxn>
              <a:cxn ang="0">
                <a:pos x="connsiteX1" y="connsiteY1"/>
              </a:cxn>
              <a:cxn ang="0">
                <a:pos x="connsiteX2" y="connsiteY2"/>
              </a:cxn>
              <a:cxn ang="0">
                <a:pos x="connsiteX3" y="connsiteY3"/>
              </a:cxn>
            </a:cxnLst>
            <a:rect l="l" t="t" r="r" b="b"/>
            <a:pathLst>
              <a:path w="7506269" h="6858001">
                <a:moveTo>
                  <a:pt x="0" y="0"/>
                </a:moveTo>
                <a:lnTo>
                  <a:pt x="7506269" y="0"/>
                </a:lnTo>
                <a:lnTo>
                  <a:pt x="7506269" y="6858001"/>
                </a:lnTo>
                <a:lnTo>
                  <a:pt x="0" y="6858001"/>
                </a:lnTo>
                <a:close/>
              </a:path>
            </a:pathLst>
          </a:custGeom>
          <a:solidFill>
            <a:schemeClr val="tx1">
              <a:alpha val="2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4" name="TextBox 3">
            <a:extLst>
              <a:ext uri="{FF2B5EF4-FFF2-40B4-BE49-F238E27FC236}">
                <a16:creationId xmlns:a16="http://schemas.microsoft.com/office/drawing/2014/main" id="{A6B7CDFF-85BA-486D-97ED-124FBCE78020}"/>
              </a:ext>
            </a:extLst>
          </p:cNvPr>
          <p:cNvSpPr txBox="1"/>
          <p:nvPr/>
        </p:nvSpPr>
        <p:spPr>
          <a:xfrm>
            <a:off x="1098321" y="5104008"/>
            <a:ext cx="6436746" cy="14157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prstClr val="white"/>
                </a:solidFill>
                <a:effectLst/>
                <a:uLnTx/>
                <a:uFillTx/>
                <a:latin typeface="Arial"/>
                <a:ea typeface="+mn-ea"/>
                <a:cs typeface="Arial" panose="020B0604020202020204" pitchFamily="34" charset="0"/>
              </a:rPr>
              <a:t>Join Us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D8D6D6">
                    <a:lumMod val="10000"/>
                  </a:srgbClr>
                </a:solidFill>
                <a:effectLst/>
                <a:uLnTx/>
                <a:uFillTx/>
                <a:latin typeface="Arial" panose="020B0604020202020204" pitchFamily="34" charset="0"/>
                <a:ea typeface="+mn-ea"/>
                <a:cs typeface="Arial" panose="020B0604020202020204" pitchFamily="34" charset="0"/>
              </a:rPr>
              <a:t> </a:t>
            </a:r>
          </a:p>
        </p:txBody>
      </p:sp>
      <p:sp>
        <p:nvSpPr>
          <p:cNvPr id="12" name="Freeform: Shape 11">
            <a:extLst>
              <a:ext uri="{FF2B5EF4-FFF2-40B4-BE49-F238E27FC236}">
                <a16:creationId xmlns:a16="http://schemas.microsoft.com/office/drawing/2014/main" id="{D79CC45B-C199-43D2-8D00-9B6E4D8EC036}"/>
              </a:ext>
            </a:extLst>
          </p:cNvPr>
          <p:cNvSpPr/>
          <p:nvPr/>
        </p:nvSpPr>
        <p:spPr bwMode="auto">
          <a:xfrm>
            <a:off x="5765200" y="-4"/>
            <a:ext cx="6436746" cy="6418459"/>
          </a:xfrm>
          <a:custGeom>
            <a:avLst/>
            <a:gdLst>
              <a:gd name="connsiteX0" fmla="*/ 1937982 w 6405348"/>
              <a:gd name="connsiteY0" fmla="*/ 0 h 6858002"/>
              <a:gd name="connsiteX1" fmla="*/ 6405348 w 6405348"/>
              <a:gd name="connsiteY1" fmla="*/ 0 h 6858002"/>
              <a:gd name="connsiteX2" fmla="*/ 6405348 w 6405348"/>
              <a:gd name="connsiteY2" fmla="*/ 6858001 h 6858002"/>
              <a:gd name="connsiteX3" fmla="*/ 1937982 w 6405348"/>
              <a:gd name="connsiteY3" fmla="*/ 6858001 h 6858002"/>
              <a:gd name="connsiteX4" fmla="*/ 1937982 w 6405348"/>
              <a:gd name="connsiteY4" fmla="*/ 6858002 h 6858002"/>
              <a:gd name="connsiteX5" fmla="*/ 0 w 6405348"/>
              <a:gd name="connsiteY5" fmla="*/ 6858002 h 6858002"/>
              <a:gd name="connsiteX6" fmla="*/ 1937982 w 6405348"/>
              <a:gd name="connsiteY6" fmla="*/ 1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05348" h="6858002">
                <a:moveTo>
                  <a:pt x="1937982" y="0"/>
                </a:moveTo>
                <a:lnTo>
                  <a:pt x="6405348" y="0"/>
                </a:lnTo>
                <a:lnTo>
                  <a:pt x="6405348" y="6858001"/>
                </a:lnTo>
                <a:lnTo>
                  <a:pt x="1937982" y="6858001"/>
                </a:lnTo>
                <a:lnTo>
                  <a:pt x="1937982" y="6858002"/>
                </a:lnTo>
                <a:lnTo>
                  <a:pt x="0" y="6858002"/>
                </a:lnTo>
                <a:lnTo>
                  <a:pt x="1937982" y="1"/>
                </a:lnTo>
                <a:close/>
              </a:path>
            </a:pathLst>
          </a:cu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26" name="Rectangle: Rounded Corners 25">
            <a:extLst>
              <a:ext uri="{FF2B5EF4-FFF2-40B4-BE49-F238E27FC236}">
                <a16:creationId xmlns:a16="http://schemas.microsoft.com/office/drawing/2014/main" id="{D682A670-6849-42FA-A30F-F0A4D7549D40}"/>
              </a:ext>
            </a:extLst>
          </p:cNvPr>
          <p:cNvSpPr/>
          <p:nvPr/>
        </p:nvSpPr>
        <p:spPr bwMode="auto">
          <a:xfrm>
            <a:off x="7116070" y="2531810"/>
            <a:ext cx="2039112" cy="1627632"/>
          </a:xfrm>
          <a:prstGeom prst="roundRect">
            <a:avLst>
              <a:gd name="adj" fmla="val 4517"/>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17" name="TextBox 16">
            <a:extLst>
              <a:ext uri="{FF2B5EF4-FFF2-40B4-BE49-F238E27FC236}">
                <a16:creationId xmlns:a16="http://schemas.microsoft.com/office/drawing/2014/main" id="{ADC2D8AD-6301-4074-837A-504BAF13ECBB}"/>
              </a:ext>
            </a:extLst>
          </p:cNvPr>
          <p:cNvSpPr txBox="1"/>
          <p:nvPr/>
        </p:nvSpPr>
        <p:spPr>
          <a:xfrm>
            <a:off x="7116070" y="3221554"/>
            <a:ext cx="211904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lumMod val="50000"/>
                  </a:srgbClr>
                </a:solidFill>
                <a:effectLst/>
                <a:uLnTx/>
                <a:uFillTx/>
                <a:latin typeface="Arial"/>
                <a:ea typeface="+mn-ea"/>
                <a:cs typeface="+mn-cs"/>
              </a:rPr>
              <a:t>Engage with the decision makers that comprise 75% of the industry.</a:t>
            </a:r>
          </a:p>
        </p:txBody>
      </p:sp>
      <p:sp>
        <p:nvSpPr>
          <p:cNvPr id="28" name="Rectangle: Rounded Corners 27">
            <a:extLst>
              <a:ext uri="{FF2B5EF4-FFF2-40B4-BE49-F238E27FC236}">
                <a16:creationId xmlns:a16="http://schemas.microsoft.com/office/drawing/2014/main" id="{A62FBBD5-8D0E-4D74-B189-2C1BAFACB2DE}"/>
              </a:ext>
            </a:extLst>
          </p:cNvPr>
          <p:cNvSpPr/>
          <p:nvPr/>
        </p:nvSpPr>
        <p:spPr bwMode="auto">
          <a:xfrm>
            <a:off x="9951809" y="686907"/>
            <a:ext cx="2039112" cy="1628715"/>
          </a:xfrm>
          <a:prstGeom prst="roundRect">
            <a:avLst>
              <a:gd name="adj" fmla="val 5156"/>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29" name="Rectangle: Rounded Corners 28">
            <a:extLst>
              <a:ext uri="{FF2B5EF4-FFF2-40B4-BE49-F238E27FC236}">
                <a16:creationId xmlns:a16="http://schemas.microsoft.com/office/drawing/2014/main" id="{DB49C289-AAE1-46B7-8468-BAAB5C94CA32}"/>
              </a:ext>
            </a:extLst>
          </p:cNvPr>
          <p:cNvSpPr/>
          <p:nvPr/>
        </p:nvSpPr>
        <p:spPr bwMode="auto">
          <a:xfrm>
            <a:off x="7677434" y="692631"/>
            <a:ext cx="2037960" cy="1628715"/>
          </a:xfrm>
          <a:prstGeom prst="roundRect">
            <a:avLst>
              <a:gd name="adj" fmla="val 5796"/>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16" name="TextBox 15">
            <a:extLst>
              <a:ext uri="{FF2B5EF4-FFF2-40B4-BE49-F238E27FC236}">
                <a16:creationId xmlns:a16="http://schemas.microsoft.com/office/drawing/2014/main" id="{9C758468-0953-4F58-AAFA-3B2588F2F292}"/>
              </a:ext>
            </a:extLst>
          </p:cNvPr>
          <p:cNvSpPr txBox="1"/>
          <p:nvPr/>
        </p:nvSpPr>
        <p:spPr>
          <a:xfrm>
            <a:off x="7635914" y="1453560"/>
            <a:ext cx="2121000"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lumMod val="50000"/>
                  </a:srgbClr>
                </a:solidFill>
                <a:effectLst/>
                <a:uLnTx/>
                <a:uFillTx/>
                <a:latin typeface="Arial"/>
                <a:ea typeface="+mn-ea"/>
                <a:cs typeface="+mn-cs"/>
              </a:rPr>
              <a:t>Collaborate across stakeholder types to develop operating rules.</a:t>
            </a:r>
          </a:p>
        </p:txBody>
      </p:sp>
      <p:sp>
        <p:nvSpPr>
          <p:cNvPr id="30" name="Rectangle: Rounded Corners 29">
            <a:extLst>
              <a:ext uri="{FF2B5EF4-FFF2-40B4-BE49-F238E27FC236}">
                <a16:creationId xmlns:a16="http://schemas.microsoft.com/office/drawing/2014/main" id="{1B29B2A2-0E23-40BE-B1D5-C6EB8E60EAEF}"/>
              </a:ext>
            </a:extLst>
          </p:cNvPr>
          <p:cNvSpPr/>
          <p:nvPr/>
        </p:nvSpPr>
        <p:spPr bwMode="auto">
          <a:xfrm>
            <a:off x="9398531" y="2530727"/>
            <a:ext cx="2039112" cy="1628715"/>
          </a:xfrm>
          <a:prstGeom prst="roundRect">
            <a:avLst>
              <a:gd name="adj" fmla="val 5796"/>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14" name="TextBox 13">
            <a:extLst>
              <a:ext uri="{FF2B5EF4-FFF2-40B4-BE49-F238E27FC236}">
                <a16:creationId xmlns:a16="http://schemas.microsoft.com/office/drawing/2014/main" id="{E5DB77F9-CA6A-4789-AA38-3B2B521E5BAE}"/>
              </a:ext>
            </a:extLst>
          </p:cNvPr>
          <p:cNvSpPr txBox="1"/>
          <p:nvPr/>
        </p:nvSpPr>
        <p:spPr>
          <a:xfrm>
            <a:off x="9398530" y="3219855"/>
            <a:ext cx="2039114"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lumMod val="50000"/>
                  </a:srgbClr>
                </a:solidFill>
                <a:effectLst/>
                <a:uLnTx/>
                <a:uFillTx/>
                <a:latin typeface="Arial"/>
                <a:ea typeface="+mn-ea"/>
                <a:cs typeface="+mn-cs"/>
              </a:rPr>
              <a:t>Represent your organization in work groups.</a:t>
            </a:r>
          </a:p>
        </p:txBody>
      </p:sp>
      <p:pic>
        <p:nvPicPr>
          <p:cNvPr id="32" name="Graphic 31" descr="Children">
            <a:extLst>
              <a:ext uri="{FF2B5EF4-FFF2-40B4-BE49-F238E27FC236}">
                <a16:creationId xmlns:a16="http://schemas.microsoft.com/office/drawing/2014/main" id="{A1E8E68E-5D1A-47B9-80A3-A66F6C7438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77433" y="2519930"/>
            <a:ext cx="914400" cy="878631"/>
          </a:xfrm>
          <a:prstGeom prst="rect">
            <a:avLst/>
          </a:prstGeom>
        </p:spPr>
      </p:pic>
      <p:grpSp>
        <p:nvGrpSpPr>
          <p:cNvPr id="41" name="Group 40">
            <a:extLst>
              <a:ext uri="{FF2B5EF4-FFF2-40B4-BE49-F238E27FC236}">
                <a16:creationId xmlns:a16="http://schemas.microsoft.com/office/drawing/2014/main" id="{905AE2A0-73ED-42A3-8B46-5E73CB328A14}"/>
              </a:ext>
            </a:extLst>
          </p:cNvPr>
          <p:cNvGrpSpPr/>
          <p:nvPr/>
        </p:nvGrpSpPr>
        <p:grpSpPr>
          <a:xfrm>
            <a:off x="10526625" y="884987"/>
            <a:ext cx="1392628" cy="1105699"/>
            <a:chOff x="12590600" y="724103"/>
            <a:chExt cx="1392628" cy="1105699"/>
          </a:xfrm>
        </p:grpSpPr>
        <p:grpSp>
          <p:nvGrpSpPr>
            <p:cNvPr id="35" name="Graphic 33" descr="Lecturer">
              <a:extLst>
                <a:ext uri="{FF2B5EF4-FFF2-40B4-BE49-F238E27FC236}">
                  <a16:creationId xmlns:a16="http://schemas.microsoft.com/office/drawing/2014/main" id="{B8597CCD-9D75-4602-A8A2-04AB30CB72B2}"/>
                </a:ext>
              </a:extLst>
            </p:cNvPr>
            <p:cNvGrpSpPr/>
            <p:nvPr/>
          </p:nvGrpSpPr>
          <p:grpSpPr>
            <a:xfrm>
              <a:off x="12808214" y="724103"/>
              <a:ext cx="438936" cy="852587"/>
              <a:chOff x="12443892" y="798356"/>
              <a:chExt cx="457200" cy="847725"/>
            </a:xfrm>
          </p:grpSpPr>
          <p:sp>
            <p:nvSpPr>
              <p:cNvPr id="36" name="Freeform: Shape 35">
                <a:extLst>
                  <a:ext uri="{FF2B5EF4-FFF2-40B4-BE49-F238E27FC236}">
                    <a16:creationId xmlns:a16="http://schemas.microsoft.com/office/drawing/2014/main" id="{B92C8871-BB8E-4E6B-AF39-6DB114ED575B}"/>
                  </a:ext>
                </a:extLst>
              </p:cNvPr>
              <p:cNvSpPr/>
              <p:nvPr/>
            </p:nvSpPr>
            <p:spPr>
              <a:xfrm>
                <a:off x="12596292" y="798356"/>
                <a:ext cx="152400" cy="152400"/>
              </a:xfrm>
              <a:custGeom>
                <a:avLst/>
                <a:gdLst>
                  <a:gd name="connsiteX0" fmla="*/ 76200 w 152400"/>
                  <a:gd name="connsiteY0" fmla="*/ 152400 h 152400"/>
                  <a:gd name="connsiteX1" fmla="*/ 152400 w 152400"/>
                  <a:gd name="connsiteY1" fmla="*/ 76200 h 152400"/>
                  <a:gd name="connsiteX2" fmla="*/ 76200 w 152400"/>
                  <a:gd name="connsiteY2" fmla="*/ 0 h 152400"/>
                  <a:gd name="connsiteX3" fmla="*/ 0 w 152400"/>
                  <a:gd name="connsiteY3" fmla="*/ 76200 h 152400"/>
                  <a:gd name="connsiteX4" fmla="*/ 76200 w 152400"/>
                  <a:gd name="connsiteY4" fmla="*/ 15240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400" h="152400">
                    <a:moveTo>
                      <a:pt x="76200" y="152400"/>
                    </a:moveTo>
                    <a:cubicBezTo>
                      <a:pt x="118110" y="152400"/>
                      <a:pt x="152400" y="118110"/>
                      <a:pt x="152400" y="76200"/>
                    </a:cubicBezTo>
                    <a:cubicBezTo>
                      <a:pt x="152400" y="34290"/>
                      <a:pt x="118110" y="0"/>
                      <a:pt x="76200" y="0"/>
                    </a:cubicBezTo>
                    <a:cubicBezTo>
                      <a:pt x="34290" y="0"/>
                      <a:pt x="0" y="34290"/>
                      <a:pt x="0" y="76200"/>
                    </a:cubicBezTo>
                    <a:cubicBezTo>
                      <a:pt x="0" y="118110"/>
                      <a:pt x="34290" y="152400"/>
                      <a:pt x="76200" y="152400"/>
                    </a:cubicBezTo>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37" name="Freeform: Shape 36">
                <a:extLst>
                  <a:ext uri="{FF2B5EF4-FFF2-40B4-BE49-F238E27FC236}">
                    <a16:creationId xmlns:a16="http://schemas.microsoft.com/office/drawing/2014/main" id="{5020E869-40A4-4B22-861B-AA66B24D4A69}"/>
                  </a:ext>
                </a:extLst>
              </p:cNvPr>
              <p:cNvSpPr/>
              <p:nvPr/>
            </p:nvSpPr>
            <p:spPr>
              <a:xfrm>
                <a:off x="12443892" y="1122206"/>
                <a:ext cx="457200" cy="523875"/>
              </a:xfrm>
              <a:custGeom>
                <a:avLst/>
                <a:gdLst>
                  <a:gd name="connsiteX0" fmla="*/ 419100 w 457200"/>
                  <a:gd name="connsiteY0" fmla="*/ 114300 h 523875"/>
                  <a:gd name="connsiteX1" fmla="*/ 457200 w 457200"/>
                  <a:gd name="connsiteY1" fmla="*/ 0 h 523875"/>
                  <a:gd name="connsiteX2" fmla="*/ 0 w 457200"/>
                  <a:gd name="connsiteY2" fmla="*/ 0 h 523875"/>
                  <a:gd name="connsiteX3" fmla="*/ 38100 w 457200"/>
                  <a:gd name="connsiteY3" fmla="*/ 114300 h 523875"/>
                  <a:gd name="connsiteX4" fmla="*/ 95250 w 457200"/>
                  <a:gd name="connsiteY4" fmla="*/ 114300 h 523875"/>
                  <a:gd name="connsiteX5" fmla="*/ 133350 w 457200"/>
                  <a:gd name="connsiteY5" fmla="*/ 485775 h 523875"/>
                  <a:gd name="connsiteX6" fmla="*/ 76200 w 457200"/>
                  <a:gd name="connsiteY6" fmla="*/ 485775 h 523875"/>
                  <a:gd name="connsiteX7" fmla="*/ 76200 w 457200"/>
                  <a:gd name="connsiteY7" fmla="*/ 523875 h 523875"/>
                  <a:gd name="connsiteX8" fmla="*/ 381000 w 457200"/>
                  <a:gd name="connsiteY8" fmla="*/ 523875 h 523875"/>
                  <a:gd name="connsiteX9" fmla="*/ 381000 w 457200"/>
                  <a:gd name="connsiteY9" fmla="*/ 485775 h 523875"/>
                  <a:gd name="connsiteX10" fmla="*/ 323850 w 457200"/>
                  <a:gd name="connsiteY10" fmla="*/ 485775 h 523875"/>
                  <a:gd name="connsiteX11" fmla="*/ 361950 w 457200"/>
                  <a:gd name="connsiteY11" fmla="*/ 11430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7200" h="523875">
                    <a:moveTo>
                      <a:pt x="419100" y="114300"/>
                    </a:moveTo>
                    <a:lnTo>
                      <a:pt x="457200" y="0"/>
                    </a:lnTo>
                    <a:lnTo>
                      <a:pt x="0" y="0"/>
                    </a:lnTo>
                    <a:lnTo>
                      <a:pt x="38100" y="114300"/>
                    </a:lnTo>
                    <a:lnTo>
                      <a:pt x="95250" y="114300"/>
                    </a:lnTo>
                    <a:lnTo>
                      <a:pt x="133350" y="485775"/>
                    </a:lnTo>
                    <a:lnTo>
                      <a:pt x="76200" y="485775"/>
                    </a:lnTo>
                    <a:lnTo>
                      <a:pt x="76200" y="523875"/>
                    </a:lnTo>
                    <a:lnTo>
                      <a:pt x="381000" y="523875"/>
                    </a:lnTo>
                    <a:lnTo>
                      <a:pt x="381000" y="485775"/>
                    </a:lnTo>
                    <a:lnTo>
                      <a:pt x="323850" y="485775"/>
                    </a:lnTo>
                    <a:lnTo>
                      <a:pt x="361950" y="114300"/>
                    </a:lnTo>
                    <a:close/>
                  </a:path>
                </a:pathLst>
              </a:custGeom>
              <a:solidFill>
                <a:srgbClr val="000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38" name="Freeform: Shape 37">
                <a:extLst>
                  <a:ext uri="{FF2B5EF4-FFF2-40B4-BE49-F238E27FC236}">
                    <a16:creationId xmlns:a16="http://schemas.microsoft.com/office/drawing/2014/main" id="{1DC54BFE-FB5D-4847-9269-1CFFCD3B2F53}"/>
                  </a:ext>
                </a:extLst>
              </p:cNvPr>
              <p:cNvSpPr/>
              <p:nvPr/>
            </p:nvSpPr>
            <p:spPr>
              <a:xfrm>
                <a:off x="12508662" y="969806"/>
                <a:ext cx="323850" cy="114300"/>
              </a:xfrm>
              <a:custGeom>
                <a:avLst/>
                <a:gdLst>
                  <a:gd name="connsiteX0" fmla="*/ 318135 w 323850"/>
                  <a:gd name="connsiteY0" fmla="*/ 70485 h 114300"/>
                  <a:gd name="connsiteX1" fmla="*/ 306705 w 323850"/>
                  <a:gd name="connsiteY1" fmla="*/ 49530 h 114300"/>
                  <a:gd name="connsiteX2" fmla="*/ 226695 w 323850"/>
                  <a:gd name="connsiteY2" fmla="*/ 7620 h 114300"/>
                  <a:gd name="connsiteX3" fmla="*/ 163830 w 323850"/>
                  <a:gd name="connsiteY3" fmla="*/ 0 h 114300"/>
                  <a:gd name="connsiteX4" fmla="*/ 100965 w 323850"/>
                  <a:gd name="connsiteY4" fmla="*/ 9525 h 114300"/>
                  <a:gd name="connsiteX5" fmla="*/ 20955 w 323850"/>
                  <a:gd name="connsiteY5" fmla="*/ 51435 h 114300"/>
                  <a:gd name="connsiteX6" fmla="*/ 9525 w 323850"/>
                  <a:gd name="connsiteY6" fmla="*/ 72390 h 114300"/>
                  <a:gd name="connsiteX7" fmla="*/ 0 w 323850"/>
                  <a:gd name="connsiteY7" fmla="*/ 114300 h 114300"/>
                  <a:gd name="connsiteX8" fmla="*/ 328613 w 323850"/>
                  <a:gd name="connsiteY8" fmla="*/ 114300 h 114300"/>
                  <a:gd name="connsiteX9" fmla="*/ 318135 w 323850"/>
                  <a:gd name="connsiteY9" fmla="*/ 70485 h 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3850" h="114300">
                    <a:moveTo>
                      <a:pt x="318135" y="70485"/>
                    </a:moveTo>
                    <a:cubicBezTo>
                      <a:pt x="316230" y="62865"/>
                      <a:pt x="312420" y="55245"/>
                      <a:pt x="306705" y="49530"/>
                    </a:cubicBezTo>
                    <a:cubicBezTo>
                      <a:pt x="283845" y="30480"/>
                      <a:pt x="257175" y="17145"/>
                      <a:pt x="226695" y="7620"/>
                    </a:cubicBezTo>
                    <a:cubicBezTo>
                      <a:pt x="205740" y="3810"/>
                      <a:pt x="184785" y="0"/>
                      <a:pt x="163830" y="0"/>
                    </a:cubicBezTo>
                    <a:cubicBezTo>
                      <a:pt x="142875" y="0"/>
                      <a:pt x="121920" y="3810"/>
                      <a:pt x="100965" y="9525"/>
                    </a:cubicBezTo>
                    <a:cubicBezTo>
                      <a:pt x="70485" y="17145"/>
                      <a:pt x="43815" y="32385"/>
                      <a:pt x="20955" y="51435"/>
                    </a:cubicBezTo>
                    <a:cubicBezTo>
                      <a:pt x="15240" y="57150"/>
                      <a:pt x="11430" y="64770"/>
                      <a:pt x="9525" y="72390"/>
                    </a:cubicBezTo>
                    <a:lnTo>
                      <a:pt x="0" y="114300"/>
                    </a:lnTo>
                    <a:lnTo>
                      <a:pt x="328613" y="114300"/>
                    </a:lnTo>
                    <a:lnTo>
                      <a:pt x="318135" y="7048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grpSp>
        <p:sp>
          <p:nvSpPr>
            <p:cNvPr id="40" name="Rectangle 39">
              <a:extLst>
                <a:ext uri="{FF2B5EF4-FFF2-40B4-BE49-F238E27FC236}">
                  <a16:creationId xmlns:a16="http://schemas.microsoft.com/office/drawing/2014/main" id="{83E7EFC1-E596-4700-81F5-2156A25F31E2}"/>
                </a:ext>
              </a:extLst>
            </p:cNvPr>
            <p:cNvSpPr/>
            <p:nvPr/>
          </p:nvSpPr>
          <p:spPr bwMode="auto">
            <a:xfrm>
              <a:off x="12590600" y="1194950"/>
              <a:ext cx="1392628" cy="6348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grpSp>
      <p:sp>
        <p:nvSpPr>
          <p:cNvPr id="18" name="TextBox 17">
            <a:extLst>
              <a:ext uri="{FF2B5EF4-FFF2-40B4-BE49-F238E27FC236}">
                <a16:creationId xmlns:a16="http://schemas.microsoft.com/office/drawing/2014/main" id="{2501ACE1-AB93-4537-9111-D31575D01BCE}"/>
              </a:ext>
            </a:extLst>
          </p:cNvPr>
          <p:cNvSpPr txBox="1"/>
          <p:nvPr/>
        </p:nvSpPr>
        <p:spPr>
          <a:xfrm>
            <a:off x="9965923" y="1455045"/>
            <a:ext cx="203911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lumMod val="50000"/>
                  </a:srgbClr>
                </a:solidFill>
                <a:effectLst/>
                <a:uLnTx/>
                <a:uFillTx/>
                <a:latin typeface="Arial"/>
                <a:ea typeface="+mn-ea"/>
                <a:cs typeface="+mn-cs"/>
              </a:rPr>
              <a:t>Present on CAQH CORE education sessions.</a:t>
            </a:r>
          </a:p>
        </p:txBody>
      </p:sp>
      <p:pic>
        <p:nvPicPr>
          <p:cNvPr id="21" name="Picture 4" descr="https://image.freepik.com/free-icon/megaphone_318-56406.jpg">
            <a:extLst>
              <a:ext uri="{FF2B5EF4-FFF2-40B4-BE49-F238E27FC236}">
                <a16:creationId xmlns:a16="http://schemas.microsoft.com/office/drawing/2014/main" id="{57454060-67E9-4BAD-A5BB-33D92F24EE1B}"/>
              </a:ext>
            </a:extLst>
          </p:cNvPr>
          <p:cNvPicPr>
            <a:picLocks noChangeAspect="1" noChangeArrowheads="1"/>
          </p:cNvPicPr>
          <p:nvPr/>
        </p:nvPicPr>
        <p:blipFill>
          <a:blip r:embed="rId5"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9847287">
            <a:off x="10172886" y="2616045"/>
            <a:ext cx="722170" cy="72217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descr="https://image.freepik.com/free-icon/megaphone_318-56406.jpg">
            <a:extLst>
              <a:ext uri="{FF2B5EF4-FFF2-40B4-BE49-F238E27FC236}">
                <a16:creationId xmlns:a16="http://schemas.microsoft.com/office/drawing/2014/main" id="{32A8DCC2-74A9-44B3-B392-676A11B50007}"/>
              </a:ext>
            </a:extLst>
          </p:cNvPr>
          <p:cNvPicPr>
            <a:picLocks noChangeAspect="1" noChangeArrowheads="1"/>
          </p:cNvPicPr>
          <p:nvPr/>
        </p:nvPicPr>
        <p:blipFill>
          <a:blip r:embed="rId6" cstate="print">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rot="1232269" flipH="1">
            <a:off x="9878745" y="2560315"/>
            <a:ext cx="327673" cy="51720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Rounded Corners 41">
            <a:extLst>
              <a:ext uri="{FF2B5EF4-FFF2-40B4-BE49-F238E27FC236}">
                <a16:creationId xmlns:a16="http://schemas.microsoft.com/office/drawing/2014/main" id="{87CED8C2-0A4F-4AA5-8900-3F4569355B6C}"/>
              </a:ext>
            </a:extLst>
          </p:cNvPr>
          <p:cNvSpPr/>
          <p:nvPr/>
        </p:nvSpPr>
        <p:spPr bwMode="auto">
          <a:xfrm>
            <a:off x="6470228" y="4369906"/>
            <a:ext cx="2037960" cy="1628715"/>
          </a:xfrm>
          <a:prstGeom prst="roundRect">
            <a:avLst>
              <a:gd name="adj" fmla="val 5796"/>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43" name="TextBox 42">
            <a:extLst>
              <a:ext uri="{FF2B5EF4-FFF2-40B4-BE49-F238E27FC236}">
                <a16:creationId xmlns:a16="http://schemas.microsoft.com/office/drawing/2014/main" id="{1A4B264C-C559-481A-A3B1-ECC1DD97A786}"/>
              </a:ext>
            </a:extLst>
          </p:cNvPr>
          <p:cNvSpPr txBox="1"/>
          <p:nvPr/>
        </p:nvSpPr>
        <p:spPr>
          <a:xfrm>
            <a:off x="6470228" y="5129171"/>
            <a:ext cx="203796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solidFill>
                <a:effectLst/>
                <a:uLnTx/>
                <a:uFillTx/>
                <a:latin typeface="Arial"/>
                <a:ea typeface="+mn-ea"/>
                <a:cs typeface="+mn-cs"/>
              </a:rPr>
              <a:t>Influence the direction of health IT policy</a:t>
            </a:r>
          </a:p>
        </p:txBody>
      </p:sp>
      <p:sp>
        <p:nvSpPr>
          <p:cNvPr id="44" name="Rectangle: Rounded Corners 43">
            <a:extLst>
              <a:ext uri="{FF2B5EF4-FFF2-40B4-BE49-F238E27FC236}">
                <a16:creationId xmlns:a16="http://schemas.microsoft.com/office/drawing/2014/main" id="{812F2E0F-7AE9-4FC2-99F5-76DF712073BE}"/>
              </a:ext>
            </a:extLst>
          </p:cNvPr>
          <p:cNvSpPr/>
          <p:nvPr/>
        </p:nvSpPr>
        <p:spPr bwMode="auto">
          <a:xfrm>
            <a:off x="8722088" y="4365619"/>
            <a:ext cx="2037960" cy="1628715"/>
          </a:xfrm>
          <a:prstGeom prst="roundRect">
            <a:avLst>
              <a:gd name="adj" fmla="val 5796"/>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sp>
        <p:nvSpPr>
          <p:cNvPr id="45" name="TextBox 44">
            <a:extLst>
              <a:ext uri="{FF2B5EF4-FFF2-40B4-BE49-F238E27FC236}">
                <a16:creationId xmlns:a16="http://schemas.microsoft.com/office/drawing/2014/main" id="{BC6FAD3E-6D54-48C4-90D2-218A543194A4}"/>
              </a:ext>
            </a:extLst>
          </p:cNvPr>
          <p:cNvSpPr txBox="1"/>
          <p:nvPr/>
        </p:nvSpPr>
        <p:spPr>
          <a:xfrm>
            <a:off x="8707336" y="5008282"/>
            <a:ext cx="2052712"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23E48"/>
                </a:solidFill>
                <a:effectLst/>
                <a:uLnTx/>
                <a:uFillTx/>
                <a:latin typeface="Arial"/>
                <a:ea typeface="+mn-ea"/>
                <a:cs typeface="+mn-cs"/>
              </a:rPr>
              <a:t>Drive the creation of operating rules to accelerate interoperability</a:t>
            </a:r>
          </a:p>
        </p:txBody>
      </p:sp>
      <p:pic>
        <p:nvPicPr>
          <p:cNvPr id="46" name="Graphic 45" descr="Telescope">
            <a:extLst>
              <a:ext uri="{FF2B5EF4-FFF2-40B4-BE49-F238E27FC236}">
                <a16:creationId xmlns:a16="http://schemas.microsoft.com/office/drawing/2014/main" id="{0ED88D8C-94A0-4E23-9D54-DE53490AD0C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87441" y="4434775"/>
            <a:ext cx="713861" cy="713861"/>
          </a:xfrm>
          <a:prstGeom prst="rect">
            <a:avLst/>
          </a:prstGeom>
        </p:spPr>
      </p:pic>
      <p:pic>
        <p:nvPicPr>
          <p:cNvPr id="47" name="Graphic 46" descr="Customer review">
            <a:extLst>
              <a:ext uri="{FF2B5EF4-FFF2-40B4-BE49-F238E27FC236}">
                <a16:creationId xmlns:a16="http://schemas.microsoft.com/office/drawing/2014/main" id="{110A1348-3EC5-4732-95DE-7AC3C3605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357977" y="743734"/>
            <a:ext cx="698718" cy="698718"/>
          </a:xfrm>
          <a:prstGeom prst="rect">
            <a:avLst/>
          </a:prstGeom>
        </p:spPr>
      </p:pic>
      <p:pic>
        <p:nvPicPr>
          <p:cNvPr id="48" name="Graphic 47" descr="Stopwatch">
            <a:extLst>
              <a:ext uri="{FF2B5EF4-FFF2-40B4-BE49-F238E27FC236}">
                <a16:creationId xmlns:a16="http://schemas.microsoft.com/office/drawing/2014/main" id="{09C7BDE4-92D2-4EFF-9B70-D10901E3AF51}"/>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9471295" y="4487435"/>
            <a:ext cx="539546" cy="539546"/>
          </a:xfrm>
          <a:prstGeom prst="rect">
            <a:avLst/>
          </a:prstGeom>
        </p:spPr>
      </p:pic>
      <p:sp>
        <p:nvSpPr>
          <p:cNvPr id="49" name="TextBox 48">
            <a:extLst>
              <a:ext uri="{FF2B5EF4-FFF2-40B4-BE49-F238E27FC236}">
                <a16:creationId xmlns:a16="http://schemas.microsoft.com/office/drawing/2014/main" id="{8A82110D-F752-4E21-9FED-F1101CED1488}"/>
              </a:ext>
            </a:extLst>
          </p:cNvPr>
          <p:cNvSpPr txBox="1"/>
          <p:nvPr/>
        </p:nvSpPr>
        <p:spPr>
          <a:xfrm>
            <a:off x="5820969" y="6114266"/>
            <a:ext cx="650690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a:ea typeface="+mn-ea"/>
                <a:cs typeface="+mn-cs"/>
              </a:rPr>
              <a:t>Click</a:t>
            </a:r>
            <a:r>
              <a:rPr kumimoji="0" lang="en-US" sz="1000" b="0" i="0" u="none" strike="noStrike" kern="1200" cap="none" spc="0" normalizeH="0" baseline="0" noProof="0">
                <a:ln>
                  <a:noFill/>
                </a:ln>
                <a:solidFill>
                  <a:srgbClr val="0066B9"/>
                </a:solidFill>
                <a:effectLst/>
                <a:uLnTx/>
                <a:uFillTx/>
                <a:latin typeface="Arial"/>
                <a:ea typeface="+mn-ea"/>
                <a:cs typeface="+mn-cs"/>
              </a:rPr>
              <a:t> </a:t>
            </a:r>
            <a:r>
              <a:rPr kumimoji="0" lang="en-US" sz="1000" b="1" i="0" u="none" strike="noStrike" kern="1200" cap="none" spc="0" normalizeH="0" baseline="0" noProof="0">
                <a:ln>
                  <a:noFill/>
                </a:ln>
                <a:solidFill>
                  <a:prstClr val="white"/>
                </a:solidFill>
                <a:effectLst/>
                <a:uLnTx/>
                <a:uFillTx/>
                <a:latin typeface="Arial"/>
                <a:ea typeface="+mn-ea"/>
                <a:cs typeface="+mn-cs"/>
                <a:hlinkClick r:id="rId13">
                  <a:extLst>
                    <a:ext uri="{A12FA001-AC4F-418D-AE19-62706E023703}">
                      <ahyp:hlinkClr xmlns:ahyp="http://schemas.microsoft.com/office/drawing/2018/hyperlinkcolor" val="tx"/>
                    </a:ext>
                  </a:extLst>
                </a:hlinkClick>
              </a:rPr>
              <a:t>here</a:t>
            </a:r>
            <a:r>
              <a:rPr kumimoji="0" lang="en-US" sz="1000" b="0" i="0" u="none" strike="noStrike" kern="1200" cap="none" spc="0" normalizeH="0" baseline="0" noProof="0">
                <a:ln>
                  <a:noFill/>
                </a:ln>
                <a:solidFill>
                  <a:srgbClr val="0066B9"/>
                </a:solidFill>
                <a:effectLst/>
                <a:uLnTx/>
                <a:uFillTx/>
                <a:latin typeface="Arial"/>
                <a:ea typeface="+mn-ea"/>
                <a:cs typeface="+mn-cs"/>
              </a:rPr>
              <a:t> </a:t>
            </a:r>
            <a:r>
              <a:rPr kumimoji="0" lang="en-US" sz="1000" b="0" i="0" u="none" strike="noStrike" kern="1200" cap="none" spc="0" normalizeH="0" baseline="0" noProof="0">
                <a:ln>
                  <a:noFill/>
                </a:ln>
                <a:solidFill>
                  <a:prstClr val="white"/>
                </a:solidFill>
                <a:effectLst/>
                <a:uLnTx/>
                <a:uFillTx/>
                <a:latin typeface="Arial"/>
                <a:ea typeface="+mn-ea"/>
                <a:cs typeface="+mn-cs"/>
              </a:rPr>
              <a:t>for more information on joining CAQH CORE as well as a complete list of Participating Organizations.</a:t>
            </a:r>
          </a:p>
        </p:txBody>
      </p:sp>
      <p:sp>
        <p:nvSpPr>
          <p:cNvPr id="5" name="TextBox 4">
            <a:extLst>
              <a:ext uri="{FF2B5EF4-FFF2-40B4-BE49-F238E27FC236}">
                <a16:creationId xmlns:a16="http://schemas.microsoft.com/office/drawing/2014/main" id="{48503E75-EC77-477D-9F52-2467414DE509}"/>
              </a:ext>
            </a:extLst>
          </p:cNvPr>
          <p:cNvSpPr txBox="1"/>
          <p:nvPr/>
        </p:nvSpPr>
        <p:spPr>
          <a:xfrm>
            <a:off x="-826644" y="202774"/>
            <a:ext cx="9321335" cy="95410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prstClr val="white"/>
                </a:solidFill>
                <a:effectLst/>
                <a:uLnTx/>
                <a:uFillTx/>
                <a:latin typeface="Arial"/>
                <a:ea typeface="+mn-ea"/>
                <a:cs typeface="Arial" panose="020B0604020202020204" pitchFamily="34" charset="0"/>
              </a:rPr>
              <a:t>Healthcare administration is rapidly changing.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D8D6D6">
                    <a:lumMod val="10000"/>
                  </a:srgbClr>
                </a:solidFill>
                <a:effectLst/>
                <a:uLnTx/>
                <a:uFillTx/>
                <a:latin typeface="Garamond" panose="02020404030301010803" pitchFamily="18" charset="0"/>
                <a:ea typeface="+mn-ea"/>
                <a:cs typeface="Arial" panose="020B0604020202020204" pitchFamily="34" charset="0"/>
              </a:rPr>
              <a:t> </a:t>
            </a:r>
          </a:p>
        </p:txBody>
      </p:sp>
      <p:sp>
        <p:nvSpPr>
          <p:cNvPr id="39" name="Slide Number Placeholder 3">
            <a:extLst>
              <a:ext uri="{FF2B5EF4-FFF2-40B4-BE49-F238E27FC236}">
                <a16:creationId xmlns:a16="http://schemas.microsoft.com/office/drawing/2014/main" id="{9ED4623E-8608-425D-99FD-4C2E119CBDB7}"/>
              </a:ext>
            </a:extLst>
          </p:cNvPr>
          <p:cNvSpPr>
            <a:spLocks noGrp="1"/>
          </p:cNvSpPr>
          <p:nvPr>
            <p:ph type="sldNum" sz="quarter" idx="10"/>
          </p:nvPr>
        </p:nvSpPr>
        <p:spPr>
          <a:xfrm>
            <a:off x="4734984" y="6464301"/>
            <a:ext cx="2743200" cy="365125"/>
          </a:xfrm>
        </p:spPr>
        <p:txBody>
          <a:bodyPr/>
          <a:lstStyle/>
          <a:p>
            <a:pPr>
              <a:defRPr/>
            </a:pPr>
            <a:fld id="{CDB19EE7-41CC-40F8-8898-A50DA016F0E1}" type="slidenum">
              <a:rPr lang="en-US" smtClean="0">
                <a:solidFill>
                  <a:prstClr val="white">
                    <a:lumMod val="50000"/>
                  </a:prstClr>
                </a:solidFill>
              </a:rPr>
              <a:pPr>
                <a:defRPr/>
              </a:pPr>
              <a:t>23</a:t>
            </a:fld>
            <a:endParaRPr lang="en-US">
              <a:solidFill>
                <a:prstClr val="white">
                  <a:lumMod val="50000"/>
                </a:prstClr>
              </a:solidFill>
            </a:endParaRPr>
          </a:p>
        </p:txBody>
      </p:sp>
    </p:spTree>
    <p:extLst>
      <p:ext uri="{BB962C8B-B14F-4D97-AF65-F5344CB8AC3E}">
        <p14:creationId xmlns:p14="http://schemas.microsoft.com/office/powerpoint/2010/main" val="3909436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98D71-2AB6-4EA8-B794-410AF583B4CA}"/>
              </a:ext>
            </a:extLst>
          </p:cNvPr>
          <p:cNvSpPr>
            <a:spLocks noGrp="1"/>
          </p:cNvSpPr>
          <p:nvPr>
            <p:ph type="title"/>
          </p:nvPr>
        </p:nvSpPr>
        <p:spPr/>
        <p:txBody>
          <a:bodyPr/>
          <a:lstStyle/>
          <a:p>
            <a:r>
              <a:rPr lang="en-US" b="1">
                <a:latin typeface="Arial"/>
                <a:cs typeface="Arial"/>
              </a:rPr>
              <a:t>Resource Library</a:t>
            </a:r>
            <a:endParaRPr lang="en-US"/>
          </a:p>
        </p:txBody>
      </p:sp>
      <p:sp>
        <p:nvSpPr>
          <p:cNvPr id="6" name="TextBox 5">
            <a:extLst>
              <a:ext uri="{FF2B5EF4-FFF2-40B4-BE49-F238E27FC236}">
                <a16:creationId xmlns:a16="http://schemas.microsoft.com/office/drawing/2014/main" id="{1A9EF34F-A433-4560-B4CC-B82636B18869}"/>
              </a:ext>
            </a:extLst>
          </p:cNvPr>
          <p:cNvSpPr txBox="1"/>
          <p:nvPr/>
        </p:nvSpPr>
        <p:spPr>
          <a:xfrm>
            <a:off x="7538864" y="1320607"/>
            <a:ext cx="4663440" cy="4800600"/>
          </a:xfrm>
          <a:prstGeom prst="rect">
            <a:avLst/>
          </a:prstGeom>
          <a:noFill/>
          <a:ln>
            <a:noFill/>
          </a:ln>
          <a:effectLst/>
        </p:spPr>
        <p:txBody>
          <a:bodyPr wrap="square" rtlCol="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E4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23E48"/>
                </a:solidFill>
                <a:effectLst/>
                <a:uLnTx/>
                <a:uFillTx/>
                <a:latin typeface="Arial"/>
                <a:ea typeface="+mn-ea"/>
                <a:cs typeface="+mn-cs"/>
              </a:rPr>
              <a:t>Utilize our </a:t>
            </a:r>
            <a:r>
              <a:rPr kumimoji="0" lang="en-US" sz="1600" i="0" u="none" strike="noStrike" kern="1200" cap="none" spc="0" normalizeH="0" baseline="0" noProof="0">
                <a:ln>
                  <a:noFill/>
                </a:ln>
                <a:solidFill>
                  <a:srgbClr val="323E48"/>
                </a:solidFill>
                <a:effectLst/>
                <a:uLnTx/>
                <a:uFillTx/>
                <a:latin typeface="Arial"/>
                <a:ea typeface="+mn-ea"/>
                <a:cs typeface="+mn-cs"/>
                <a:hlinkClick r:id="rId3"/>
              </a:rPr>
              <a:t>interactive online tools</a:t>
            </a:r>
            <a:r>
              <a:rPr kumimoji="0" lang="en-US" sz="1600" i="0" u="none" strike="noStrike" kern="1200" cap="none" spc="0" normalizeH="0" baseline="0" noProof="0">
                <a:ln>
                  <a:noFill/>
                </a:ln>
                <a:solidFill>
                  <a:srgbClr val="323E48"/>
                </a:solidFill>
                <a:effectLst/>
                <a:uLnTx/>
                <a:uFillTx/>
                <a:latin typeface="Arial"/>
                <a:ea typeface="+mn-ea"/>
                <a:cs typeface="+mn-cs"/>
              </a:rPr>
              <a:t> </a:t>
            </a:r>
            <a:r>
              <a:rPr kumimoji="0" lang="en-US" sz="1600" b="0" i="0" u="none" strike="noStrike" kern="1200" cap="none" spc="0" normalizeH="0" baseline="0" noProof="0">
                <a:ln>
                  <a:noFill/>
                </a:ln>
                <a:solidFill>
                  <a:srgbClr val="323E48"/>
                </a:solidFill>
                <a:effectLst/>
                <a:uLnTx/>
                <a:uFillTx/>
                <a:latin typeface="Arial"/>
                <a:ea typeface="+mn-ea"/>
                <a:cs typeface="+mn-cs"/>
              </a:rPr>
              <a:t>to learn more about the CORE Certification process and the CAQH CORE model.</a:t>
            </a:r>
            <a:endParaRPr kumimoji="0" lang="en-US" sz="1600" b="0" i="0" u="none" strike="noStrike" kern="1200" cap="none" spc="0" normalizeH="0" baseline="0" noProof="0">
              <a:ln>
                <a:noFill/>
              </a:ln>
              <a:solidFill>
                <a:srgbClr val="323E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E4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23E48"/>
                </a:solidFill>
                <a:effectLst/>
                <a:uLnTx/>
                <a:uFillTx/>
                <a:latin typeface="Arial"/>
                <a:ea typeface="+mn-ea"/>
                <a:cs typeface="+mn-cs"/>
              </a:rPr>
              <a:t>Explore our </a:t>
            </a:r>
            <a:r>
              <a:rPr kumimoji="0" lang="en-US" sz="1600" i="0" u="none" strike="noStrike" kern="1200" cap="none" spc="0" normalizeH="0" baseline="0" noProof="0">
                <a:ln>
                  <a:noFill/>
                </a:ln>
                <a:solidFill>
                  <a:srgbClr val="323E48"/>
                </a:solidFill>
                <a:effectLst/>
                <a:uLnTx/>
                <a:uFillTx/>
                <a:latin typeface="Arial"/>
                <a:ea typeface="+mn-ea"/>
                <a:cs typeface="+mn-cs"/>
                <a:hlinkClick r:id="rId4"/>
              </a:rPr>
              <a:t>YouTube</a:t>
            </a:r>
            <a:r>
              <a:rPr kumimoji="0" lang="en-US" sz="1600" b="0" i="0" u="none" strike="noStrike" kern="1200" cap="none" spc="0" normalizeH="0" baseline="0" noProof="0">
                <a:ln>
                  <a:noFill/>
                </a:ln>
                <a:solidFill>
                  <a:srgbClr val="323E48"/>
                </a:solidFill>
                <a:effectLst/>
                <a:uLnTx/>
                <a:uFillTx/>
                <a:latin typeface="Arial"/>
                <a:ea typeface="+mn-ea"/>
                <a:cs typeface="+mn-cs"/>
              </a:rPr>
              <a:t> page to access over 75 CAQH CORE tutorials and webinar recordings. </a:t>
            </a:r>
            <a:endParaRPr kumimoji="0" lang="en-US" sz="1600" b="0" i="0" u="none" strike="noStrike" kern="1200" cap="none" spc="0" normalizeH="0" baseline="0" noProof="0">
              <a:ln>
                <a:noFill/>
              </a:ln>
              <a:solidFill>
                <a:srgbClr val="323E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E4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23E48"/>
                </a:solidFill>
                <a:effectLst/>
                <a:uLnTx/>
                <a:uFillTx/>
                <a:latin typeface="Arial"/>
                <a:ea typeface="+mn-ea"/>
                <a:cs typeface="+mn-cs"/>
              </a:rPr>
              <a:t>Listen to a tutorial on the </a:t>
            </a:r>
            <a:r>
              <a:rPr kumimoji="0" lang="en-US" sz="1600" i="0" u="none" strike="noStrike" kern="1200" cap="none" spc="0" normalizeH="0" baseline="0" noProof="0">
                <a:ln>
                  <a:noFill/>
                </a:ln>
                <a:solidFill>
                  <a:srgbClr val="323E48"/>
                </a:solidFill>
                <a:effectLst/>
                <a:uLnTx/>
                <a:uFillTx/>
                <a:latin typeface="Arial"/>
                <a:ea typeface="+mn-ea"/>
                <a:cs typeface="+mn-cs"/>
                <a:hlinkClick r:id="rId5"/>
              </a:rPr>
              <a:t>Phase V Operating Rules</a:t>
            </a:r>
            <a:r>
              <a:rPr kumimoji="0" lang="en-US" sz="1600" b="0" i="0" u="none" strike="noStrike" kern="1200" cap="none" spc="0" normalizeH="0" baseline="0" noProof="0">
                <a:ln>
                  <a:noFill/>
                </a:ln>
                <a:solidFill>
                  <a:srgbClr val="323E48"/>
                </a:solidFill>
                <a:effectLst/>
                <a:uLnTx/>
                <a:uFillTx/>
                <a:latin typeface="Arial"/>
                <a:ea typeface="+mn-ea"/>
                <a:cs typeface="+mn-cs"/>
              </a:rPr>
              <a:t>.</a:t>
            </a:r>
            <a:endParaRPr kumimoji="0" lang="en-US" sz="1600" b="0" i="0" u="none" strike="noStrike" kern="1200" cap="none" spc="0" normalizeH="0" baseline="0" noProof="0">
              <a:ln>
                <a:noFill/>
              </a:ln>
              <a:solidFill>
                <a:srgbClr val="323E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E4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23E48"/>
                </a:solidFill>
                <a:effectLst/>
                <a:uLnTx/>
                <a:uFillTx/>
                <a:latin typeface="Arial"/>
                <a:ea typeface="+mn-ea"/>
                <a:cs typeface="+mn-cs"/>
              </a:rPr>
              <a:t>Go to our</a:t>
            </a:r>
            <a:r>
              <a:rPr kumimoji="0" lang="en-US" sz="1600" b="0" i="0" u="none" strike="noStrike" kern="1200" cap="none" spc="0" normalizeH="0" baseline="0" noProof="0">
                <a:ln>
                  <a:noFill/>
                </a:ln>
                <a:solidFill>
                  <a:srgbClr val="0066B9"/>
                </a:solidFill>
                <a:effectLst/>
                <a:uLnTx/>
                <a:uFillTx/>
                <a:latin typeface="Arial"/>
                <a:ea typeface="+mn-ea"/>
                <a:cs typeface="+mn-cs"/>
              </a:rPr>
              <a:t> </a:t>
            </a:r>
            <a:r>
              <a:rPr kumimoji="0" lang="en-US" sz="1600" i="0" u="none" strike="noStrike" kern="1200" cap="none" spc="0" normalizeH="0" baseline="0" noProof="0">
                <a:ln>
                  <a:noFill/>
                </a:ln>
                <a:solidFill>
                  <a:srgbClr val="0066B9"/>
                </a:solidFill>
                <a:effectLst/>
                <a:uLnTx/>
                <a:uFillTx/>
                <a:latin typeface="Arial"/>
                <a:ea typeface="+mn-ea"/>
                <a:cs typeface="+mn-cs"/>
                <a:hlinkClick r:id="rId6">
                  <a:extLst>
                    <a:ext uri="{A12FA001-AC4F-418D-AE19-62706E023703}">
                      <ahyp:hlinkClr xmlns:ahyp="http://schemas.microsoft.com/office/drawing/2018/hyperlinkcolor" val="tx"/>
                    </a:ext>
                  </a:extLst>
                </a:hlinkClick>
              </a:rPr>
              <a:t>FAQs</a:t>
            </a:r>
            <a:r>
              <a:rPr kumimoji="0" lang="en-US" sz="1600" b="0" i="0" u="none" strike="noStrike" kern="1200" cap="none" spc="0" normalizeH="0" baseline="0" noProof="0">
                <a:ln>
                  <a:noFill/>
                </a:ln>
                <a:solidFill>
                  <a:srgbClr val="0066B9"/>
                </a:solidFill>
                <a:effectLst/>
                <a:uLnTx/>
                <a:uFillTx/>
                <a:latin typeface="Arial"/>
                <a:ea typeface="+mn-ea"/>
                <a:cs typeface="+mn-cs"/>
              </a:rPr>
              <a:t> </a:t>
            </a:r>
            <a:r>
              <a:rPr kumimoji="0" lang="en-US" sz="1600" b="0" i="0" u="none" strike="noStrike" kern="1200" cap="none" spc="0" normalizeH="0" baseline="0" noProof="0">
                <a:ln>
                  <a:noFill/>
                </a:ln>
                <a:solidFill>
                  <a:srgbClr val="323E48"/>
                </a:solidFill>
                <a:effectLst/>
                <a:uLnTx/>
                <a:uFillTx/>
                <a:latin typeface="Arial"/>
                <a:ea typeface="+mn-ea"/>
                <a:cs typeface="+mn-cs"/>
              </a:rPr>
              <a:t>page for answers to questions on topics such as operating rule implementation and CORE Participation.</a:t>
            </a:r>
            <a:endParaRPr kumimoji="0" lang="en-US" sz="1600" b="0" i="0" u="none" strike="noStrike" kern="1200" cap="none" spc="0" normalizeH="0" baseline="0" noProof="0">
              <a:ln>
                <a:noFill/>
              </a:ln>
              <a:solidFill>
                <a:srgbClr val="323E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E48"/>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323E48"/>
                </a:solidFill>
                <a:effectLst/>
                <a:uLnTx/>
                <a:uFillTx/>
                <a:latin typeface="Arial"/>
                <a:ea typeface="+mn-ea"/>
                <a:cs typeface="+mn-cs"/>
              </a:rPr>
              <a:t>Read our latest white paper </a:t>
            </a:r>
            <a:r>
              <a:rPr lang="en-US" sz="1600">
                <a:solidFill>
                  <a:srgbClr val="323E48"/>
                </a:solidFill>
                <a:latin typeface="Arial"/>
              </a:rPr>
              <a:t>“</a:t>
            </a:r>
            <a:r>
              <a:rPr lang="en-US" sz="1600">
                <a:solidFill>
                  <a:srgbClr val="323E48"/>
                </a:solidFill>
                <a:latin typeface="Arial"/>
                <a:hlinkClick r:id="rId7"/>
              </a:rPr>
              <a:t>The Connectivity Conundrum: How a Fragmented System is Impeding Interoperability and How Operating Rules Can Improve It.</a:t>
            </a:r>
            <a:r>
              <a:rPr lang="en-US" sz="1600">
                <a:solidFill>
                  <a:srgbClr val="323E48"/>
                </a:solidFill>
                <a:latin typeface="Arial"/>
              </a:rPr>
              <a:t>”</a:t>
            </a:r>
            <a:endParaRPr kumimoji="0" lang="en-US" sz="1600" i="0" u="none" strike="noStrike" kern="1200" cap="none" spc="0" normalizeH="0" baseline="0" noProof="0">
              <a:ln>
                <a:noFill/>
              </a:ln>
              <a:solidFill>
                <a:srgbClr val="323E48"/>
              </a:solidFill>
              <a:effectLst/>
              <a:uLnTx/>
              <a:uFillTx/>
              <a:latin typeface="Arial"/>
              <a:ea typeface="+mn-ea"/>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323E48"/>
              </a:solidFill>
              <a:effectLst/>
              <a:uLnTx/>
              <a:uFillTx/>
              <a:latin typeface="Arial"/>
              <a:ea typeface="+mn-ea"/>
              <a:cs typeface="+mn-cs"/>
            </a:endParaRPr>
          </a:p>
        </p:txBody>
      </p:sp>
      <p:sp>
        <p:nvSpPr>
          <p:cNvPr id="10" name="TextBox 9">
            <a:extLst>
              <a:ext uri="{FF2B5EF4-FFF2-40B4-BE49-F238E27FC236}">
                <a16:creationId xmlns:a16="http://schemas.microsoft.com/office/drawing/2014/main" id="{FF2BE6A8-F6D3-4C10-AB5B-BC92948974C2}"/>
              </a:ext>
            </a:extLst>
          </p:cNvPr>
          <p:cNvSpPr txBox="1"/>
          <p:nvPr/>
        </p:nvSpPr>
        <p:spPr>
          <a:xfrm>
            <a:off x="2752725" y="3057325"/>
            <a:ext cx="952500" cy="123111"/>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323E48"/>
              </a:solidFill>
              <a:effectLst/>
              <a:uLnTx/>
              <a:uFillTx/>
              <a:latin typeface="Arial"/>
              <a:ea typeface="+mn-ea"/>
              <a:cs typeface="+mn-cs"/>
            </a:endParaRPr>
          </a:p>
        </p:txBody>
      </p:sp>
      <p:sp>
        <p:nvSpPr>
          <p:cNvPr id="15" name="TextBox 14">
            <a:extLst>
              <a:ext uri="{FF2B5EF4-FFF2-40B4-BE49-F238E27FC236}">
                <a16:creationId xmlns:a16="http://schemas.microsoft.com/office/drawing/2014/main" id="{BA681BBD-5F36-41CA-9CAE-A7D4D0A9DF1A}"/>
              </a:ext>
            </a:extLst>
          </p:cNvPr>
          <p:cNvSpPr txBox="1"/>
          <p:nvPr/>
        </p:nvSpPr>
        <p:spPr>
          <a:xfrm>
            <a:off x="2752725" y="4114800"/>
            <a:ext cx="952500" cy="123111"/>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323E48"/>
              </a:solidFill>
              <a:effectLst/>
              <a:uLnTx/>
              <a:uFillTx/>
              <a:latin typeface="Arial"/>
              <a:ea typeface="+mn-ea"/>
              <a:cs typeface="+mn-cs"/>
            </a:endParaRPr>
          </a:p>
        </p:txBody>
      </p:sp>
      <p:sp>
        <p:nvSpPr>
          <p:cNvPr id="16" name="TextBox 15">
            <a:extLst>
              <a:ext uri="{FF2B5EF4-FFF2-40B4-BE49-F238E27FC236}">
                <a16:creationId xmlns:a16="http://schemas.microsoft.com/office/drawing/2014/main" id="{DD0306CF-5F7E-4DC3-A539-0BAB610EE0CB}"/>
              </a:ext>
            </a:extLst>
          </p:cNvPr>
          <p:cNvSpPr txBox="1"/>
          <p:nvPr/>
        </p:nvSpPr>
        <p:spPr>
          <a:xfrm>
            <a:off x="2733675" y="5153025"/>
            <a:ext cx="952500" cy="123111"/>
          </a:xfrm>
          <a:prstGeom prst="rect">
            <a:avLst/>
          </a:prstGeom>
          <a:solidFill>
            <a:schemeClr val="bg1"/>
          </a:solidFill>
          <a:ln>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 b="0" i="0" u="none" strike="noStrike" kern="1200" cap="none" spc="0" normalizeH="0" baseline="0" noProof="0">
              <a:ln>
                <a:noFill/>
              </a:ln>
              <a:solidFill>
                <a:srgbClr val="323E48"/>
              </a:solidFill>
              <a:effectLst/>
              <a:uLnTx/>
              <a:uFillTx/>
              <a:latin typeface="Arial"/>
              <a:ea typeface="+mn-ea"/>
              <a:cs typeface="+mn-cs"/>
            </a:endParaRPr>
          </a:p>
        </p:txBody>
      </p:sp>
      <p:sp>
        <p:nvSpPr>
          <p:cNvPr id="25" name="Oval 24">
            <a:extLst>
              <a:ext uri="{FF2B5EF4-FFF2-40B4-BE49-F238E27FC236}">
                <a16:creationId xmlns:a16="http://schemas.microsoft.com/office/drawing/2014/main" id="{AD727E8B-55BC-4B3C-9FCA-B4B24BA79419}"/>
              </a:ext>
            </a:extLst>
          </p:cNvPr>
          <p:cNvSpPr/>
          <p:nvPr/>
        </p:nvSpPr>
        <p:spPr bwMode="auto">
          <a:xfrm>
            <a:off x="10962453" y="16467"/>
            <a:ext cx="1005840" cy="960120"/>
          </a:xfrm>
          <a:prstGeom prst="ellipse">
            <a:avLst/>
          </a:prstGeom>
          <a:solidFill>
            <a:schemeClr val="bg1"/>
          </a:solidFill>
          <a:ln w="28575"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323E48"/>
              </a:solidFill>
              <a:effectLst/>
              <a:uLnTx/>
              <a:uFillTx/>
              <a:latin typeface="Times New Roman" pitchFamily="18" charset="0"/>
              <a:ea typeface="+mn-ea"/>
              <a:cs typeface="+mn-cs"/>
            </a:endParaRPr>
          </a:p>
        </p:txBody>
      </p:sp>
      <p:grpSp>
        <p:nvGrpSpPr>
          <p:cNvPr id="28" name="Group 27">
            <a:extLst>
              <a:ext uri="{FF2B5EF4-FFF2-40B4-BE49-F238E27FC236}">
                <a16:creationId xmlns:a16="http://schemas.microsoft.com/office/drawing/2014/main" id="{2FB951A3-BDEA-4E15-AA14-C08438F9DD36}"/>
              </a:ext>
            </a:extLst>
          </p:cNvPr>
          <p:cNvGrpSpPr/>
          <p:nvPr/>
        </p:nvGrpSpPr>
        <p:grpSpPr>
          <a:xfrm>
            <a:off x="11092286" y="182350"/>
            <a:ext cx="746173" cy="648562"/>
            <a:chOff x="8612009" y="1164359"/>
            <a:chExt cx="984657" cy="652217"/>
          </a:xfrm>
        </p:grpSpPr>
        <p:pic>
          <p:nvPicPr>
            <p:cNvPr id="27" name="Picture 26" descr="A close up of a logo&#10;&#10;Description automatically generated">
              <a:extLst>
                <a:ext uri="{FF2B5EF4-FFF2-40B4-BE49-F238E27FC236}">
                  <a16:creationId xmlns:a16="http://schemas.microsoft.com/office/drawing/2014/main" id="{019B5A47-4DEE-4960-B992-53D454A17BEB}"/>
                </a:ext>
              </a:extLst>
            </p:cNvPr>
            <p:cNvPicPr>
              <a:picLocks noChangeAspect="1"/>
            </p:cNvPicPr>
            <p:nvPr/>
          </p:nvPicPr>
          <p:blipFill rotWithShape="1">
            <a:blip r:embed="rId8">
              <a:extLst>
                <a:ext uri="{28A0092B-C50C-407E-A947-70E740481C1C}">
                  <a14:useLocalDpi xmlns:a14="http://schemas.microsoft.com/office/drawing/2010/main" val="0"/>
                </a:ext>
              </a:extLst>
            </a:blip>
            <a:srcRect l="14889" t="15925" r="16496" b="29516"/>
            <a:stretch/>
          </p:blipFill>
          <p:spPr>
            <a:xfrm>
              <a:off x="8638796" y="1164359"/>
              <a:ext cx="908669" cy="652217"/>
            </a:xfrm>
            <a:prstGeom prst="rect">
              <a:avLst/>
            </a:prstGeom>
          </p:spPr>
        </p:pic>
        <p:sp>
          <p:nvSpPr>
            <p:cNvPr id="17" name="TextBox 16">
              <a:extLst>
                <a:ext uri="{FF2B5EF4-FFF2-40B4-BE49-F238E27FC236}">
                  <a16:creationId xmlns:a16="http://schemas.microsoft.com/office/drawing/2014/main" id="{2A8448CB-C354-4913-B975-23459E1B5116}"/>
                </a:ext>
              </a:extLst>
            </p:cNvPr>
            <p:cNvSpPr txBox="1"/>
            <p:nvPr/>
          </p:nvSpPr>
          <p:spPr>
            <a:xfrm>
              <a:off x="8612009" y="1538391"/>
              <a:ext cx="984657" cy="2011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a:ln>
                    <a:noFill/>
                  </a:ln>
                  <a:solidFill>
                    <a:prstClr val="white"/>
                  </a:solidFill>
                  <a:effectLst/>
                  <a:uLnTx/>
                  <a:uFillTx/>
                  <a:latin typeface="Arial"/>
                  <a:ea typeface="+mn-ea"/>
                  <a:cs typeface="+mn-cs"/>
                </a:rPr>
                <a:t>CAQH CORE</a:t>
              </a:r>
            </a:p>
          </p:txBody>
        </p:sp>
      </p:grpSp>
      <p:pic>
        <p:nvPicPr>
          <p:cNvPr id="7" name="Picture 6" descr="A screenshot of a cell phone&#10;&#10;Description automatically generated">
            <a:extLst>
              <a:ext uri="{FF2B5EF4-FFF2-40B4-BE49-F238E27FC236}">
                <a16:creationId xmlns:a16="http://schemas.microsoft.com/office/drawing/2014/main" id="{6BFF1CC3-E3A0-4546-A3F1-34ACF02BD4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1374461"/>
            <a:ext cx="7283824" cy="4692891"/>
          </a:xfrm>
          <a:prstGeom prst="rect">
            <a:avLst/>
          </a:prstGeom>
          <a:effectLst>
            <a:outerShdw blurRad="50800" dist="38100" dir="2700000" algn="tl" rotWithShape="0">
              <a:prstClr val="black">
                <a:alpha val="40000"/>
              </a:prstClr>
            </a:outerShdw>
          </a:effectLst>
        </p:spPr>
      </p:pic>
      <p:sp>
        <p:nvSpPr>
          <p:cNvPr id="14" name="Slide Number Placeholder 3">
            <a:extLst>
              <a:ext uri="{FF2B5EF4-FFF2-40B4-BE49-F238E27FC236}">
                <a16:creationId xmlns:a16="http://schemas.microsoft.com/office/drawing/2014/main" id="{3288F538-75D8-44E8-ABB2-C1899388887B}"/>
              </a:ext>
            </a:extLst>
          </p:cNvPr>
          <p:cNvSpPr>
            <a:spLocks noGrp="1"/>
          </p:cNvSpPr>
          <p:nvPr>
            <p:ph type="sldNum" sz="quarter" idx="10"/>
          </p:nvPr>
        </p:nvSpPr>
        <p:spPr>
          <a:xfrm>
            <a:off x="4734984" y="6464301"/>
            <a:ext cx="2743200" cy="365125"/>
          </a:xfrm>
        </p:spPr>
        <p:txBody>
          <a:bodyPr/>
          <a:lstStyle/>
          <a:p>
            <a:pPr>
              <a:defRPr/>
            </a:pPr>
            <a:fld id="{CDB19EE7-41CC-40F8-8898-A50DA016F0E1}" type="slidenum">
              <a:rPr lang="en-US" smtClean="0">
                <a:solidFill>
                  <a:prstClr val="white">
                    <a:lumMod val="50000"/>
                  </a:prstClr>
                </a:solidFill>
              </a:rPr>
              <a:pPr>
                <a:defRPr/>
              </a:pPr>
              <a:t>24</a:t>
            </a:fld>
            <a:endParaRPr lang="en-US">
              <a:solidFill>
                <a:prstClr val="white">
                  <a:lumMod val="50000"/>
                </a:prstClr>
              </a:solidFill>
            </a:endParaRPr>
          </a:p>
        </p:txBody>
      </p:sp>
    </p:spTree>
    <p:extLst>
      <p:ext uri="{BB962C8B-B14F-4D97-AF65-F5344CB8AC3E}">
        <p14:creationId xmlns:p14="http://schemas.microsoft.com/office/powerpoint/2010/main" val="3274022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CB98D71-2AB6-4EA8-B794-410AF583B4CA}"/>
              </a:ext>
            </a:extLst>
          </p:cNvPr>
          <p:cNvSpPr>
            <a:spLocks noGrp="1"/>
          </p:cNvSpPr>
          <p:nvPr>
            <p:ph type="title"/>
          </p:nvPr>
        </p:nvSpPr>
        <p:spPr/>
        <p:txBody>
          <a:bodyPr/>
          <a:lstStyle/>
          <a:p>
            <a:r>
              <a:rPr lang="en-US" b="1"/>
              <a:t>Upcoming CAQH CORE Education Sessions and Events</a:t>
            </a:r>
            <a:endParaRPr lang="en-US"/>
          </a:p>
        </p:txBody>
      </p:sp>
      <p:sp>
        <p:nvSpPr>
          <p:cNvPr id="12" name="Slide Number Placeholder 3">
            <a:extLst>
              <a:ext uri="{FF2B5EF4-FFF2-40B4-BE49-F238E27FC236}">
                <a16:creationId xmlns:a16="http://schemas.microsoft.com/office/drawing/2014/main" id="{E6C1399F-0E93-4189-9E8A-C58E1B74EEDC}"/>
              </a:ext>
            </a:extLst>
          </p:cNvPr>
          <p:cNvSpPr>
            <a:spLocks noGrp="1"/>
          </p:cNvSpPr>
          <p:nvPr>
            <p:ph type="sldNum" sz="quarter" idx="10"/>
          </p:nvPr>
        </p:nvSpPr>
        <p:spPr>
          <a:xfrm>
            <a:off x="4734984" y="6464301"/>
            <a:ext cx="27432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grpSp>
        <p:nvGrpSpPr>
          <p:cNvPr id="4" name="Group 3">
            <a:extLst>
              <a:ext uri="{FF2B5EF4-FFF2-40B4-BE49-F238E27FC236}">
                <a16:creationId xmlns:a16="http://schemas.microsoft.com/office/drawing/2014/main" id="{911DCD1A-E60B-4847-A7FE-570162E4A5D7}"/>
              </a:ext>
            </a:extLst>
          </p:cNvPr>
          <p:cNvGrpSpPr/>
          <p:nvPr/>
        </p:nvGrpSpPr>
        <p:grpSpPr>
          <a:xfrm>
            <a:off x="223707" y="1655488"/>
            <a:ext cx="11587870" cy="1564105"/>
            <a:chOff x="223707" y="4767718"/>
            <a:chExt cx="11587870" cy="1564105"/>
          </a:xfrm>
        </p:grpSpPr>
        <p:sp>
          <p:nvSpPr>
            <p:cNvPr id="14" name="TextBox 13">
              <a:extLst>
                <a:ext uri="{FF2B5EF4-FFF2-40B4-BE49-F238E27FC236}">
                  <a16:creationId xmlns:a16="http://schemas.microsoft.com/office/drawing/2014/main" id="{35F4CF1F-D379-440B-824C-46F2C8786CF9}"/>
                </a:ext>
              </a:extLst>
            </p:cNvPr>
            <p:cNvSpPr txBox="1"/>
            <p:nvPr/>
          </p:nvSpPr>
          <p:spPr>
            <a:xfrm>
              <a:off x="1776136" y="5017475"/>
              <a:ext cx="10035441" cy="861774"/>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7D4182">
                    <a:lumMod val="75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effectLst/>
                <a:uLnTx/>
                <a:uFillTx/>
                <a:latin typeface="Arial"/>
                <a:ea typeface="+mn-ea"/>
                <a:cs typeface="Arial"/>
              </a:endParaRPr>
            </a:p>
          </p:txBody>
        </p:sp>
        <p:pic>
          <p:nvPicPr>
            <p:cNvPr id="8" name="Graphic 7" descr="Television">
              <a:extLst>
                <a:ext uri="{FF2B5EF4-FFF2-40B4-BE49-F238E27FC236}">
                  <a16:creationId xmlns:a16="http://schemas.microsoft.com/office/drawing/2014/main" id="{5C933A25-69D5-416B-9873-045B903852A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23707" y="4767718"/>
              <a:ext cx="1564105" cy="1564105"/>
            </a:xfrm>
            <a:prstGeom prst="rect">
              <a:avLst/>
            </a:prstGeom>
          </p:spPr>
        </p:pic>
        <p:pic>
          <p:nvPicPr>
            <p:cNvPr id="9" name="Picture 12">
              <a:extLst>
                <a:ext uri="{FF2B5EF4-FFF2-40B4-BE49-F238E27FC236}">
                  <a16:creationId xmlns:a16="http://schemas.microsoft.com/office/drawing/2014/main" id="{B70EAE2D-9E36-41CB-9ECA-B007AC3346DD}"/>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a:off x="624783" y="5292425"/>
              <a:ext cx="684474" cy="3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id="{75ADB543-428F-44E3-9022-897E4D1372C8}"/>
                </a:ext>
              </a:extLst>
            </p:cNvPr>
            <p:cNvSpPr txBox="1"/>
            <p:nvPr/>
          </p:nvSpPr>
          <p:spPr>
            <a:xfrm>
              <a:off x="1776135" y="5162950"/>
              <a:ext cx="10035441" cy="615553"/>
            </a:xfrm>
            <a:prstGeom prst="rect">
              <a:avLst/>
            </a:prstGeom>
            <a:noFill/>
          </p:spPr>
          <p:txBody>
            <a:bodyPr wrap="square" rtlCol="0">
              <a:spAutoFit/>
            </a:bodyPr>
            <a:lstStyle/>
            <a:p>
              <a:pPr lvl="0" algn="ctr">
                <a:defRPr/>
              </a:pPr>
              <a:r>
                <a:rPr lang="en-US" b="1">
                  <a:solidFill>
                    <a:schemeClr val="accent3"/>
                  </a:solidFill>
                  <a:cs typeface="Arial"/>
                  <a:hlinkClick r:id="rId5">
                    <a:extLst>
                      <a:ext uri="{A12FA001-AC4F-418D-AE19-62706E023703}">
                        <ahyp:hlinkClr xmlns:ahyp="http://schemas.microsoft.com/office/drawing/2018/hyperlinkcolor" val="tx"/>
                      </a:ext>
                    </a:extLst>
                  </a:hlinkClick>
                </a:rPr>
                <a:t>WEDI Forum</a:t>
              </a:r>
              <a:endParaRPr lang="en-US" b="1">
                <a:solidFill>
                  <a:schemeClr val="accent3"/>
                </a:solidFill>
                <a:cs typeface="Arial"/>
              </a:endParaRPr>
            </a:p>
            <a:p>
              <a:pPr lvl="0" algn="ctr">
                <a:defRPr/>
              </a:pPr>
              <a:r>
                <a:rPr lang="en-US" sz="1600" b="1">
                  <a:cs typeface="Arial"/>
                </a:rPr>
                <a:t>August 4-6, 2020</a:t>
              </a:r>
              <a:endParaRPr lang="en-US" sz="1600"/>
            </a:p>
          </p:txBody>
        </p:sp>
      </p:grpSp>
      <p:pic>
        <p:nvPicPr>
          <p:cNvPr id="18" name="Graphic 17" descr="Television">
            <a:extLst>
              <a:ext uri="{FF2B5EF4-FFF2-40B4-BE49-F238E27FC236}">
                <a16:creationId xmlns:a16="http://schemas.microsoft.com/office/drawing/2014/main" id="{BC279B01-BDDE-4A2E-883B-3F30B94215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23707" y="4084724"/>
            <a:ext cx="1564105" cy="1564105"/>
          </a:xfrm>
          <a:prstGeom prst="rect">
            <a:avLst/>
          </a:prstGeom>
        </p:spPr>
      </p:pic>
      <p:pic>
        <p:nvPicPr>
          <p:cNvPr id="19" name="Picture 12">
            <a:extLst>
              <a:ext uri="{FF2B5EF4-FFF2-40B4-BE49-F238E27FC236}">
                <a16:creationId xmlns:a16="http://schemas.microsoft.com/office/drawing/2014/main" id="{C2290CB6-9D9A-4F7D-8597-17F1DF747115}"/>
              </a:ext>
            </a:extLst>
          </p:cNvPr>
          <p:cNvPicPr>
            <a:picLocks noChangeAspect="1"/>
          </p:cNvPicPr>
          <p:nvPr/>
        </p:nvPicPr>
        <p:blipFill rotWithShape="1">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r="3668"/>
          <a:stretch/>
        </p:blipFill>
        <p:spPr bwMode="auto">
          <a:xfrm>
            <a:off x="613107" y="4588478"/>
            <a:ext cx="684474" cy="387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9">
            <a:extLst>
              <a:ext uri="{FF2B5EF4-FFF2-40B4-BE49-F238E27FC236}">
                <a16:creationId xmlns:a16="http://schemas.microsoft.com/office/drawing/2014/main" id="{CD39845C-0E8A-4DBA-B447-E2DCC1F4CA9A}"/>
              </a:ext>
            </a:extLst>
          </p:cNvPr>
          <p:cNvSpPr txBox="1"/>
          <p:nvPr/>
        </p:nvSpPr>
        <p:spPr>
          <a:xfrm>
            <a:off x="1828139" y="4286181"/>
            <a:ext cx="10035441" cy="923330"/>
          </a:xfrm>
          <a:prstGeom prst="rect">
            <a:avLst/>
          </a:prstGeom>
          <a:solidFill>
            <a:schemeClr val="bg1">
              <a:lumMod val="95000"/>
            </a:schemeClr>
          </a:solid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7D4182">
                  <a:lumMod val="75000"/>
                </a:srgbClr>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b="1">
              <a:solidFill>
                <a:srgbClr val="7D4182">
                  <a:lumMod val="75000"/>
                </a:srgbClr>
              </a:solidFill>
              <a:latin typeface="Arial"/>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7D4182">
                  <a:lumMod val="75000"/>
                </a:srgbClr>
              </a:solidFill>
              <a:effectLst/>
              <a:uLnTx/>
              <a:uFillTx/>
              <a:latin typeface="Arial"/>
              <a:ea typeface="+mn-ea"/>
              <a:cs typeface="Arial"/>
            </a:endParaRPr>
          </a:p>
        </p:txBody>
      </p:sp>
      <p:sp>
        <p:nvSpPr>
          <p:cNvPr id="21" name="TextBox 20">
            <a:extLst>
              <a:ext uri="{FF2B5EF4-FFF2-40B4-BE49-F238E27FC236}">
                <a16:creationId xmlns:a16="http://schemas.microsoft.com/office/drawing/2014/main" id="{FA5FC5B1-DA38-44B3-8F78-11790550E1DF}"/>
              </a:ext>
            </a:extLst>
          </p:cNvPr>
          <p:cNvSpPr txBox="1"/>
          <p:nvPr/>
        </p:nvSpPr>
        <p:spPr>
          <a:xfrm>
            <a:off x="1731988" y="4448805"/>
            <a:ext cx="10124657" cy="615553"/>
          </a:xfrm>
          <a:prstGeom prst="rect">
            <a:avLst/>
          </a:prstGeom>
          <a:noFill/>
        </p:spPr>
        <p:txBody>
          <a:bodyPr wrap="square" rtlCol="0">
            <a:spAutoFit/>
          </a:bodyPr>
          <a:lstStyle/>
          <a:p>
            <a:pPr lvl="0" algn="ctr">
              <a:defRPr/>
            </a:pPr>
            <a:r>
              <a:rPr lang="en-US" b="1">
                <a:solidFill>
                  <a:schemeClr val="accent3"/>
                </a:solidFill>
                <a:cs typeface="Arial"/>
              </a:rPr>
              <a:t>Prior Authorization Case Study Webinar</a:t>
            </a:r>
          </a:p>
          <a:p>
            <a:pPr lvl="0" algn="ctr">
              <a:defRPr/>
            </a:pPr>
            <a:r>
              <a:rPr lang="en-US" sz="1600" b="1">
                <a:cs typeface="Arial"/>
              </a:rPr>
              <a:t>August 17 | 2:00-3:00 pm EST</a:t>
            </a:r>
            <a:endParaRPr lang="en-US"/>
          </a:p>
        </p:txBody>
      </p:sp>
    </p:spTree>
    <p:extLst>
      <p:ext uri="{BB962C8B-B14F-4D97-AF65-F5344CB8AC3E}">
        <p14:creationId xmlns:p14="http://schemas.microsoft.com/office/powerpoint/2010/main" val="3411516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55ABF55C-37D1-43A5-8DCB-B1EC0AC0AB8A}"/>
              </a:ext>
            </a:extLst>
          </p:cNvPr>
          <p:cNvSpPr txBox="1"/>
          <p:nvPr/>
        </p:nvSpPr>
        <p:spPr>
          <a:xfrm>
            <a:off x="3467101" y="1326087"/>
            <a:ext cx="52577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srgbClr val="7D4081"/>
                </a:solidFill>
                <a:effectLst/>
                <a:uLnTx/>
                <a:uFillTx/>
                <a:latin typeface="Arial" panose="020B0604020202020204" pitchFamily="34" charset="0"/>
                <a:ea typeface="+mn-ea"/>
                <a:cs typeface="+mn-cs"/>
              </a:rPr>
              <a:t>Thank you for joining us!</a:t>
            </a:r>
          </a:p>
        </p:txBody>
      </p:sp>
      <p:sp>
        <p:nvSpPr>
          <p:cNvPr id="6" name="TextBox 5">
            <a:extLst>
              <a:ext uri="{FF2B5EF4-FFF2-40B4-BE49-F238E27FC236}">
                <a16:creationId xmlns:a16="http://schemas.microsoft.com/office/drawing/2014/main" id="{7E4DE9C6-C040-43CF-A69A-F69D9A3A6187}"/>
              </a:ext>
            </a:extLst>
          </p:cNvPr>
          <p:cNvSpPr txBox="1"/>
          <p:nvPr/>
        </p:nvSpPr>
        <p:spPr>
          <a:xfrm>
            <a:off x="3771900" y="3237317"/>
            <a:ext cx="4648200" cy="1015663"/>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D4081"/>
                </a:solidFill>
                <a:effectLst/>
                <a:uLnTx/>
                <a:uFillTx/>
                <a:latin typeface="Arial"/>
                <a:ea typeface="+mn-ea"/>
                <a:cs typeface="+mn-cs"/>
              </a:rPr>
              <a:t>Website:</a:t>
            </a:r>
            <a:r>
              <a:rPr kumimoji="0" lang="en-US" sz="2000" b="0" i="0" u="none" strike="noStrike" kern="1200" cap="none" spc="0" normalizeH="0" baseline="0" noProof="0">
                <a:ln>
                  <a:noFill/>
                </a:ln>
                <a:solidFill>
                  <a:srgbClr val="323E48"/>
                </a:solidFill>
                <a:effectLst/>
                <a:uLnTx/>
                <a:uFillTx/>
                <a:latin typeface="Arial"/>
                <a:ea typeface="+mn-ea"/>
                <a:cs typeface="+mn-cs"/>
              </a:rPr>
              <a:t>  </a:t>
            </a:r>
            <a:r>
              <a:rPr kumimoji="0" lang="en-US" sz="2000" b="0" i="0" u="none" strike="noStrike" kern="1200" cap="none" spc="0" normalizeH="0" baseline="0" noProof="0">
                <a:ln>
                  <a:noFill/>
                </a:ln>
                <a:solidFill>
                  <a:srgbClr val="323E48"/>
                </a:solidFill>
                <a:effectLst/>
                <a:uLnTx/>
                <a:uFillTx/>
                <a:latin typeface="Arial"/>
                <a:ea typeface="+mn-ea"/>
                <a:cs typeface="+mn-cs"/>
                <a:hlinkClick r:id="rId2"/>
              </a:rPr>
              <a:t>www.CAQH.org/CORE</a:t>
            </a:r>
            <a:r>
              <a:rPr kumimoji="0" lang="en-US" sz="2000" b="0" i="0" u="none" strike="noStrike" kern="1200" cap="none" spc="0" normalizeH="0" baseline="0" noProof="0">
                <a:ln>
                  <a:noFill/>
                </a:ln>
                <a:solidFill>
                  <a:srgbClr val="323E48"/>
                </a:solidFill>
                <a:effectLst/>
                <a:uLnTx/>
                <a:uFillTx/>
                <a:latin typeface="Arial"/>
                <a:ea typeface="+mn-ea"/>
                <a:cs typeface="+mn-cs"/>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D4081"/>
                </a:solidFill>
                <a:effectLst/>
                <a:uLnTx/>
                <a:uFillTx/>
                <a:latin typeface="Arial"/>
                <a:ea typeface="+mn-ea"/>
                <a:cs typeface="+mn-cs"/>
              </a:rPr>
              <a:t>Email:</a:t>
            </a:r>
            <a:r>
              <a:rPr kumimoji="0" lang="en-US" sz="2000" b="0" i="0" u="none" strike="noStrike" kern="1200" cap="none" spc="0" normalizeH="0" baseline="0" noProof="0">
                <a:ln>
                  <a:noFill/>
                </a:ln>
                <a:solidFill>
                  <a:srgbClr val="323E48"/>
                </a:solidFill>
                <a:effectLst/>
                <a:uLnTx/>
                <a:uFillTx/>
                <a:latin typeface="Arial"/>
                <a:ea typeface="+mn-ea"/>
                <a:cs typeface="+mn-cs"/>
              </a:rPr>
              <a:t>  </a:t>
            </a:r>
            <a:r>
              <a:rPr kumimoji="0" lang="en-US" sz="2000" b="0" i="0" u="none" strike="noStrike" kern="1200" cap="none" spc="0" normalizeH="0" baseline="0" noProof="0">
                <a:ln>
                  <a:noFill/>
                </a:ln>
                <a:solidFill>
                  <a:srgbClr val="323E48"/>
                </a:solidFill>
                <a:effectLst/>
                <a:uLnTx/>
                <a:uFillTx/>
                <a:latin typeface="Arial"/>
                <a:ea typeface="+mn-ea"/>
                <a:cs typeface="+mn-cs"/>
                <a:hlinkClick r:id="rId3"/>
              </a:rPr>
              <a:t>CORE@CAQH.org</a:t>
            </a:r>
            <a:r>
              <a:rPr kumimoji="0" lang="en-US" sz="2000" b="0" i="0" u="none" strike="noStrike" kern="1200" cap="none" spc="0" normalizeH="0" baseline="0" noProof="0">
                <a:ln>
                  <a:noFill/>
                </a:ln>
                <a:solidFill>
                  <a:srgbClr val="323E48"/>
                </a:solidFill>
                <a:effectLst/>
                <a:uLnTx/>
                <a:uFillTx/>
                <a:latin typeface="Arial"/>
                <a:ea typeface="+mn-ea"/>
                <a:cs typeface="+mn-cs"/>
              </a:rPr>
              <a:t> </a:t>
            </a:r>
          </a:p>
        </p:txBody>
      </p:sp>
      <p:grpSp>
        <p:nvGrpSpPr>
          <p:cNvPr id="7" name="Group 6">
            <a:extLst>
              <a:ext uri="{FF2B5EF4-FFF2-40B4-BE49-F238E27FC236}">
                <a16:creationId xmlns:a16="http://schemas.microsoft.com/office/drawing/2014/main" id="{B6FE0656-0EAF-44AC-82CC-5665B3855AAC}"/>
              </a:ext>
            </a:extLst>
          </p:cNvPr>
          <p:cNvGrpSpPr/>
          <p:nvPr/>
        </p:nvGrpSpPr>
        <p:grpSpPr>
          <a:xfrm>
            <a:off x="5213350" y="2618832"/>
            <a:ext cx="1786467" cy="536575"/>
            <a:chOff x="3556000" y="5204320"/>
            <a:chExt cx="1786467" cy="536575"/>
          </a:xfrm>
        </p:grpSpPr>
        <p:pic>
          <p:nvPicPr>
            <p:cNvPr id="8" name="Picture 2">
              <a:extLst>
                <a:ext uri="{FF2B5EF4-FFF2-40B4-BE49-F238E27FC236}">
                  <a16:creationId xmlns:a16="http://schemas.microsoft.com/office/drawing/2014/main" id="{6915F2D5-4A19-4BD7-B0BF-D372E2E0584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556000" y="5204320"/>
              <a:ext cx="538163" cy="53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121DA04E-8493-4DEC-A08F-93017E72DD1B}"/>
                </a:ext>
              </a:extLst>
            </p:cNvPr>
            <p:cNvSpPr txBox="1"/>
            <p:nvPr/>
          </p:nvSpPr>
          <p:spPr>
            <a:xfrm>
              <a:off x="4094163" y="5272552"/>
              <a:ext cx="124830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7D4081"/>
                  </a:solidFill>
                  <a:effectLst/>
                  <a:uLnTx/>
                  <a:uFillTx/>
                  <a:latin typeface="Arial"/>
                  <a:ea typeface="+mn-ea"/>
                  <a:cs typeface="+mn-cs"/>
                  <a:hlinkClick r:id="rId5"/>
                </a:rPr>
                <a:t>@CAQH</a:t>
              </a:r>
              <a:endParaRPr kumimoji="0" lang="en-US" sz="2000" b="0" i="0" u="none" strike="noStrike" kern="1200" cap="none" spc="0" normalizeH="0" baseline="0" noProof="0">
                <a:ln>
                  <a:noFill/>
                </a:ln>
                <a:solidFill>
                  <a:srgbClr val="7D4081"/>
                </a:solidFill>
                <a:effectLst/>
                <a:uLnTx/>
                <a:uFillTx/>
                <a:latin typeface="Arial"/>
                <a:ea typeface="+mn-ea"/>
                <a:cs typeface="+mn-cs"/>
              </a:endParaRPr>
            </a:p>
          </p:txBody>
        </p:sp>
      </p:grpSp>
      <p:sp>
        <p:nvSpPr>
          <p:cNvPr id="10" name="Rectangle 9">
            <a:extLst>
              <a:ext uri="{FF2B5EF4-FFF2-40B4-BE49-F238E27FC236}">
                <a16:creationId xmlns:a16="http://schemas.microsoft.com/office/drawing/2014/main" id="{DC4C8BBD-551E-473B-A2C1-F274382B9439}"/>
              </a:ext>
            </a:extLst>
          </p:cNvPr>
          <p:cNvSpPr/>
          <p:nvPr/>
        </p:nvSpPr>
        <p:spPr>
          <a:xfrm>
            <a:off x="1658923" y="5100155"/>
            <a:ext cx="8874154" cy="120032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23E48"/>
                </a:solidFill>
                <a:effectLst/>
                <a:uLnTx/>
                <a:uFillTx/>
                <a:latin typeface="Gotham Narrow SSm A"/>
                <a:ea typeface="+mn-ea"/>
                <a:cs typeface="+mn-cs"/>
              </a:rPr>
              <a:t>The CAQH CORE Mission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23E48"/>
                </a:solidFill>
                <a:effectLst/>
                <a:uLnTx/>
                <a:uFillTx/>
                <a:latin typeface="Gotham Narrow SSm A"/>
                <a:ea typeface="+mn-ea"/>
                <a:cs typeface="+mn-cs"/>
              </a:rPr>
              <a:t>Drive the creation and adoption of healthcare operating rules that support standards, accelerate interoperability and align administrative and clinical activities among providers, payers and consumers.</a:t>
            </a:r>
          </a:p>
        </p:txBody>
      </p:sp>
      <p:sp>
        <p:nvSpPr>
          <p:cNvPr id="11" name="Slide Number Placeholder 3">
            <a:extLst>
              <a:ext uri="{FF2B5EF4-FFF2-40B4-BE49-F238E27FC236}">
                <a16:creationId xmlns:a16="http://schemas.microsoft.com/office/drawing/2014/main" id="{EF0E1ADB-0F36-4A84-85F8-4F8C5BFB7568}"/>
              </a:ext>
            </a:extLst>
          </p:cNvPr>
          <p:cNvSpPr>
            <a:spLocks noGrp="1"/>
          </p:cNvSpPr>
          <p:nvPr>
            <p:ph type="sldNum" sz="quarter" idx="10"/>
          </p:nvPr>
        </p:nvSpPr>
        <p:spPr>
          <a:xfrm>
            <a:off x="4734984" y="6464301"/>
            <a:ext cx="2743200" cy="365125"/>
          </a:xfrm>
        </p:spPr>
        <p:txBody>
          <a:bodyPr/>
          <a:lstStyle/>
          <a:p>
            <a:pPr>
              <a:defRPr/>
            </a:pPr>
            <a:fld id="{CDB19EE7-41CC-40F8-8898-A50DA016F0E1}" type="slidenum">
              <a:rPr lang="en-US" smtClean="0">
                <a:solidFill>
                  <a:prstClr val="white">
                    <a:lumMod val="50000"/>
                  </a:prstClr>
                </a:solidFill>
              </a:rPr>
              <a:pPr>
                <a:defRPr/>
              </a:pPr>
              <a:t>26</a:t>
            </a:fld>
            <a:endParaRPr lang="en-US">
              <a:solidFill>
                <a:prstClr val="white">
                  <a:lumMod val="50000"/>
                </a:prstClr>
              </a:solidFill>
            </a:endParaRPr>
          </a:p>
        </p:txBody>
      </p:sp>
    </p:spTree>
    <p:extLst>
      <p:ext uri="{BB962C8B-B14F-4D97-AF65-F5344CB8AC3E}">
        <p14:creationId xmlns:p14="http://schemas.microsoft.com/office/powerpoint/2010/main" val="4166746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a:extLst>
              <a:ext uri="{FF2B5EF4-FFF2-40B4-BE49-F238E27FC236}">
                <a16:creationId xmlns:a16="http://schemas.microsoft.com/office/drawing/2014/main" id="{EE1A5A48-6FEC-4F7A-9165-991C51BB6793}"/>
              </a:ext>
            </a:extLst>
          </p:cNvPr>
          <p:cNvSpPr txBox="1">
            <a:spLocks/>
          </p:cNvSpPr>
          <p:nvPr/>
        </p:nvSpPr>
        <p:spPr>
          <a:xfrm>
            <a:off x="4734984" y="6464301"/>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CDB19EE7-41CC-40F8-8898-A50DA016F0E1}" type="slidenum">
              <a:rPr kumimoji="0" lang="en-US" sz="800" b="0" i="0" u="none" strike="noStrike" kern="1200" cap="none" spc="0" normalizeH="0" baseline="0" noProof="0" smtClean="0">
                <a:ln>
                  <a:noFill/>
                </a:ln>
                <a:solidFill>
                  <a:prstClr val="white">
                    <a:lumMod val="50000"/>
                  </a:prst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sp>
        <p:nvSpPr>
          <p:cNvPr id="7" name="Content Placeholder 4">
            <a:extLst>
              <a:ext uri="{FF2B5EF4-FFF2-40B4-BE49-F238E27FC236}">
                <a16:creationId xmlns:a16="http://schemas.microsoft.com/office/drawing/2014/main" id="{22885069-D850-4918-B5AF-ED4BF41D91E3}"/>
              </a:ext>
            </a:extLst>
          </p:cNvPr>
          <p:cNvSpPr txBox="1">
            <a:spLocks/>
          </p:cNvSpPr>
          <p:nvPr/>
        </p:nvSpPr>
        <p:spPr bwMode="auto">
          <a:xfrm>
            <a:off x="251635" y="1354358"/>
            <a:ext cx="8164892" cy="468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a:spcAft>
                <a:spcPts val="600"/>
              </a:spcAft>
              <a:buClrTx/>
              <a:defRPr/>
            </a:pPr>
            <a:r>
              <a:rPr lang="en-US" sz="2000">
                <a:solidFill>
                  <a:schemeClr val="tx1">
                    <a:lumMod val="50000"/>
                  </a:schemeClr>
                </a:solidFill>
                <a:latin typeface="Arial" panose="020B0604020202020204" pitchFamily="34" charset="0"/>
                <a:ea typeface="Times New Roman" pitchFamily="18" charset="0"/>
                <a:cs typeface="Arial" panose="020B0604020202020204" pitchFamily="34" charset="0"/>
              </a:rPr>
              <a:t>Accessing webinar materials</a:t>
            </a:r>
          </a:p>
          <a:p>
            <a:pPr lvl="1">
              <a:spcAft>
                <a:spcPts val="600"/>
              </a:spcAft>
              <a:buClrTx/>
              <a:defRPr/>
            </a:pPr>
            <a:r>
              <a:rPr lang="en-US" sz="1800">
                <a:solidFill>
                  <a:schemeClr val="tx1">
                    <a:lumMod val="50000"/>
                  </a:schemeClr>
                </a:solidFill>
                <a:latin typeface="Arial" panose="020B0604020202020204" pitchFamily="34" charset="0"/>
                <a:ea typeface="Times New Roman" pitchFamily="18" charset="0"/>
                <a:cs typeface="Arial" panose="020B0604020202020204" pitchFamily="34" charset="0"/>
              </a:rPr>
              <a:t>You can download the presentation slides now from the “Handouts” section of the </a:t>
            </a:r>
            <a:r>
              <a:rPr lang="en-US" sz="1800" err="1">
                <a:solidFill>
                  <a:schemeClr val="tx1">
                    <a:lumMod val="50000"/>
                  </a:schemeClr>
                </a:solidFill>
                <a:latin typeface="Arial" panose="020B0604020202020204" pitchFamily="34" charset="0"/>
                <a:ea typeface="Times New Roman" pitchFamily="18" charset="0"/>
                <a:cs typeface="Arial" panose="020B0604020202020204" pitchFamily="34" charset="0"/>
              </a:rPr>
              <a:t>GoToWebinar</a:t>
            </a:r>
            <a:r>
              <a:rPr lang="en-US" sz="1800">
                <a:solidFill>
                  <a:schemeClr val="tx1">
                    <a:lumMod val="50000"/>
                  </a:schemeClr>
                </a:solidFill>
                <a:latin typeface="Arial" panose="020B0604020202020204" pitchFamily="34" charset="0"/>
                <a:ea typeface="Times New Roman" pitchFamily="18" charset="0"/>
                <a:cs typeface="Arial" panose="020B0604020202020204" pitchFamily="34" charset="0"/>
              </a:rPr>
              <a:t> menu.</a:t>
            </a:r>
          </a:p>
          <a:p>
            <a:pPr lvl="1">
              <a:spcAft>
                <a:spcPts val="600"/>
              </a:spcAft>
              <a:buClrTx/>
              <a:defRPr/>
            </a:pPr>
            <a:r>
              <a:rPr lang="en-US" sz="1800">
                <a:solidFill>
                  <a:schemeClr val="tx1">
                    <a:lumMod val="50000"/>
                  </a:schemeClr>
                </a:solidFill>
                <a:latin typeface="Arial" panose="020B0604020202020204" pitchFamily="34" charset="0"/>
                <a:ea typeface="Times New Roman" pitchFamily="18" charset="0"/>
                <a:cs typeface="Arial" panose="020B0604020202020204" pitchFamily="34" charset="0"/>
              </a:rPr>
              <a:t>You can download the presentation slides and recording at </a:t>
            </a:r>
            <a:r>
              <a:rPr lang="en-US" sz="1800">
                <a:solidFill>
                  <a:schemeClr val="tx1">
                    <a:lumMod val="50000"/>
                  </a:schemeClr>
                </a:solidFill>
                <a:latin typeface="Arial" panose="020B0604020202020204" pitchFamily="34" charset="0"/>
                <a:ea typeface="Times New Roman" pitchFamily="18" charset="0"/>
                <a:cs typeface="Arial" panose="020B0604020202020204" pitchFamily="34" charset="0"/>
                <a:hlinkClick r:id="rId2"/>
              </a:rPr>
              <a:t>www.caqh.org/core/events</a:t>
            </a:r>
            <a:r>
              <a:rPr lang="en-US" sz="1800">
                <a:solidFill>
                  <a:schemeClr val="tx1">
                    <a:lumMod val="50000"/>
                  </a:schemeClr>
                </a:solidFill>
                <a:latin typeface="Arial" panose="020B0604020202020204" pitchFamily="34" charset="0"/>
                <a:ea typeface="Times New Roman" pitchFamily="18" charset="0"/>
                <a:cs typeface="Arial" panose="020B0604020202020204" pitchFamily="34" charset="0"/>
              </a:rPr>
              <a:t> after the webinar.</a:t>
            </a:r>
            <a:endParaRPr lang="en-US" sz="1800">
              <a:latin typeface="Arial" panose="020B0604020202020204" pitchFamily="34" charset="0"/>
              <a:ea typeface="Times New Roman" pitchFamily="18" charset="0"/>
              <a:cs typeface="Arial" panose="020B0604020202020204" pitchFamily="34" charset="0"/>
            </a:endParaRPr>
          </a:p>
          <a:p>
            <a:pPr lvl="1">
              <a:spcAft>
                <a:spcPts val="600"/>
              </a:spcAft>
              <a:buClrTx/>
              <a:defRPr/>
            </a:pPr>
            <a:r>
              <a:rPr lang="en-US" sz="1800">
                <a:solidFill>
                  <a:schemeClr val="tx1">
                    <a:lumMod val="50000"/>
                  </a:schemeClr>
                </a:solidFill>
                <a:latin typeface="Arial" panose="020B0604020202020204" pitchFamily="34" charset="0"/>
                <a:ea typeface="Times New Roman" pitchFamily="18" charset="0"/>
                <a:cs typeface="Arial" panose="020B0604020202020204" pitchFamily="34" charset="0"/>
              </a:rPr>
              <a:t>A copy of the slides and the webinar recording will also be emailed to all attendees and registrants in the next 1-2 business days.</a:t>
            </a:r>
          </a:p>
          <a:p>
            <a:pPr marL="342900" marR="0" lvl="0" indent="-342900" algn="l" defTabSz="914400" rtl="0" eaLnBrk="0" fontAlgn="base" latinLnBrk="0" hangingPunct="0">
              <a:lnSpc>
                <a:spcPct val="100000"/>
              </a:lnSpc>
              <a:spcBef>
                <a:spcPts val="1200"/>
              </a:spcBef>
              <a:spcAft>
                <a:spcPts val="600"/>
              </a:spcAft>
              <a:buClrTx/>
              <a:buSzTx/>
              <a:buFont typeface="Wingdings" panose="05000000000000000000" pitchFamily="2" charset="2"/>
              <a:buChar char="§"/>
              <a:tabLst/>
              <a:defRPr/>
            </a:pPr>
            <a:r>
              <a:rPr kumimoji="0" lang="en-US" sz="2000" b="0" i="0" u="none" strike="noStrike" kern="0" cap="none" spc="0" normalizeH="0" baseline="0" noProof="0">
                <a:ln>
                  <a:noFill/>
                </a:ln>
                <a:solidFill>
                  <a:srgbClr val="323E48">
                    <a:lumMod val="50000"/>
                  </a:srgbClr>
                </a:solidFill>
                <a:effectLst/>
                <a:uLnTx/>
                <a:uFillTx/>
                <a:latin typeface="Arial" panose="020B0604020202020204" pitchFamily="34" charset="0"/>
                <a:ea typeface="Times New Roman" pitchFamily="18" charset="0"/>
                <a:cs typeface="Arial" panose="020B0604020202020204" pitchFamily="34" charset="0"/>
              </a:rPr>
              <a:t>Questions can be submitted </a:t>
            </a:r>
            <a:r>
              <a:rPr kumimoji="0" lang="en-US" sz="2000" b="1" i="1" u="none" strike="noStrike" kern="0" cap="none" spc="0" normalizeH="0" baseline="0" noProof="0">
                <a:ln>
                  <a:noFill/>
                </a:ln>
                <a:solidFill>
                  <a:srgbClr val="323E48">
                    <a:lumMod val="50000"/>
                  </a:srgbClr>
                </a:solidFill>
                <a:effectLst/>
                <a:uLnTx/>
                <a:uFillTx/>
                <a:latin typeface="Arial" panose="020B0604020202020204" pitchFamily="34" charset="0"/>
                <a:ea typeface="Times New Roman" pitchFamily="18" charset="0"/>
                <a:cs typeface="Arial" panose="020B0604020202020204" pitchFamily="34" charset="0"/>
              </a:rPr>
              <a:t>at any time </a:t>
            </a:r>
            <a:r>
              <a:rPr kumimoji="0" lang="en-US" sz="2000" b="0" i="0" u="none" strike="noStrike" kern="0" cap="none" spc="0" normalizeH="0" baseline="0" noProof="0">
                <a:ln>
                  <a:noFill/>
                </a:ln>
                <a:solidFill>
                  <a:srgbClr val="323E48">
                    <a:lumMod val="50000"/>
                  </a:srgbClr>
                </a:solidFill>
                <a:effectLst/>
                <a:uLnTx/>
                <a:uFillTx/>
                <a:latin typeface="Arial" panose="020B0604020202020204" pitchFamily="34" charset="0"/>
                <a:ea typeface="Times New Roman" pitchFamily="18" charset="0"/>
                <a:cs typeface="Arial" panose="020B0604020202020204" pitchFamily="34" charset="0"/>
              </a:rPr>
              <a:t>using the </a:t>
            </a:r>
            <a:r>
              <a:rPr kumimoji="0" lang="en-US" sz="2000" b="1" i="0" u="none" strike="noStrike" kern="0" cap="none" spc="0" normalizeH="0" baseline="0" noProof="0">
                <a:ln>
                  <a:noFill/>
                </a:ln>
                <a:solidFill>
                  <a:srgbClr val="323E48">
                    <a:lumMod val="50000"/>
                  </a:srgbClr>
                </a:solidFill>
                <a:effectLst/>
                <a:uLnTx/>
                <a:uFillTx/>
                <a:latin typeface="Arial" panose="020B0604020202020204" pitchFamily="34" charset="0"/>
                <a:ea typeface="Times New Roman" pitchFamily="18" charset="0"/>
                <a:cs typeface="Arial" panose="020B0604020202020204" pitchFamily="34" charset="0"/>
              </a:rPr>
              <a:t>Questions </a:t>
            </a:r>
            <a:r>
              <a:rPr kumimoji="0" lang="en-US" sz="2000" b="1" i="0" u="none" strike="noStrike" kern="0" cap="none" spc="0" normalizeH="0" baseline="0" noProof="0">
                <a:ln>
                  <a:noFill/>
                </a:ln>
                <a:solidFill>
                  <a:srgbClr val="323E48">
                    <a:lumMod val="50000"/>
                  </a:srgbClr>
                </a:solidFill>
                <a:effectLst/>
                <a:uLnTx/>
                <a:uFillTx/>
                <a:latin typeface="Arial"/>
                <a:ea typeface="Times New Roman" pitchFamily="18" charset="0"/>
                <a:cs typeface="Arial" charset="0"/>
              </a:rPr>
              <a:t>panel on the </a:t>
            </a:r>
            <a:r>
              <a:rPr kumimoji="0" lang="en-US" sz="2000" b="1" i="0" u="none" strike="noStrike" kern="0" cap="none" spc="0" normalizeH="0" baseline="0" noProof="0" err="1">
                <a:ln>
                  <a:noFill/>
                </a:ln>
                <a:solidFill>
                  <a:srgbClr val="323E48">
                    <a:lumMod val="50000"/>
                  </a:srgbClr>
                </a:solidFill>
                <a:effectLst/>
                <a:uLnTx/>
                <a:uFillTx/>
                <a:latin typeface="Arial"/>
                <a:ea typeface="Times New Roman" pitchFamily="18" charset="0"/>
                <a:cs typeface="Arial" charset="0"/>
              </a:rPr>
              <a:t>GoToWebinar</a:t>
            </a:r>
            <a:r>
              <a:rPr kumimoji="0" lang="en-US" sz="2000" b="1" i="0" u="none" strike="noStrike" kern="0" cap="none" spc="0" normalizeH="0" baseline="0" noProof="0">
                <a:ln>
                  <a:noFill/>
                </a:ln>
                <a:solidFill>
                  <a:srgbClr val="323E48">
                    <a:lumMod val="50000"/>
                  </a:srgbClr>
                </a:solidFill>
                <a:effectLst/>
                <a:uLnTx/>
                <a:uFillTx/>
                <a:latin typeface="Arial"/>
                <a:ea typeface="Times New Roman" pitchFamily="18" charset="0"/>
                <a:cs typeface="Arial" charset="0"/>
              </a:rPr>
              <a:t> dashboard.</a:t>
            </a:r>
          </a:p>
          <a:p>
            <a:pPr marL="342900" marR="0" lvl="0" indent="-342900" algn="l" defTabSz="914400" rtl="0" eaLnBrk="0" fontAlgn="base" latinLnBrk="0" hangingPunct="0">
              <a:lnSpc>
                <a:spcPct val="100000"/>
              </a:lnSpc>
              <a:spcBef>
                <a:spcPts val="1200"/>
              </a:spcBef>
              <a:spcAft>
                <a:spcPct val="0"/>
              </a:spcAft>
              <a:buClr>
                <a:srgbClr val="606060"/>
              </a:buClr>
              <a:buSzTx/>
              <a:buFont typeface="Wingdings" panose="05000000000000000000" pitchFamily="2" charset="2"/>
              <a:buChar char="§"/>
              <a:tabLst/>
              <a:defRPr/>
            </a:pPr>
            <a:endParaRPr kumimoji="0" lang="en-US" sz="2000" b="0" i="0" u="none" strike="noStrike" kern="0" cap="none" spc="0" normalizeH="0" baseline="0" noProof="0">
              <a:ln>
                <a:noFill/>
              </a:ln>
              <a:solidFill>
                <a:srgbClr val="323E48">
                  <a:lumMod val="50000"/>
                </a:srgbClr>
              </a:solidFill>
              <a:effectLst/>
              <a:uLnTx/>
              <a:uFillTx/>
              <a:latin typeface="Arial"/>
              <a:ea typeface="+mn-ea"/>
              <a:cs typeface="+mn-cs"/>
            </a:endParaRPr>
          </a:p>
        </p:txBody>
      </p:sp>
      <p:sp>
        <p:nvSpPr>
          <p:cNvPr id="14" name="Slide Number Placeholder 3">
            <a:extLst>
              <a:ext uri="{FF2B5EF4-FFF2-40B4-BE49-F238E27FC236}">
                <a16:creationId xmlns:a16="http://schemas.microsoft.com/office/drawing/2014/main" id="{24736BBD-0756-4113-AB23-4D020A812BF5}"/>
              </a:ext>
            </a:extLst>
          </p:cNvPr>
          <p:cNvSpPr txBox="1">
            <a:spLocks/>
          </p:cNvSpPr>
          <p:nvPr/>
        </p:nvSpPr>
        <p:spPr>
          <a:xfrm>
            <a:off x="4724400" y="6449368"/>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white">
                  <a:lumMod val="50000"/>
                </a:prstClr>
              </a:solidFill>
              <a:effectLst/>
              <a:uLnTx/>
              <a:uFillTx/>
              <a:latin typeface="Arial"/>
              <a:ea typeface="+mn-ea"/>
              <a:cs typeface="+mn-cs"/>
            </a:endParaRPr>
          </a:p>
        </p:txBody>
      </p:sp>
      <p:cxnSp>
        <p:nvCxnSpPr>
          <p:cNvPr id="17" name="Straight Connector 16">
            <a:extLst>
              <a:ext uri="{FF2B5EF4-FFF2-40B4-BE49-F238E27FC236}">
                <a16:creationId xmlns:a16="http://schemas.microsoft.com/office/drawing/2014/main" id="{2DA1E3DF-07E9-420C-BDE1-0E3437606116}"/>
              </a:ext>
            </a:extLst>
          </p:cNvPr>
          <p:cNvCxnSpPr>
            <a:cxnSpLocks/>
          </p:cNvCxnSpPr>
          <p:nvPr/>
        </p:nvCxnSpPr>
        <p:spPr>
          <a:xfrm>
            <a:off x="386755" y="6402686"/>
            <a:ext cx="11254785" cy="0"/>
          </a:xfrm>
          <a:prstGeom prst="line">
            <a:avLst/>
          </a:prstGeom>
          <a:ln>
            <a:solidFill>
              <a:srgbClr val="4A4A4A"/>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03149698-254B-4B53-BDE9-9E59A726A3A7}"/>
              </a:ext>
            </a:extLst>
          </p:cNvPr>
          <p:cNvSpPr txBox="1">
            <a:spLocks/>
          </p:cNvSpPr>
          <p:nvPr/>
        </p:nvSpPr>
        <p:spPr bwMode="auto">
          <a:xfrm>
            <a:off x="223707" y="134112"/>
            <a:ext cx="11766956" cy="74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bg1"/>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2400">
                <a:solidFill>
                  <a:schemeClr val="bg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2800">
                <a:solidFill>
                  <a:srgbClr val="070359"/>
                </a:solidFill>
                <a:latin typeface="Times New Roman" pitchFamily="18" charset="0"/>
              </a:defRPr>
            </a:lvl6pPr>
            <a:lvl7pPr marL="914400" algn="l" rtl="0" fontAlgn="base">
              <a:spcBef>
                <a:spcPct val="0"/>
              </a:spcBef>
              <a:spcAft>
                <a:spcPct val="0"/>
              </a:spcAft>
              <a:defRPr sz="2800">
                <a:solidFill>
                  <a:srgbClr val="070359"/>
                </a:solidFill>
                <a:latin typeface="Times New Roman" pitchFamily="18" charset="0"/>
              </a:defRPr>
            </a:lvl7pPr>
            <a:lvl8pPr marL="1371600" algn="l" rtl="0" fontAlgn="base">
              <a:spcBef>
                <a:spcPct val="0"/>
              </a:spcBef>
              <a:spcAft>
                <a:spcPct val="0"/>
              </a:spcAft>
              <a:defRPr sz="2800">
                <a:solidFill>
                  <a:srgbClr val="070359"/>
                </a:solidFill>
                <a:latin typeface="Times New Roman" pitchFamily="18" charset="0"/>
              </a:defRPr>
            </a:lvl8pPr>
            <a:lvl9pPr marL="1828800" algn="l" rtl="0" fontAlgn="base">
              <a:spcBef>
                <a:spcPct val="0"/>
              </a:spcBef>
              <a:spcAft>
                <a:spcPct val="0"/>
              </a:spcAft>
              <a:defRPr sz="2800">
                <a:solidFill>
                  <a:srgbClr val="070359"/>
                </a:solidFill>
                <a:latin typeface="Times New Roman"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2400" b="1" i="0" u="none" strike="noStrike" kern="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Logistics</a:t>
            </a:r>
            <a:br>
              <a:rPr kumimoji="0" lang="en-US" altLang="en-US" sz="2400" b="1" i="0" u="none" strike="noStrike" kern="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br>
            <a:r>
              <a:rPr kumimoji="0" lang="en-US" altLang="en-US" sz="2000" b="0" i="1" u="none" strike="noStrike" kern="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rPr>
              <a:t>Presentation Slides and How to Participate in Today’s Session</a:t>
            </a:r>
            <a:endParaRPr kumimoji="0" lang="en-US" sz="2000" b="0" i="0" u="none" strike="noStrike" kern="0" cap="none" spc="0" normalizeH="0" baseline="0" noProof="0">
              <a:ln>
                <a:noFill/>
              </a:ln>
              <a:solidFill>
                <a:prstClr val="white"/>
              </a:solidFill>
              <a:effectLst/>
              <a:uLnTx/>
              <a:uFillTx/>
              <a:latin typeface="Arial" panose="020B0604020202020204" pitchFamily="34" charset="0"/>
              <a:ea typeface="+mj-ea"/>
              <a:cs typeface="Arial" panose="020B0604020202020204" pitchFamily="34" charset="0"/>
            </a:endParaRPr>
          </a:p>
        </p:txBody>
      </p:sp>
      <p:sp>
        <p:nvSpPr>
          <p:cNvPr id="19" name="Rounded Rectangle 10">
            <a:extLst>
              <a:ext uri="{FF2B5EF4-FFF2-40B4-BE49-F238E27FC236}">
                <a16:creationId xmlns:a16="http://schemas.microsoft.com/office/drawing/2014/main" id="{D1EBF705-14FC-4A88-970D-C4E704959006}"/>
              </a:ext>
            </a:extLst>
          </p:cNvPr>
          <p:cNvSpPr/>
          <p:nvPr/>
        </p:nvSpPr>
        <p:spPr>
          <a:xfrm>
            <a:off x="8879840" y="1084521"/>
            <a:ext cx="3060525" cy="5221701"/>
          </a:xfrm>
          <a:prstGeom prst="roundRect">
            <a:avLst>
              <a:gd name="adj" fmla="val 2676"/>
            </a:avLst>
          </a:prstGeom>
          <a:solidFill>
            <a:schemeClr val="bg1">
              <a:lumMod val="85000"/>
            </a:schemeClr>
          </a:solidFill>
          <a:ln w="12700">
            <a:solidFill>
              <a:srgbClr val="7D408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2400">
              <a:solidFill>
                <a:srgbClr val="FFFFFF"/>
              </a:solidFill>
            </a:endParaRPr>
          </a:p>
        </p:txBody>
      </p:sp>
      <p:pic>
        <p:nvPicPr>
          <p:cNvPr id="20" name="Picture 2" descr="Image result for gotowebinar handouts">
            <a:extLst>
              <a:ext uri="{FF2B5EF4-FFF2-40B4-BE49-F238E27FC236}">
                <a16:creationId xmlns:a16="http://schemas.microsoft.com/office/drawing/2014/main" id="{93ACD2BD-4FAA-4019-AB15-70834BDF68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4005" y="1948192"/>
            <a:ext cx="2615957" cy="341120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B7593084-63A7-44D2-BA0B-C12CE475B590}"/>
              </a:ext>
            </a:extLst>
          </p:cNvPr>
          <p:cNvSpPr txBox="1"/>
          <p:nvPr/>
        </p:nvSpPr>
        <p:spPr>
          <a:xfrm>
            <a:off x="9288367" y="1260068"/>
            <a:ext cx="2243470" cy="584775"/>
          </a:xfrm>
          <a:prstGeom prst="rect">
            <a:avLst/>
          </a:prstGeom>
          <a:noFill/>
        </p:spPr>
        <p:txBody>
          <a:bodyPr wrap="square" rtlCol="0">
            <a:spAutoFit/>
          </a:bodyPr>
          <a:lstStyle/>
          <a:p>
            <a:pPr algn="ctr"/>
            <a:r>
              <a:rPr lang="en-US" sz="1600" b="1"/>
              <a:t>Download the Slides Now</a:t>
            </a:r>
          </a:p>
        </p:txBody>
      </p:sp>
      <p:sp>
        <p:nvSpPr>
          <p:cNvPr id="22" name="Rectangle 21">
            <a:extLst>
              <a:ext uri="{FF2B5EF4-FFF2-40B4-BE49-F238E27FC236}">
                <a16:creationId xmlns:a16="http://schemas.microsoft.com/office/drawing/2014/main" id="{BEA8513C-97F1-405A-B0C0-BC5AE388F9CE}"/>
              </a:ext>
            </a:extLst>
          </p:cNvPr>
          <p:cNvSpPr/>
          <p:nvPr/>
        </p:nvSpPr>
        <p:spPr bwMode="auto">
          <a:xfrm>
            <a:off x="9505394" y="3791447"/>
            <a:ext cx="2075608" cy="236561"/>
          </a:xfrm>
          <a:prstGeom prst="rect">
            <a:avLst/>
          </a:prstGeom>
          <a:solidFill>
            <a:srgbClr val="F4F4F4"/>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3" name="Rectangle 22">
            <a:extLst>
              <a:ext uri="{FF2B5EF4-FFF2-40B4-BE49-F238E27FC236}">
                <a16:creationId xmlns:a16="http://schemas.microsoft.com/office/drawing/2014/main" id="{76F60E49-7ED6-49BD-AAE3-E6B452191D96}"/>
              </a:ext>
            </a:extLst>
          </p:cNvPr>
          <p:cNvSpPr/>
          <p:nvPr/>
        </p:nvSpPr>
        <p:spPr bwMode="auto">
          <a:xfrm>
            <a:off x="9703558" y="3561168"/>
            <a:ext cx="1596788" cy="2047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a:ln>
                  <a:noFill/>
                </a:ln>
                <a:solidFill>
                  <a:schemeClr val="tx1"/>
                </a:solidFill>
                <a:effectLst/>
                <a:latin typeface="Calibri" panose="020F0502020204030204" pitchFamily="34" charset="0"/>
                <a:cs typeface="Calibri" panose="020F0502020204030204" pitchFamily="34" charset="0"/>
              </a:rPr>
              <a:t>Presentation Slides</a:t>
            </a:r>
          </a:p>
        </p:txBody>
      </p:sp>
      <p:sp>
        <p:nvSpPr>
          <p:cNvPr id="3" name="Rectangle 2">
            <a:extLst>
              <a:ext uri="{FF2B5EF4-FFF2-40B4-BE49-F238E27FC236}">
                <a16:creationId xmlns:a16="http://schemas.microsoft.com/office/drawing/2014/main" id="{7C899A20-C6AF-4215-B1E9-D8962F3FC225}"/>
              </a:ext>
            </a:extLst>
          </p:cNvPr>
          <p:cNvSpPr/>
          <p:nvPr/>
        </p:nvSpPr>
        <p:spPr>
          <a:xfrm>
            <a:off x="10056736" y="3378200"/>
            <a:ext cx="622066" cy="94431"/>
          </a:xfrm>
          <a:prstGeom prst="rect">
            <a:avLst/>
          </a:prstGeom>
          <a:solidFill>
            <a:srgbClr val="6A77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00">
                <a:solidFill>
                  <a:srgbClr val="FFFCF0"/>
                </a:solidFill>
              </a:rPr>
              <a:t>1 of 1</a:t>
            </a:r>
          </a:p>
        </p:txBody>
      </p:sp>
    </p:spTree>
    <p:extLst>
      <p:ext uri="{BB962C8B-B14F-4D97-AF65-F5344CB8AC3E}">
        <p14:creationId xmlns:p14="http://schemas.microsoft.com/office/powerpoint/2010/main" val="34841529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C14739-7415-4834-B006-DE3BD097D03E}"/>
              </a:ext>
            </a:extLst>
          </p:cNvPr>
          <p:cNvSpPr>
            <a:spLocks noGrp="1"/>
          </p:cNvSpPr>
          <p:nvPr>
            <p:ph type="title"/>
          </p:nvPr>
        </p:nvSpPr>
        <p:spPr/>
        <p:txBody>
          <a:bodyPr/>
          <a:lstStyle/>
          <a:p>
            <a:r>
              <a:rPr lang="en-US" b="1"/>
              <a:t>Speakers</a:t>
            </a:r>
          </a:p>
        </p:txBody>
      </p:sp>
      <p:sp>
        <p:nvSpPr>
          <p:cNvPr id="4" name="Slide Number Placeholder 3">
            <a:extLst>
              <a:ext uri="{FF2B5EF4-FFF2-40B4-BE49-F238E27FC236}">
                <a16:creationId xmlns:a16="http://schemas.microsoft.com/office/drawing/2014/main" id="{68BA9792-096E-4BC5-BBA4-005EA3E34BB3}"/>
              </a:ext>
            </a:extLst>
          </p:cNvPr>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E2D6B392-2311-4D85-A582-D1976F1A3194}" type="slidenum">
              <a:rPr kumimoji="0" lang="en-US" sz="800" b="0" i="0" u="none" strike="noStrike" kern="1200" cap="none" spc="0" normalizeH="0" baseline="0" noProof="0" smtClean="0">
                <a:ln>
                  <a:noFill/>
                </a:ln>
                <a:solidFill>
                  <a:srgbClr val="323E48">
                    <a:tint val="75000"/>
                  </a:srgbClr>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a:ln>
                <a:noFill/>
              </a:ln>
              <a:solidFill>
                <a:srgbClr val="323E48">
                  <a:tint val="75000"/>
                </a:srgbClr>
              </a:solidFill>
              <a:effectLst/>
              <a:uLnTx/>
              <a:uFillTx/>
              <a:latin typeface="Arial"/>
              <a:ea typeface="+mn-ea"/>
              <a:cs typeface="+mn-cs"/>
            </a:endParaRPr>
          </a:p>
        </p:txBody>
      </p:sp>
      <p:sp>
        <p:nvSpPr>
          <p:cNvPr id="7" name="Content Placeholder 1">
            <a:extLst>
              <a:ext uri="{FF2B5EF4-FFF2-40B4-BE49-F238E27FC236}">
                <a16:creationId xmlns:a16="http://schemas.microsoft.com/office/drawing/2014/main" id="{2DFBEFE9-E351-4083-9EA6-A0D580BC5A72}"/>
              </a:ext>
            </a:extLst>
          </p:cNvPr>
          <p:cNvSpPr txBox="1">
            <a:spLocks/>
          </p:cNvSpPr>
          <p:nvPr/>
        </p:nvSpPr>
        <p:spPr bwMode="auto">
          <a:xfrm>
            <a:off x="4526329" y="1773294"/>
            <a:ext cx="3139342" cy="165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0" lvl="0" indent="0" algn="ctr">
              <a:buNone/>
            </a:pPr>
            <a:r>
              <a:rPr lang="en-US" b="1"/>
              <a:t>Robert Bowman</a:t>
            </a:r>
          </a:p>
          <a:p>
            <a:pPr marL="0" lvl="0" indent="0" algn="ctr">
              <a:buNone/>
            </a:pPr>
            <a:r>
              <a:rPr lang="en-US"/>
              <a:t>CAQH CORE Director</a:t>
            </a:r>
          </a:p>
        </p:txBody>
      </p:sp>
      <p:sp>
        <p:nvSpPr>
          <p:cNvPr id="8" name="Content Placeholder 1">
            <a:extLst>
              <a:ext uri="{FF2B5EF4-FFF2-40B4-BE49-F238E27FC236}">
                <a16:creationId xmlns:a16="http://schemas.microsoft.com/office/drawing/2014/main" id="{3D7CF23D-5CDB-4FC6-B41C-AF2B80A1D640}"/>
              </a:ext>
            </a:extLst>
          </p:cNvPr>
          <p:cNvSpPr txBox="1">
            <a:spLocks/>
          </p:cNvSpPr>
          <p:nvPr/>
        </p:nvSpPr>
        <p:spPr bwMode="auto">
          <a:xfrm>
            <a:off x="724785" y="1779815"/>
            <a:ext cx="3139342" cy="165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0" lvl="0" indent="0" algn="ctr">
              <a:buNone/>
            </a:pPr>
            <a:r>
              <a:rPr lang="en-US" b="1"/>
              <a:t>Patrick Murta</a:t>
            </a:r>
          </a:p>
          <a:p>
            <a:pPr marL="0" lvl="0" indent="0" algn="ctr">
              <a:buNone/>
            </a:pPr>
            <a:r>
              <a:rPr lang="en-US"/>
              <a:t>Chief Interoperability Architect &amp; Fellow, Enterprise Architecture, Humana</a:t>
            </a:r>
          </a:p>
          <a:p>
            <a:pPr marL="0" lvl="0" indent="0" algn="ctr">
              <a:buNone/>
            </a:pPr>
            <a:r>
              <a:rPr lang="en-US"/>
              <a:t>Co-Chair of the CAQH CORE Connectivity &amp; Security Work Group</a:t>
            </a:r>
          </a:p>
          <a:p>
            <a:pPr marL="0" marR="0" lvl="0" indent="0" algn="ctr" defTabSz="914400" rtl="0" eaLnBrk="0" fontAlgn="base" latinLnBrk="0" hangingPunct="0">
              <a:lnSpc>
                <a:spcPct val="100000"/>
              </a:lnSpc>
              <a:spcBef>
                <a:spcPts val="1200"/>
              </a:spcBef>
              <a:spcAft>
                <a:spcPct val="0"/>
              </a:spcAft>
              <a:buClr>
                <a:srgbClr val="606060"/>
              </a:buClr>
              <a:buSzTx/>
              <a:buFont typeface="Wingdings" panose="05000000000000000000" pitchFamily="2" charset="2"/>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9" name="Content Placeholder 1">
            <a:extLst>
              <a:ext uri="{FF2B5EF4-FFF2-40B4-BE49-F238E27FC236}">
                <a16:creationId xmlns:a16="http://schemas.microsoft.com/office/drawing/2014/main" id="{4C5EADDE-77DB-4C5A-88BE-71A4D52F3298}"/>
              </a:ext>
            </a:extLst>
          </p:cNvPr>
          <p:cNvSpPr txBox="1">
            <a:spLocks/>
          </p:cNvSpPr>
          <p:nvPr/>
        </p:nvSpPr>
        <p:spPr bwMode="auto">
          <a:xfrm>
            <a:off x="8255954" y="1779815"/>
            <a:ext cx="3139342" cy="1655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00000"/>
              </a:lnSpc>
              <a:spcBef>
                <a:spcPts val="1200"/>
              </a:spcBef>
              <a:spcAft>
                <a:spcPct val="0"/>
              </a:spcAft>
              <a:buClr>
                <a:srgbClr val="606060"/>
              </a:buClr>
              <a:buFont typeface="Wingdings" panose="05000000000000000000" pitchFamily="2" charset="2"/>
              <a:buChar char="§"/>
              <a:defRPr baseline="0">
                <a:solidFill>
                  <a:srgbClr val="323E48"/>
                </a:solidFill>
                <a:latin typeface="+mn-lt"/>
                <a:ea typeface="+mn-ea"/>
                <a:cs typeface="+mn-cs"/>
              </a:defRPr>
            </a:lvl1pPr>
            <a:lvl2pPr marL="742950" indent="-285750" algn="l" rtl="0" eaLnBrk="0" fontAlgn="base" hangingPunct="0">
              <a:lnSpc>
                <a:spcPct val="100000"/>
              </a:lnSpc>
              <a:spcBef>
                <a:spcPts val="0"/>
              </a:spcBef>
              <a:spcAft>
                <a:spcPct val="0"/>
              </a:spcAft>
              <a:buClr>
                <a:srgbClr val="606060"/>
              </a:buClr>
              <a:buFont typeface="Courier New" panose="02070309020205020404" pitchFamily="49" charset="0"/>
              <a:buChar char="­"/>
              <a:defRPr sz="1600" baseline="0">
                <a:solidFill>
                  <a:srgbClr val="323E48"/>
                </a:solidFill>
                <a:latin typeface="+mn-lt"/>
              </a:defRPr>
            </a:lvl2pPr>
            <a:lvl3pPr marL="1200150" indent="-285750" algn="l" rtl="0" eaLnBrk="0" fontAlgn="base" hangingPunct="0">
              <a:lnSpc>
                <a:spcPct val="100000"/>
              </a:lnSpc>
              <a:spcBef>
                <a:spcPts val="0"/>
              </a:spcBef>
              <a:spcAft>
                <a:spcPct val="0"/>
              </a:spcAft>
              <a:buClr>
                <a:srgbClr val="606060"/>
              </a:buClr>
              <a:buFont typeface="Arial" panose="020B0604020202020204" pitchFamily="34" charset="0"/>
              <a:buChar char="&gt;"/>
              <a:defRPr sz="1400" baseline="0">
                <a:solidFill>
                  <a:srgbClr val="323E48"/>
                </a:solidFill>
                <a:latin typeface="+mn-lt"/>
              </a:defRPr>
            </a:lvl3pPr>
            <a:lvl4pPr marL="1600200" indent="-228600" algn="l" rtl="0" eaLnBrk="0" fontAlgn="base" hangingPunct="0">
              <a:spcBef>
                <a:spcPts val="300"/>
              </a:spcBef>
              <a:spcAft>
                <a:spcPct val="0"/>
              </a:spcAft>
              <a:buClr>
                <a:srgbClr val="05023E"/>
              </a:buClr>
              <a:buChar char="–"/>
              <a:defRPr sz="1400">
                <a:solidFill>
                  <a:srgbClr val="606060"/>
                </a:solidFill>
                <a:latin typeface="+mn-lt"/>
              </a:defRPr>
            </a:lvl4pPr>
            <a:lvl5pPr marL="2057400" indent="-228600" algn="l" rtl="0" eaLnBrk="0" fontAlgn="base" hangingPunct="0">
              <a:spcBef>
                <a:spcPts val="300"/>
              </a:spcBef>
              <a:spcAft>
                <a:spcPct val="0"/>
              </a:spcAft>
              <a:buClr>
                <a:srgbClr val="05023E"/>
              </a:buClr>
              <a:buChar char="»"/>
              <a:defRPr sz="1400">
                <a:solidFill>
                  <a:srgbClr val="606060"/>
                </a:solidFill>
                <a:latin typeface="+mn-lt"/>
              </a:defRPr>
            </a:lvl5pPr>
            <a:lvl6pPr marL="2514600" indent="-228600" algn="l" rtl="0" fontAlgn="base">
              <a:spcBef>
                <a:spcPct val="20000"/>
              </a:spcBef>
              <a:spcAft>
                <a:spcPct val="0"/>
              </a:spcAft>
              <a:buClr>
                <a:srgbClr val="05023E"/>
              </a:buClr>
              <a:buChar char="»"/>
              <a:defRPr sz="1200">
                <a:solidFill>
                  <a:srgbClr val="070359"/>
                </a:solidFill>
                <a:latin typeface="+mn-lt"/>
              </a:defRPr>
            </a:lvl6pPr>
            <a:lvl7pPr marL="2971800" indent="-228600" algn="l" rtl="0" fontAlgn="base">
              <a:spcBef>
                <a:spcPct val="20000"/>
              </a:spcBef>
              <a:spcAft>
                <a:spcPct val="0"/>
              </a:spcAft>
              <a:buClr>
                <a:srgbClr val="05023E"/>
              </a:buClr>
              <a:buChar char="»"/>
              <a:defRPr sz="1200">
                <a:solidFill>
                  <a:srgbClr val="070359"/>
                </a:solidFill>
                <a:latin typeface="+mn-lt"/>
              </a:defRPr>
            </a:lvl7pPr>
            <a:lvl8pPr marL="3429000" indent="-228600" algn="l" rtl="0" fontAlgn="base">
              <a:spcBef>
                <a:spcPct val="20000"/>
              </a:spcBef>
              <a:spcAft>
                <a:spcPct val="0"/>
              </a:spcAft>
              <a:buClr>
                <a:srgbClr val="05023E"/>
              </a:buClr>
              <a:buChar char="»"/>
              <a:defRPr sz="1200">
                <a:solidFill>
                  <a:srgbClr val="070359"/>
                </a:solidFill>
                <a:latin typeface="+mn-lt"/>
              </a:defRPr>
            </a:lvl8pPr>
            <a:lvl9pPr marL="3886200" indent="-228600" algn="l" rtl="0" fontAlgn="base">
              <a:spcBef>
                <a:spcPct val="20000"/>
              </a:spcBef>
              <a:spcAft>
                <a:spcPct val="0"/>
              </a:spcAft>
              <a:buClr>
                <a:srgbClr val="05023E"/>
              </a:buClr>
              <a:buChar char="»"/>
              <a:defRPr sz="1200">
                <a:solidFill>
                  <a:srgbClr val="070359"/>
                </a:solidFill>
                <a:latin typeface="+mn-lt"/>
              </a:defRPr>
            </a:lvl9pPr>
          </a:lstStyle>
          <a:p>
            <a:pPr marL="0" lvl="0" indent="0" algn="ctr">
              <a:buNone/>
            </a:pPr>
            <a:r>
              <a:rPr lang="en-US" b="1"/>
              <a:t>Emily TenEyck</a:t>
            </a:r>
          </a:p>
          <a:p>
            <a:pPr marL="0" lvl="0" indent="0" algn="ctr">
              <a:buNone/>
            </a:pPr>
            <a:r>
              <a:rPr lang="en-US"/>
              <a:t>CAQH CORE Manager</a:t>
            </a:r>
          </a:p>
        </p:txBody>
      </p:sp>
    </p:spTree>
    <p:extLst>
      <p:ext uri="{BB962C8B-B14F-4D97-AF65-F5344CB8AC3E}">
        <p14:creationId xmlns:p14="http://schemas.microsoft.com/office/powerpoint/2010/main" val="29351194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641604" y="6402323"/>
            <a:ext cx="10907395" cy="1905"/>
          </a:xfrm>
          <a:custGeom>
            <a:avLst/>
            <a:gdLst/>
            <a:ahLst/>
            <a:cxnLst/>
            <a:rect l="l" t="t" r="r" b="b"/>
            <a:pathLst>
              <a:path w="10907395" h="1904">
                <a:moveTo>
                  <a:pt x="0" y="0"/>
                </a:moveTo>
                <a:lnTo>
                  <a:pt x="10907141" y="1587"/>
                </a:lnTo>
              </a:path>
            </a:pathLst>
          </a:custGeom>
          <a:ln w="9144">
            <a:solidFill>
              <a:srgbClr val="7C4182"/>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4" name="object 4"/>
          <p:cNvSpPr txBox="1"/>
          <p:nvPr/>
        </p:nvSpPr>
        <p:spPr>
          <a:xfrm>
            <a:off x="-12699" y="0"/>
            <a:ext cx="81915" cy="147955"/>
          </a:xfrm>
          <a:prstGeom prst="rect">
            <a:avLst/>
          </a:prstGeom>
        </p:spPr>
        <p:txBody>
          <a:bodyPr vert="horz" wrap="square" lIns="0" tIns="12700" rIns="0" bIns="0" rtlCol="0">
            <a:spAutoFit/>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sz="800" b="0" i="0" u="none" strike="noStrike" kern="1200" cap="none" spc="-5" normalizeH="0" baseline="0" noProof="0">
                <a:ln>
                  <a:noFill/>
                </a:ln>
                <a:solidFill>
                  <a:srgbClr val="7E7E7E"/>
                </a:solidFill>
                <a:effectLst/>
                <a:uLnTx/>
                <a:uFillTx/>
                <a:latin typeface="Arial"/>
                <a:ea typeface="+mn-ea"/>
                <a:cs typeface="Arial"/>
              </a:rPr>
              <a:t>2</a:t>
            </a:r>
            <a:endParaRPr kumimoji="0" sz="800" b="0" i="0" u="none" strike="noStrike" kern="1200" cap="none" spc="0" normalizeH="0" baseline="0" noProof="0">
              <a:ln>
                <a:noFill/>
              </a:ln>
              <a:solidFill>
                <a:srgbClr val="323E48"/>
              </a:solidFill>
              <a:effectLst/>
              <a:uLnTx/>
              <a:uFillTx/>
              <a:latin typeface="Arial"/>
              <a:ea typeface="+mn-ea"/>
              <a:cs typeface="Arial"/>
            </a:endParaRPr>
          </a:p>
        </p:txBody>
      </p:sp>
      <p:sp>
        <p:nvSpPr>
          <p:cNvPr id="5" name="object 5"/>
          <p:cNvSpPr/>
          <p:nvPr/>
        </p:nvSpPr>
        <p:spPr>
          <a:xfrm>
            <a:off x="44196" y="1115567"/>
            <a:ext cx="2953511" cy="5218176"/>
          </a:xfrm>
          <a:prstGeom prst="rect">
            <a:avLst/>
          </a:prstGeom>
          <a:blipFill>
            <a:blip r:embed="rId2" cstate="print"/>
            <a:stretch>
              <a:fillRect/>
            </a:stretch>
          </a:blip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6" name="object 6"/>
          <p:cNvSpPr/>
          <p:nvPr/>
        </p:nvSpPr>
        <p:spPr>
          <a:xfrm>
            <a:off x="0" y="1144524"/>
            <a:ext cx="3195955" cy="5189220"/>
          </a:xfrm>
          <a:custGeom>
            <a:avLst/>
            <a:gdLst/>
            <a:ahLst/>
            <a:cxnLst/>
            <a:rect l="l" t="t" r="r" b="b"/>
            <a:pathLst>
              <a:path w="3195955" h="5189220">
                <a:moveTo>
                  <a:pt x="0" y="5189220"/>
                </a:moveTo>
                <a:lnTo>
                  <a:pt x="3195828" y="5189220"/>
                </a:lnTo>
                <a:lnTo>
                  <a:pt x="3195828" y="0"/>
                </a:lnTo>
                <a:lnTo>
                  <a:pt x="0" y="0"/>
                </a:lnTo>
                <a:lnTo>
                  <a:pt x="0" y="5189220"/>
                </a:lnTo>
                <a:close/>
              </a:path>
            </a:pathLst>
          </a:custGeom>
          <a:solidFill>
            <a:srgbClr val="FFFFFF">
              <a:alpha val="87841"/>
            </a:srgbClr>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323E48"/>
              </a:solidFill>
              <a:effectLst/>
              <a:uLnTx/>
              <a:uFillTx/>
              <a:latin typeface="Arial"/>
              <a:ea typeface="+mn-ea"/>
              <a:cs typeface="+mn-cs"/>
            </a:endParaRPr>
          </a:p>
        </p:txBody>
      </p:sp>
      <p:sp>
        <p:nvSpPr>
          <p:cNvPr id="9" name="object 9"/>
          <p:cNvSpPr txBox="1">
            <a:spLocks noGrp="1"/>
          </p:cNvSpPr>
          <p:nvPr>
            <p:ph type="sldNum" sz="quarter" idx="7"/>
          </p:nvPr>
        </p:nvSpPr>
        <p:spPr>
          <a:xfrm>
            <a:off x="4734984" y="6464301"/>
            <a:ext cx="2743200" cy="365125"/>
          </a:xfrm>
          <a:prstGeom prst="rect">
            <a:avLst/>
          </a:prstGeom>
        </p:spPr>
        <p:txBody>
          <a:bodyPr vert="horz" wrap="square" lIns="0" tIns="0" rIns="0" bIns="0" rtlCol="0" anchor="ctr">
            <a:spAutoFit/>
          </a:bodyPr>
          <a:lstStyle>
            <a:defPPr>
              <a:defRPr lang="en-US"/>
            </a:defPPr>
            <a:lvl1pPr marL="0" algn="ctr" defTabSz="914400" rtl="0" eaLnBrk="1" latinLnBrk="0" hangingPunct="1">
              <a:defRPr sz="800" b="0" i="0" kern="1200">
                <a:solidFill>
                  <a:srgbClr val="7E7E7E"/>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260" marR="0" lvl="0" indent="0" algn="ctr" defTabSz="914400" rtl="0" eaLnBrk="1" fontAlgn="auto" latinLnBrk="0" hangingPunct="1">
              <a:lnSpc>
                <a:spcPct val="100000"/>
              </a:lnSpc>
              <a:spcBef>
                <a:spcPts val="360"/>
              </a:spcBef>
              <a:spcAft>
                <a:spcPts val="0"/>
              </a:spcAft>
              <a:buClrTx/>
              <a:buSzTx/>
              <a:buFontTx/>
              <a:buNone/>
              <a:tabLst/>
              <a:defRPr/>
            </a:pPr>
            <a:fld id="{81D60167-4931-47E6-BA6A-407CBD079E47}" type="slidenum">
              <a:rPr lang="en-US" smtClean="0"/>
              <a:pPr marL="48260" marR="0" lvl="0" indent="0" algn="ctr" defTabSz="914400" rtl="0" eaLnBrk="1" fontAlgn="auto" latinLnBrk="0" hangingPunct="1">
                <a:lnSpc>
                  <a:spcPct val="100000"/>
                </a:lnSpc>
                <a:spcBef>
                  <a:spcPts val="360"/>
                </a:spcBef>
                <a:spcAft>
                  <a:spcPts val="0"/>
                </a:spcAft>
                <a:buClrTx/>
                <a:buSzTx/>
                <a:buFontTx/>
                <a:buNone/>
                <a:tabLst/>
                <a:defRPr/>
              </a:pPr>
              <a:t>5</a:t>
            </a:fld>
            <a:endParaRPr kumimoji="0" sz="800" b="0" i="0" u="none" strike="noStrike" kern="1200" cap="none" spc="0" normalizeH="0" baseline="0" noProof="0">
              <a:ln>
                <a:noFill/>
              </a:ln>
              <a:solidFill>
                <a:srgbClr val="7E7E7E"/>
              </a:solidFill>
              <a:effectLst/>
              <a:uLnTx/>
              <a:uFillTx/>
              <a:latin typeface="Arial"/>
              <a:ea typeface="+mn-ea"/>
              <a:cs typeface="Arial"/>
            </a:endParaRPr>
          </a:p>
        </p:txBody>
      </p:sp>
      <p:sp>
        <p:nvSpPr>
          <p:cNvPr id="8" name="Rectangle 7">
            <a:extLst>
              <a:ext uri="{FF2B5EF4-FFF2-40B4-BE49-F238E27FC236}">
                <a16:creationId xmlns:a16="http://schemas.microsoft.com/office/drawing/2014/main" id="{A26B5EEA-899A-41D6-A25B-6E34C540FBF2}"/>
              </a:ext>
            </a:extLst>
          </p:cNvPr>
          <p:cNvSpPr/>
          <p:nvPr/>
        </p:nvSpPr>
        <p:spPr>
          <a:xfrm>
            <a:off x="5862368" y="2591080"/>
            <a:ext cx="5709603" cy="1938992"/>
          </a:xfrm>
          <a:prstGeom prst="rect">
            <a:avLst/>
          </a:prstGeom>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323E48"/>
                </a:solidFill>
                <a:effectLst/>
                <a:uLnTx/>
                <a:uFillTx/>
                <a:latin typeface="Arial"/>
                <a:ea typeface="+mn-ea"/>
                <a:cs typeface="+mn-cs"/>
              </a:rPr>
              <a:t>CAQH CORE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323E48"/>
                </a:solidFill>
                <a:effectLst/>
                <a:uLnTx/>
                <a:uFillTx/>
                <a:latin typeface="Arial"/>
                <a:ea typeface="+mn-ea"/>
                <a:cs typeface="+mn-cs"/>
              </a:rPr>
              <a:t>Overview and</a:t>
            </a:r>
          </a:p>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a:solidFill>
                  <a:srgbClr val="323E48"/>
                </a:solidFill>
                <a:latin typeface="Arial"/>
              </a:rPr>
              <a:t>Industry Update</a:t>
            </a:r>
            <a:endParaRPr kumimoji="0" lang="en-US" sz="4000" b="1" i="0" u="none" strike="noStrike" kern="1200" cap="none" spc="0" normalizeH="0" baseline="0" noProof="0">
              <a:ln>
                <a:noFill/>
              </a:ln>
              <a:solidFill>
                <a:srgbClr val="323E48"/>
              </a:solidFill>
              <a:effectLst/>
              <a:uLnTx/>
              <a:uFillTx/>
              <a:latin typeface="Arial"/>
              <a:ea typeface="+mn-ea"/>
              <a:cs typeface="+mn-cs"/>
            </a:endParaRPr>
          </a:p>
        </p:txBody>
      </p:sp>
      <p:sp>
        <p:nvSpPr>
          <p:cNvPr id="10" name="Rectangle 9">
            <a:extLst>
              <a:ext uri="{FF2B5EF4-FFF2-40B4-BE49-F238E27FC236}">
                <a16:creationId xmlns:a16="http://schemas.microsoft.com/office/drawing/2014/main" id="{AFC3EE23-99CD-4A41-BC7B-EBD9EE60EDD1}"/>
              </a:ext>
            </a:extLst>
          </p:cNvPr>
          <p:cNvSpPr/>
          <p:nvPr/>
        </p:nvSpPr>
        <p:spPr>
          <a:xfrm>
            <a:off x="5475971" y="5143032"/>
            <a:ext cx="6096000" cy="646331"/>
          </a:xfrm>
          <a:prstGeom prst="rect">
            <a:avLst/>
          </a:prstGeom>
        </p:spPr>
        <p:txBody>
          <a:bodyPr anchor="t">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323E48">
                    <a:lumMod val="50000"/>
                  </a:srgbClr>
                </a:solidFill>
                <a:effectLst/>
                <a:uLnTx/>
                <a:uFillTx/>
                <a:latin typeface="Arial"/>
                <a:ea typeface="+mn-ea"/>
                <a:cs typeface="+mn-cs"/>
              </a:rPr>
              <a:t>Robert Bowman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323E48">
                    <a:lumMod val="50000"/>
                  </a:srgbClr>
                </a:solidFill>
                <a:effectLst/>
                <a:uLnTx/>
                <a:uFillTx/>
                <a:latin typeface="Arial"/>
                <a:ea typeface="+mn-ea"/>
                <a:cs typeface="+mn-cs"/>
              </a:rPr>
              <a:t>CAQH CORE Director</a:t>
            </a:r>
            <a:endParaRPr kumimoji="0" lang="en-US" sz="2400" b="0" i="0" u="none" strike="noStrike" kern="1200" cap="none" spc="0" normalizeH="0" baseline="0" noProof="0">
              <a:ln>
                <a:noFill/>
              </a:ln>
              <a:solidFill>
                <a:srgbClr val="323E48">
                  <a:lumMod val="50000"/>
                </a:srgbClr>
              </a:solidFill>
              <a:effectLst/>
              <a:uLnTx/>
              <a:uFillTx/>
              <a:latin typeface="Arial"/>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70F42E3-30CA-4F2F-B16D-4CC4708E5ECD}"/>
              </a:ext>
            </a:extLst>
          </p:cNvPr>
          <p:cNvSpPr/>
          <p:nvPr/>
        </p:nvSpPr>
        <p:spPr bwMode="auto">
          <a:xfrm>
            <a:off x="0" y="991003"/>
            <a:ext cx="12192000" cy="1485629"/>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4" name="Title 3"/>
          <p:cNvSpPr>
            <a:spLocks noGrp="1"/>
          </p:cNvSpPr>
          <p:nvPr>
            <p:ph type="title"/>
          </p:nvPr>
        </p:nvSpPr>
        <p:spPr/>
        <p:txBody>
          <a:bodyPr>
            <a:normAutofit/>
          </a:bodyPr>
          <a:lstStyle/>
          <a:p>
            <a:r>
              <a:rPr lang="en-US" b="1"/>
              <a:t>CAQH CORE Mission/Vision &amp; Industry Role</a:t>
            </a:r>
          </a:p>
        </p:txBody>
      </p:sp>
      <p:sp>
        <p:nvSpPr>
          <p:cNvPr id="3" name="Slide Number Placeholder 2"/>
          <p:cNvSpPr>
            <a:spLocks noGrp="1"/>
          </p:cNvSpPr>
          <p:nvPr>
            <p:ph type="sldNum" sz="quarter" idx="10"/>
          </p:nvPr>
        </p:nvSpPr>
        <p:spPr>
          <a:prstGeom prst="rect">
            <a:avLst/>
          </a:prstGeom>
        </p:spPr>
        <p:txBody>
          <a:bodyPr vert="horz" lIns="91440" tIns="45720" rIns="91440" bIns="45720" rtlCol="0" anchor="ctr"/>
          <a:lstStyle>
            <a:defPPr>
              <a:defRPr lang="en-US"/>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246E2CA-2A32-41FF-AFD4-9D7C3F9D18BE}" type="slidenum">
              <a:rPr lang="en-US" smtClean="0"/>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11289DFC-4501-4B35-894D-4FC09E22AF19}"/>
              </a:ext>
            </a:extLst>
          </p:cNvPr>
          <p:cNvSpPr txBox="1"/>
          <p:nvPr/>
        </p:nvSpPr>
        <p:spPr>
          <a:xfrm>
            <a:off x="766750" y="1917283"/>
            <a:ext cx="1503515"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MISSION</a:t>
            </a:r>
          </a:p>
        </p:txBody>
      </p:sp>
      <p:sp>
        <p:nvSpPr>
          <p:cNvPr id="11" name="TextBox 10">
            <a:extLst>
              <a:ext uri="{FF2B5EF4-FFF2-40B4-BE49-F238E27FC236}">
                <a16:creationId xmlns:a16="http://schemas.microsoft.com/office/drawing/2014/main" id="{A8C7B930-520E-4BD7-9126-3E584722D114}"/>
              </a:ext>
            </a:extLst>
          </p:cNvPr>
          <p:cNvSpPr txBox="1"/>
          <p:nvPr/>
        </p:nvSpPr>
        <p:spPr>
          <a:xfrm>
            <a:off x="2261808" y="1922715"/>
            <a:ext cx="6277894" cy="1169551"/>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0" cap="none" spc="0" normalizeH="0" baseline="0" noProof="0">
                <a:ln>
                  <a:noFill/>
                </a:ln>
                <a:solidFill>
                  <a:srgbClr val="313D47"/>
                </a:solidFill>
                <a:effectLst/>
                <a:uLnTx/>
                <a:uFillTx/>
                <a:ea typeface="+mn-ea"/>
                <a:cs typeface="Arial" charset="0"/>
              </a:rPr>
              <a:t>Drive the creation and adoption of healthcare operating rules that </a:t>
            </a:r>
            <a:r>
              <a:rPr kumimoji="0" lang="en-GB" sz="1400" b="1" i="0" u="none" strike="noStrike" kern="0" cap="none" spc="0" normalizeH="0" baseline="0" noProof="0">
                <a:ln>
                  <a:noFill/>
                </a:ln>
                <a:solidFill>
                  <a:srgbClr val="313D47"/>
                </a:solidFill>
                <a:effectLst/>
                <a:uLnTx/>
                <a:uFillTx/>
                <a:ea typeface="+mn-ea"/>
                <a:cs typeface="Arial" charset="0"/>
              </a:rPr>
              <a:t>support standards</a:t>
            </a:r>
            <a:r>
              <a:rPr kumimoji="0" lang="en-GB" sz="1400" b="0" i="0" u="none" strike="noStrike" kern="0" cap="none" spc="0" normalizeH="0" baseline="0" noProof="0">
                <a:ln>
                  <a:noFill/>
                </a:ln>
                <a:solidFill>
                  <a:srgbClr val="313D47"/>
                </a:solidFill>
                <a:effectLst/>
                <a:uLnTx/>
                <a:uFillTx/>
                <a:ea typeface="+mn-ea"/>
                <a:cs typeface="Arial" charset="0"/>
              </a:rPr>
              <a:t>, </a:t>
            </a:r>
            <a:r>
              <a:rPr kumimoji="0" lang="en-GB" sz="1400" b="1" i="0" u="none" strike="noStrike" kern="0" cap="none" spc="0" normalizeH="0" baseline="0" noProof="0">
                <a:ln>
                  <a:noFill/>
                </a:ln>
                <a:solidFill>
                  <a:srgbClr val="313D47"/>
                </a:solidFill>
                <a:effectLst/>
                <a:uLnTx/>
                <a:uFillTx/>
                <a:ea typeface="+mn-ea"/>
                <a:cs typeface="Arial" charset="0"/>
              </a:rPr>
              <a:t>accelerate interoperability</a:t>
            </a:r>
            <a:r>
              <a:rPr kumimoji="0" lang="en-GB" sz="1400" b="0" i="0" u="none" strike="noStrike" kern="0" cap="none" spc="0" normalizeH="0" baseline="0" noProof="0">
                <a:ln>
                  <a:noFill/>
                </a:ln>
                <a:solidFill>
                  <a:srgbClr val="313D47"/>
                </a:solidFill>
                <a:effectLst/>
                <a:uLnTx/>
                <a:uFillTx/>
                <a:ea typeface="+mn-ea"/>
                <a:cs typeface="Arial" charset="0"/>
              </a:rPr>
              <a:t> </a:t>
            </a:r>
            <a:r>
              <a:rPr kumimoji="0" lang="en-GB" sz="1400" b="1" i="0" u="none" strike="noStrike" kern="0" cap="none" spc="0" normalizeH="0" baseline="0" noProof="0">
                <a:ln>
                  <a:noFill/>
                </a:ln>
                <a:solidFill>
                  <a:srgbClr val="313D47"/>
                </a:solidFill>
                <a:effectLst/>
                <a:uLnTx/>
                <a:uFillTx/>
                <a:ea typeface="+mn-ea"/>
                <a:cs typeface="Arial" charset="0"/>
              </a:rPr>
              <a:t>and align administrative and clinical activities </a:t>
            </a:r>
            <a:r>
              <a:rPr kumimoji="0" lang="en-GB" sz="1400" b="0" i="0" u="none" strike="noStrike" kern="0" cap="none" spc="0" normalizeH="0" baseline="0" noProof="0">
                <a:ln>
                  <a:noFill/>
                </a:ln>
                <a:solidFill>
                  <a:srgbClr val="313D47"/>
                </a:solidFill>
                <a:effectLst/>
                <a:uLnTx/>
                <a:uFillTx/>
                <a:ea typeface="+mn-ea"/>
                <a:cs typeface="Arial" charset="0"/>
              </a:rPr>
              <a:t>among providers, payers and consumers. </a:t>
            </a:r>
            <a:endParaRPr kumimoji="0" lang="en-US" sz="1400" b="0" i="0" u="none" strike="noStrike" kern="1200" cap="none" spc="0" normalizeH="0" baseline="0" noProof="0">
              <a:ln>
                <a:noFill/>
              </a:ln>
              <a:solidFill>
                <a:srgbClr val="313D47"/>
              </a:solidFill>
              <a:effectLst/>
              <a:uLnTx/>
              <a:uFillTx/>
              <a:ea typeface="+mn-ea"/>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0" cap="none" spc="0" normalizeH="0" baseline="0" noProof="0">
              <a:ln>
                <a:noFill/>
              </a:ln>
              <a:solidFill>
                <a:prstClr val="black"/>
              </a:solidFill>
              <a:effectLst/>
              <a:uLnTx/>
              <a:uFillTx/>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23E48"/>
              </a:solidFill>
              <a:effectLst/>
              <a:uLnTx/>
              <a:uFillTx/>
              <a:ea typeface="+mn-ea"/>
              <a:cs typeface="Arial" charset="0"/>
            </a:endParaRPr>
          </a:p>
        </p:txBody>
      </p:sp>
      <p:sp>
        <p:nvSpPr>
          <p:cNvPr id="12" name="TextBox 11">
            <a:extLst>
              <a:ext uri="{FF2B5EF4-FFF2-40B4-BE49-F238E27FC236}">
                <a16:creationId xmlns:a16="http://schemas.microsoft.com/office/drawing/2014/main" id="{862383DF-D253-4470-9D52-7D2E05183878}"/>
              </a:ext>
            </a:extLst>
          </p:cNvPr>
          <p:cNvSpPr txBox="1"/>
          <p:nvPr/>
        </p:nvSpPr>
        <p:spPr>
          <a:xfrm>
            <a:off x="749343" y="2809590"/>
            <a:ext cx="1503516"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VISION</a:t>
            </a:r>
          </a:p>
        </p:txBody>
      </p:sp>
      <p:sp>
        <p:nvSpPr>
          <p:cNvPr id="13" name="TextBox 12">
            <a:extLst>
              <a:ext uri="{FF2B5EF4-FFF2-40B4-BE49-F238E27FC236}">
                <a16:creationId xmlns:a16="http://schemas.microsoft.com/office/drawing/2014/main" id="{4E4E2BB8-C488-4C63-A792-0A60B0925191}"/>
              </a:ext>
            </a:extLst>
          </p:cNvPr>
          <p:cNvSpPr txBox="1"/>
          <p:nvPr/>
        </p:nvSpPr>
        <p:spPr>
          <a:xfrm>
            <a:off x="2270264" y="2809590"/>
            <a:ext cx="6090942" cy="954107"/>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313D47"/>
                </a:solidFill>
                <a:effectLst/>
                <a:uLnTx/>
                <a:uFillTx/>
                <a:latin typeface="+mn-lt"/>
                <a:ea typeface="+mn-ea"/>
                <a:cs typeface="Arial" panose="020B0604020202020204" pitchFamily="34" charset="0"/>
              </a:rPr>
              <a:t>An </a:t>
            </a:r>
            <a:r>
              <a:rPr kumimoji="0" lang="en-US" sz="1400" b="1" i="0" u="none" strike="noStrike" kern="1200" cap="none" spc="0" normalizeH="0" baseline="0" noProof="0">
                <a:ln>
                  <a:noFill/>
                </a:ln>
                <a:solidFill>
                  <a:srgbClr val="313D47"/>
                </a:solidFill>
                <a:effectLst/>
                <a:uLnTx/>
                <a:uFillTx/>
                <a:latin typeface="+mn-lt"/>
                <a:ea typeface="+mn-ea"/>
                <a:cs typeface="Arial" panose="020B0604020202020204" pitchFamily="34" charset="0"/>
              </a:rPr>
              <a:t>industry-wide facilitator</a:t>
            </a:r>
            <a:r>
              <a:rPr kumimoji="0" lang="en-US" sz="1400" b="0" i="0" u="none" strike="noStrike" kern="1200" cap="none" spc="0" normalizeH="0" baseline="0" noProof="0">
                <a:ln>
                  <a:noFill/>
                </a:ln>
                <a:solidFill>
                  <a:srgbClr val="313D47"/>
                </a:solidFill>
                <a:effectLst/>
                <a:uLnTx/>
                <a:uFillTx/>
                <a:latin typeface="+mn-lt"/>
                <a:ea typeface="+mn-ea"/>
                <a:cs typeface="Arial" panose="020B0604020202020204" pitchFamily="34" charset="0"/>
              </a:rPr>
              <a:t> of a trusted, simple and sustainable healthcare data exchange that evolves and aligns with market needs.</a:t>
            </a:r>
            <a:endParaRPr kumimoji="0" lang="en-US" sz="1400" b="0" i="0" u="none" strike="noStrike" kern="0" cap="none" spc="0" normalizeH="0" baseline="0" noProof="0">
              <a:ln>
                <a:noFill/>
              </a:ln>
              <a:solidFill>
                <a:srgbClr val="313D47"/>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E48"/>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a:ln>
                <a:noFill/>
              </a:ln>
              <a:solidFill>
                <a:srgbClr val="323E48"/>
              </a:solidFill>
              <a:effectLst/>
              <a:uLnTx/>
              <a:uFillTx/>
              <a:latin typeface="+mn-lt"/>
              <a:ea typeface="+mn-ea"/>
              <a:cs typeface="Arial" charset="0"/>
            </a:endParaRPr>
          </a:p>
        </p:txBody>
      </p:sp>
      <p:sp>
        <p:nvSpPr>
          <p:cNvPr id="14" name="TextBox 13">
            <a:extLst>
              <a:ext uri="{FF2B5EF4-FFF2-40B4-BE49-F238E27FC236}">
                <a16:creationId xmlns:a16="http://schemas.microsoft.com/office/drawing/2014/main" id="{E57BAFC1-65E4-4BD7-8704-9BC5B8A1FE12}"/>
              </a:ext>
            </a:extLst>
          </p:cNvPr>
          <p:cNvSpPr txBox="1"/>
          <p:nvPr/>
        </p:nvSpPr>
        <p:spPr>
          <a:xfrm>
            <a:off x="320109" y="3490487"/>
            <a:ext cx="1950156" cy="400110"/>
          </a:xfrm>
          <a:prstGeom prst="rect">
            <a:avLst/>
          </a:prstGeom>
          <a:noFill/>
        </p:spPr>
        <p:txBody>
          <a:bodyPr wrap="square" rtlCol="0">
            <a:spAutoFit/>
          </a:bodyPr>
          <a:lstStyle>
            <a:defPPr>
              <a:defRPr lang="en-US"/>
            </a:defPPr>
            <a:lvl1pPr algn="r">
              <a:defRPr>
                <a:solidFill>
                  <a:srgbClr val="6B8BB1"/>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DESIGNATION</a:t>
            </a:r>
            <a:endParaRPr kumimoji="0" lang="en-US" sz="2200" b="1" i="0" u="none" strike="noStrike" kern="0" cap="none" spc="0" normalizeH="0" baseline="0" noProof="0">
              <a:ln>
                <a:noFill/>
              </a:ln>
              <a:solidFill>
                <a:schemeClr val="accent3"/>
              </a:solidFill>
              <a:effectLst/>
              <a:uLnTx/>
              <a:uFillTx/>
              <a:ea typeface="+mn-ea"/>
              <a:cs typeface="Arial" charset="0"/>
            </a:endParaRPr>
          </a:p>
        </p:txBody>
      </p:sp>
      <p:sp>
        <p:nvSpPr>
          <p:cNvPr id="15" name="TextBox 14">
            <a:extLst>
              <a:ext uri="{FF2B5EF4-FFF2-40B4-BE49-F238E27FC236}">
                <a16:creationId xmlns:a16="http://schemas.microsoft.com/office/drawing/2014/main" id="{4946A549-F153-46BD-B541-740136C84BB1}"/>
              </a:ext>
            </a:extLst>
          </p:cNvPr>
          <p:cNvSpPr txBox="1"/>
          <p:nvPr/>
        </p:nvSpPr>
        <p:spPr>
          <a:xfrm>
            <a:off x="2252366" y="3490487"/>
            <a:ext cx="6001086" cy="1169551"/>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a:ln>
                  <a:noFill/>
                </a:ln>
                <a:solidFill>
                  <a:srgbClr val="313D47"/>
                </a:solidFill>
                <a:effectLst/>
                <a:uLnTx/>
                <a:uFillTx/>
                <a:latin typeface="+mn-lt"/>
                <a:ea typeface="+mn-ea"/>
                <a:cs typeface="Arial" charset="0"/>
              </a:rPr>
              <a:t>CAQH CORE is the </a:t>
            </a:r>
            <a:r>
              <a:rPr kumimoji="0" lang="en-US" sz="1400" b="1" i="0" u="none" strike="noStrike" kern="0" cap="none" spc="0" normalizeH="0" baseline="0" noProof="0">
                <a:ln>
                  <a:noFill/>
                </a:ln>
                <a:solidFill>
                  <a:srgbClr val="313D47"/>
                </a:solidFill>
                <a:effectLst/>
                <a:uLnTx/>
                <a:uFillTx/>
                <a:latin typeface="+mn-lt"/>
                <a:ea typeface="+mn-ea"/>
                <a:cs typeface="Arial" charset="0"/>
              </a:rPr>
              <a:t>national operating rule author to improve the efficiency, accuracy and effectiveness of industry-driven business transactions. </a:t>
            </a:r>
            <a:r>
              <a:rPr kumimoji="0" lang="en-US" sz="1400" b="0" i="0" u="none" strike="noStrike" kern="0" cap="none" spc="0" normalizeH="0" baseline="0" noProof="0">
                <a:ln>
                  <a:noFill/>
                </a:ln>
                <a:solidFill>
                  <a:srgbClr val="313D47"/>
                </a:solidFill>
                <a:effectLst/>
                <a:uLnTx/>
                <a:uFillTx/>
                <a:latin typeface="+mn-lt"/>
                <a:ea typeface="+mn-ea"/>
                <a:cs typeface="Arial" charset="0"/>
              </a:rPr>
              <a:t>The Department of Health and Human Services (HHS) designated CAQH CORE as the author of national operating rules for the HIPAA-covered administrative transactions.</a:t>
            </a:r>
            <a:endParaRPr kumimoji="0" lang="en-US" sz="1400" b="0" i="0" u="none" strike="noStrike" kern="1200" cap="none" spc="0" normalizeH="0" baseline="0" noProof="0">
              <a:ln>
                <a:noFill/>
              </a:ln>
              <a:solidFill>
                <a:srgbClr val="323E48"/>
              </a:solidFill>
              <a:effectLst/>
              <a:uLnTx/>
              <a:uFillTx/>
              <a:latin typeface="+mn-lt"/>
              <a:ea typeface="+mn-ea"/>
              <a:cs typeface="Arial" panose="020B0604020202020204" pitchFamily="34" charset="0"/>
            </a:endParaRPr>
          </a:p>
        </p:txBody>
      </p:sp>
      <p:sp>
        <p:nvSpPr>
          <p:cNvPr id="16" name="TextBox 15">
            <a:extLst>
              <a:ext uri="{FF2B5EF4-FFF2-40B4-BE49-F238E27FC236}">
                <a16:creationId xmlns:a16="http://schemas.microsoft.com/office/drawing/2014/main" id="{F8EA0DEA-8883-4ADB-852E-A30FDB9EED2F}"/>
              </a:ext>
            </a:extLst>
          </p:cNvPr>
          <p:cNvSpPr txBox="1"/>
          <p:nvPr/>
        </p:nvSpPr>
        <p:spPr>
          <a:xfrm>
            <a:off x="1" y="4788265"/>
            <a:ext cx="2270264" cy="400110"/>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INDUSTRY ROLE </a:t>
            </a:r>
          </a:p>
        </p:txBody>
      </p:sp>
      <p:sp>
        <p:nvSpPr>
          <p:cNvPr id="19" name="Rectangle 18">
            <a:extLst>
              <a:ext uri="{FF2B5EF4-FFF2-40B4-BE49-F238E27FC236}">
                <a16:creationId xmlns:a16="http://schemas.microsoft.com/office/drawing/2014/main" id="{F3C1B496-B1E2-4725-A5B5-D15B1B6CD2A3}"/>
              </a:ext>
            </a:extLst>
          </p:cNvPr>
          <p:cNvSpPr/>
          <p:nvPr/>
        </p:nvSpPr>
        <p:spPr>
          <a:xfrm>
            <a:off x="6089113" y="3121155"/>
            <a:ext cx="242374"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t> </a:t>
            </a: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 name="TextBox 19">
            <a:extLst>
              <a:ext uri="{FF2B5EF4-FFF2-40B4-BE49-F238E27FC236}">
                <a16:creationId xmlns:a16="http://schemas.microsoft.com/office/drawing/2014/main" id="{AFE1635D-4485-41D3-B83C-269CEA32F615}"/>
              </a:ext>
            </a:extLst>
          </p:cNvPr>
          <p:cNvSpPr txBox="1"/>
          <p:nvPr/>
        </p:nvSpPr>
        <p:spPr>
          <a:xfrm>
            <a:off x="2220116" y="4791654"/>
            <a:ext cx="6319586" cy="738664"/>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313D47"/>
                </a:solidFill>
                <a:effectLst/>
                <a:uLnTx/>
                <a:uFillTx/>
                <a:latin typeface="+mn-lt"/>
                <a:ea typeface="+mn-ea"/>
                <a:cs typeface="Arial" panose="020B0604020202020204" pitchFamily="34" charset="0"/>
              </a:rPr>
              <a:t>Develop business rules to help industry</a:t>
            </a:r>
            <a:r>
              <a:rPr kumimoji="0" lang="en-US" sz="1400" b="0" i="0" u="none" strike="noStrike" kern="1200" cap="none" spc="0" normalizeH="0" baseline="0" noProof="0">
                <a:ln>
                  <a:noFill/>
                </a:ln>
                <a:solidFill>
                  <a:srgbClr val="313D47"/>
                </a:solidFill>
                <a:effectLst/>
                <a:uLnTx/>
                <a:uFillTx/>
                <a:latin typeface="+mn-lt"/>
                <a:ea typeface="+mn-ea"/>
                <a:cs typeface="Arial" panose="020B0604020202020204" pitchFamily="34" charset="0"/>
              </a:rPr>
              <a:t> effectively and efficiently use electronic standards while remaining technology- </a:t>
            </a:r>
            <a:r>
              <a:rPr kumimoji="0" lang="en-US" sz="1400" b="0" i="0" u="none" strike="noStrike" kern="1200" cap="none" spc="0" normalizeH="0" baseline="0" noProof="0">
                <a:ln>
                  <a:noFill/>
                </a:ln>
                <a:solidFill>
                  <a:srgbClr val="313D47"/>
                </a:solidFill>
                <a:effectLst/>
                <a:uLnTx/>
                <a:uFillTx/>
                <a:latin typeface="+mn-lt"/>
                <a:ea typeface="+mn-ea"/>
                <a:cs typeface="Calibri" panose="020F0502020204030204" pitchFamily="34" charset="0"/>
              </a:rPr>
              <a:t>and</a:t>
            </a:r>
            <a:r>
              <a:rPr kumimoji="0" lang="en-US" sz="1400" b="0" i="0" u="none" strike="noStrike" kern="1200" cap="none" spc="0" normalizeH="0" baseline="0" noProof="0">
                <a:ln>
                  <a:noFill/>
                </a:ln>
                <a:solidFill>
                  <a:srgbClr val="313D47"/>
                </a:solidFill>
                <a:effectLst/>
                <a:uLnTx/>
                <a:uFillTx/>
                <a:latin typeface="+mn-lt"/>
                <a:ea typeface="+mn-ea"/>
                <a:cs typeface="Arial" panose="020B0604020202020204" pitchFamily="34" charset="0"/>
              </a:rPr>
              <a:t> standard-agnostic.</a:t>
            </a:r>
            <a:endParaRPr kumimoji="0" lang="en-US" sz="1400" b="0" i="0" u="none" strike="noStrike" kern="0" cap="none" spc="0" normalizeH="0" baseline="0" noProof="0">
              <a:ln>
                <a:noFill/>
              </a:ln>
              <a:solidFill>
                <a:srgbClr val="313D47"/>
              </a:solidFill>
              <a:effectLst/>
              <a:uLnTx/>
              <a:uFillTx/>
              <a:latin typeface="+mn-lt"/>
              <a:ea typeface="+mn-ea"/>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E48"/>
              </a:solidFill>
              <a:effectLst/>
              <a:uLnTx/>
              <a:uFillTx/>
              <a:latin typeface="+mn-lt"/>
              <a:ea typeface="+mn-ea"/>
              <a:cs typeface="Arial" panose="020B0604020202020204" pitchFamily="34" charset="0"/>
            </a:endParaRPr>
          </a:p>
        </p:txBody>
      </p:sp>
      <p:pic>
        <p:nvPicPr>
          <p:cNvPr id="22" name="Picture 21">
            <a:extLst>
              <a:ext uri="{FF2B5EF4-FFF2-40B4-BE49-F238E27FC236}">
                <a16:creationId xmlns:a16="http://schemas.microsoft.com/office/drawing/2014/main" id="{0DFB89AF-E7EA-40B4-9CC9-F368A9DA2FB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9104" y="1974436"/>
            <a:ext cx="3492787" cy="3475474"/>
          </a:xfrm>
          <a:prstGeom prst="rect">
            <a:avLst/>
          </a:prstGeom>
        </p:spPr>
      </p:pic>
      <p:sp>
        <p:nvSpPr>
          <p:cNvPr id="2" name="TextBox 1">
            <a:extLst>
              <a:ext uri="{FF2B5EF4-FFF2-40B4-BE49-F238E27FC236}">
                <a16:creationId xmlns:a16="http://schemas.microsoft.com/office/drawing/2014/main" id="{3A0B2F7B-6306-402A-9519-FE39C8A92C19}"/>
              </a:ext>
            </a:extLst>
          </p:cNvPr>
          <p:cNvSpPr txBox="1"/>
          <p:nvPr/>
        </p:nvSpPr>
        <p:spPr>
          <a:xfrm>
            <a:off x="76200" y="1136945"/>
            <a:ext cx="11876041" cy="584775"/>
          </a:xfrm>
          <a:prstGeom prst="rect">
            <a:avLst/>
          </a:prstGeom>
          <a:noFill/>
        </p:spPr>
        <p:txBody>
          <a:bodyPr wrap="square" rtlCol="0">
            <a:spAutoFit/>
          </a:bodyPr>
          <a:lstStyle/>
          <a:p>
            <a:pPr lvl="0" algn="ctr">
              <a:defRPr/>
            </a:pPr>
            <a:r>
              <a:rPr lang="en-US" sz="1600">
                <a:solidFill>
                  <a:srgbClr val="444444"/>
                </a:solidFill>
              </a:rPr>
              <a:t>Industry-led, CAQH CORE Participants </a:t>
            </a:r>
            <a:r>
              <a:rPr kumimoji="0" lang="en-US" sz="1600" b="0" i="0" u="none" strike="noStrike" kern="1200" cap="none" spc="0" normalizeH="0" baseline="0" noProof="0">
                <a:ln>
                  <a:noFill/>
                </a:ln>
                <a:solidFill>
                  <a:srgbClr val="444444"/>
                </a:solidFill>
                <a:effectLst/>
                <a:uLnTx/>
                <a:uFillTx/>
                <a:ea typeface="+mn-ea"/>
                <a:cs typeface="+mn-cs"/>
              </a:rPr>
              <a:t>include healthcare providers, health plans, vendors, government entities, associations and standard-setting organizations. Health plans participating in CAQH CORE represent </a:t>
            </a:r>
            <a:r>
              <a:rPr kumimoji="0" lang="en-US" sz="1600" b="1" i="0" u="none" strike="noStrike" kern="1200" cap="none" spc="0" normalizeH="0" baseline="0" noProof="0">
                <a:ln>
                  <a:noFill/>
                </a:ln>
                <a:solidFill>
                  <a:srgbClr val="444444"/>
                </a:solidFill>
                <a:effectLst/>
                <a:uLnTx/>
                <a:uFillTx/>
                <a:ea typeface="+mn-ea"/>
                <a:cs typeface="+mn-cs"/>
              </a:rPr>
              <a:t>75 percent of the insured US population.</a:t>
            </a:r>
          </a:p>
        </p:txBody>
      </p:sp>
      <p:sp>
        <p:nvSpPr>
          <p:cNvPr id="17" name="TextBox 16">
            <a:extLst>
              <a:ext uri="{FF2B5EF4-FFF2-40B4-BE49-F238E27FC236}">
                <a16:creationId xmlns:a16="http://schemas.microsoft.com/office/drawing/2014/main" id="{96C64B32-A53F-4B83-A588-7406BAB19298}"/>
              </a:ext>
            </a:extLst>
          </p:cNvPr>
          <p:cNvSpPr txBox="1"/>
          <p:nvPr/>
        </p:nvSpPr>
        <p:spPr>
          <a:xfrm>
            <a:off x="145179" y="5448219"/>
            <a:ext cx="2107187" cy="707886"/>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a:ln>
                  <a:noFill/>
                </a:ln>
                <a:solidFill>
                  <a:schemeClr val="accent3"/>
                </a:solidFill>
                <a:effectLst/>
                <a:uLnTx/>
                <a:uFillTx/>
                <a:ea typeface="+mn-ea"/>
                <a:cs typeface="Arial" charset="0"/>
              </a:rPr>
              <a:t>CAQH CORE BOARD </a:t>
            </a:r>
          </a:p>
        </p:txBody>
      </p:sp>
      <p:sp>
        <p:nvSpPr>
          <p:cNvPr id="18" name="TextBox 17">
            <a:extLst>
              <a:ext uri="{FF2B5EF4-FFF2-40B4-BE49-F238E27FC236}">
                <a16:creationId xmlns:a16="http://schemas.microsoft.com/office/drawing/2014/main" id="{099DFDDA-6450-43F9-8557-9F233852ABFA}"/>
              </a:ext>
            </a:extLst>
          </p:cNvPr>
          <p:cNvSpPr txBox="1"/>
          <p:nvPr/>
        </p:nvSpPr>
        <p:spPr>
          <a:xfrm>
            <a:off x="2220116" y="5439611"/>
            <a:ext cx="7077888" cy="954107"/>
          </a:xfrm>
          <a:prstGeom prst="rect">
            <a:avLst/>
          </a:prstGeom>
          <a:noFill/>
        </p:spPr>
        <p:txBody>
          <a:bodyPr wrap="square" rtlCol="0" anchor="t">
            <a:spAutoFit/>
          </a:bodyPr>
          <a:lstStyle>
            <a:defPPr>
              <a:defRPr lang="en-US"/>
            </a:defPPr>
            <a:lvl1pPr>
              <a:defRPr sz="1400" kern="0">
                <a:solidFill>
                  <a:srgbClr val="07035D"/>
                </a:solidFill>
                <a:latin typeface="Arial"/>
                <a:cs typeface="Arial" charset="0"/>
              </a:defRPr>
            </a:lvl1pPr>
          </a:lstStyle>
          <a:p>
            <a:pPr lvl="0">
              <a:defRPr/>
            </a:pPr>
            <a:r>
              <a:rPr lang="en-US" b="1" kern="1200">
                <a:solidFill>
                  <a:srgbClr val="313D47"/>
                </a:solidFill>
                <a:latin typeface="+mn-lt"/>
                <a:cs typeface="Calibri" panose="020F0502020204030204" pitchFamily="34" charset="0"/>
              </a:rPr>
              <a:t>Multi-stakeholder.</a:t>
            </a:r>
            <a:r>
              <a:rPr lang="en-US" kern="1200">
                <a:solidFill>
                  <a:srgbClr val="313D47"/>
                </a:solidFill>
                <a:latin typeface="+mn-lt"/>
                <a:cs typeface="Calibri" panose="020F0502020204030204" pitchFamily="34" charset="0"/>
              </a:rPr>
              <a:t> Members include health plans, providers (some of which are appointed by associations such as the AHA, AMA, MGMA), vendors, and government entities. Advisors to the Board include SDOs (X12, HL7, NACHA, NCPDP) and WEDI. </a:t>
            </a:r>
            <a:endParaRPr lang="en-US">
              <a:solidFill>
                <a:srgbClr val="313D47"/>
              </a:solidFill>
              <a:latin typeface="+mn-lt"/>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323E48"/>
              </a:solidFill>
              <a:effectLst/>
              <a:uLnTx/>
              <a:uFillTx/>
              <a:latin typeface="+mn-lt"/>
              <a:cs typeface="Calibri" panose="020F0502020204030204" pitchFamily="34" charset="0"/>
            </a:endParaRPr>
          </a:p>
        </p:txBody>
      </p:sp>
      <p:sp>
        <p:nvSpPr>
          <p:cNvPr id="21" name="Slide Number Placeholder 3">
            <a:extLst>
              <a:ext uri="{FF2B5EF4-FFF2-40B4-BE49-F238E27FC236}">
                <a16:creationId xmlns:a16="http://schemas.microsoft.com/office/drawing/2014/main" id="{6C514747-053D-4237-8ECA-FA71E3373DC7}"/>
              </a:ext>
            </a:extLst>
          </p:cNvPr>
          <p:cNvSpPr txBox="1">
            <a:spLocks/>
          </p:cNvSpPr>
          <p:nvPr/>
        </p:nvSpPr>
        <p:spPr>
          <a:xfrm>
            <a:off x="4642620" y="6463827"/>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CDB19EE7-41CC-40F8-8898-A50DA016F0E1}" type="slidenum">
              <a:rPr lang="en-US" smtClean="0">
                <a:solidFill>
                  <a:prstClr val="white">
                    <a:lumMod val="50000"/>
                  </a:prstClr>
                </a:solidFill>
              </a:rPr>
              <a:pPr>
                <a:defRPr/>
              </a:pPr>
              <a:t>6</a:t>
            </a:fld>
            <a:endParaRPr lang="en-US">
              <a:solidFill>
                <a:prstClr val="white">
                  <a:lumMod val="50000"/>
                </a:prstClr>
              </a:solidFill>
            </a:endParaRPr>
          </a:p>
        </p:txBody>
      </p:sp>
    </p:spTree>
    <p:extLst>
      <p:ext uri="{BB962C8B-B14F-4D97-AF65-F5344CB8AC3E}">
        <p14:creationId xmlns:p14="http://schemas.microsoft.com/office/powerpoint/2010/main" val="2541275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6DF6C5-FD7E-4A69-90D7-73E8CE24B774}"/>
              </a:ext>
            </a:extLst>
          </p:cNvPr>
          <p:cNvSpPr>
            <a:spLocks noGrp="1"/>
          </p:cNvSpPr>
          <p:nvPr>
            <p:ph type="title"/>
          </p:nvPr>
        </p:nvSpPr>
        <p:spPr/>
        <p:txBody>
          <a:bodyPr/>
          <a:lstStyle/>
          <a:p>
            <a:r>
              <a:rPr lang="en-US" altLang="en-US" b="1"/>
              <a:t>CAQH CORE Operating Rule Overview</a:t>
            </a:r>
            <a:r>
              <a:rPr lang="en-US" altLang="en-US" b="1" i="1"/>
              <a:t> </a:t>
            </a:r>
            <a:endParaRPr lang="en-US"/>
          </a:p>
        </p:txBody>
      </p:sp>
      <p:sp>
        <p:nvSpPr>
          <p:cNvPr id="4" name="Slide Number Placeholder 3">
            <a:extLst>
              <a:ext uri="{FF2B5EF4-FFF2-40B4-BE49-F238E27FC236}">
                <a16:creationId xmlns:a16="http://schemas.microsoft.com/office/drawing/2014/main" id="{77FC9493-EDD3-45E9-8A23-B699BA459D63}"/>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7</a:t>
            </a:fld>
            <a:endParaRPr lang="en-US">
              <a:solidFill>
                <a:prstClr val="white">
                  <a:lumMod val="50000"/>
                </a:prstClr>
              </a:solidFill>
            </a:endParaRPr>
          </a:p>
        </p:txBody>
      </p:sp>
      <p:graphicFrame>
        <p:nvGraphicFramePr>
          <p:cNvPr id="5" name="Table 4">
            <a:extLst>
              <a:ext uri="{FF2B5EF4-FFF2-40B4-BE49-F238E27FC236}">
                <a16:creationId xmlns:a16="http://schemas.microsoft.com/office/drawing/2014/main" id="{0A13DCD8-C32B-4F7F-9A9E-FD8238343DB6}"/>
              </a:ext>
            </a:extLst>
          </p:cNvPr>
          <p:cNvGraphicFramePr>
            <a:graphicFrameLocks noGrp="1"/>
          </p:cNvGraphicFramePr>
          <p:nvPr>
            <p:extLst>
              <p:ext uri="{D42A27DB-BD31-4B8C-83A1-F6EECF244321}">
                <p14:modId xmlns:p14="http://schemas.microsoft.com/office/powerpoint/2010/main" val="3291113399"/>
              </p:ext>
            </p:extLst>
          </p:nvPr>
        </p:nvGraphicFramePr>
        <p:xfrm>
          <a:off x="540324" y="1684528"/>
          <a:ext cx="1973826" cy="527044"/>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1840542094"/>
                    </a:ext>
                  </a:extLst>
                </a:gridCol>
              </a:tblGrid>
              <a:tr h="527044">
                <a:tc>
                  <a:txBody>
                    <a:bodyPr/>
                    <a:lstStyle/>
                    <a:p>
                      <a:pPr marL="0" marR="0" algn="ctr">
                        <a:lnSpc>
                          <a:spcPct val="107000"/>
                        </a:lnSpc>
                        <a:spcBef>
                          <a:spcPts val="0"/>
                        </a:spcBef>
                        <a:spcAft>
                          <a:spcPts val="0"/>
                        </a:spcAft>
                      </a:pPr>
                      <a:r>
                        <a:rPr lang="en-US" sz="1100">
                          <a:effectLst/>
                        </a:rPr>
                        <a:t>Eligibility &amp; Benefits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0B032D"/>
                    </a:solidFill>
                  </a:tcPr>
                </a:tc>
                <a:extLst>
                  <a:ext uri="{0D108BD9-81ED-4DB2-BD59-A6C34878D82A}">
                    <a16:rowId xmlns:a16="http://schemas.microsoft.com/office/drawing/2014/main" val="3172999313"/>
                  </a:ext>
                </a:extLst>
              </a:tr>
            </a:tbl>
          </a:graphicData>
        </a:graphic>
      </p:graphicFrame>
      <p:graphicFrame>
        <p:nvGraphicFramePr>
          <p:cNvPr id="6" name="Table 5">
            <a:extLst>
              <a:ext uri="{FF2B5EF4-FFF2-40B4-BE49-F238E27FC236}">
                <a16:creationId xmlns:a16="http://schemas.microsoft.com/office/drawing/2014/main" id="{47EE24E0-FC63-4D4E-9C79-B616DE91BEAE}"/>
              </a:ext>
            </a:extLst>
          </p:cNvPr>
          <p:cNvGraphicFramePr>
            <a:graphicFrameLocks noGrp="1"/>
          </p:cNvGraphicFramePr>
          <p:nvPr>
            <p:extLst>
              <p:ext uri="{D42A27DB-BD31-4B8C-83A1-F6EECF244321}">
                <p14:modId xmlns:p14="http://schemas.microsoft.com/office/powerpoint/2010/main" val="698412771"/>
              </p:ext>
            </p:extLst>
          </p:nvPr>
        </p:nvGraphicFramePr>
        <p:xfrm>
          <a:off x="540322" y="2269191"/>
          <a:ext cx="1973826" cy="526408"/>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610108003"/>
                    </a:ext>
                  </a:extLst>
                </a:gridCol>
              </a:tblGrid>
              <a:tr h="526408">
                <a:tc>
                  <a:txBody>
                    <a:bodyPr/>
                    <a:lstStyle/>
                    <a:p>
                      <a:pPr marL="0" marR="0" algn="ctr">
                        <a:lnSpc>
                          <a:spcPct val="107000"/>
                        </a:lnSpc>
                        <a:spcBef>
                          <a:spcPts val="0"/>
                        </a:spcBef>
                        <a:spcAft>
                          <a:spcPts val="0"/>
                        </a:spcAft>
                      </a:pPr>
                      <a:r>
                        <a:rPr lang="en-US" sz="1100">
                          <a:effectLst/>
                        </a:rPr>
                        <a:t>Claim Status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1292F"/>
                    </a:solidFill>
                  </a:tcPr>
                </a:tc>
                <a:extLst>
                  <a:ext uri="{0D108BD9-81ED-4DB2-BD59-A6C34878D82A}">
                    <a16:rowId xmlns:a16="http://schemas.microsoft.com/office/drawing/2014/main" val="606776221"/>
                  </a:ext>
                </a:extLst>
              </a:tr>
            </a:tbl>
          </a:graphicData>
        </a:graphic>
      </p:graphicFrame>
      <p:graphicFrame>
        <p:nvGraphicFramePr>
          <p:cNvPr id="7" name="Table 6">
            <a:extLst>
              <a:ext uri="{FF2B5EF4-FFF2-40B4-BE49-F238E27FC236}">
                <a16:creationId xmlns:a16="http://schemas.microsoft.com/office/drawing/2014/main" id="{E70867F8-7BB2-41C5-875C-E097711F4786}"/>
              </a:ext>
            </a:extLst>
          </p:cNvPr>
          <p:cNvGraphicFramePr>
            <a:graphicFrameLocks noGrp="1"/>
          </p:cNvGraphicFramePr>
          <p:nvPr>
            <p:extLst>
              <p:ext uri="{D42A27DB-BD31-4B8C-83A1-F6EECF244321}">
                <p14:modId xmlns:p14="http://schemas.microsoft.com/office/powerpoint/2010/main" val="1550252535"/>
              </p:ext>
            </p:extLst>
          </p:nvPr>
        </p:nvGraphicFramePr>
        <p:xfrm>
          <a:off x="540322" y="2864375"/>
          <a:ext cx="1973826" cy="526408"/>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1716949095"/>
                    </a:ext>
                  </a:extLst>
                </a:gridCol>
              </a:tblGrid>
              <a:tr h="526408">
                <a:tc>
                  <a:txBody>
                    <a:bodyPr/>
                    <a:lstStyle/>
                    <a:p>
                      <a:pPr marL="0" marR="0" algn="ctr">
                        <a:lnSpc>
                          <a:spcPct val="107000"/>
                        </a:lnSpc>
                        <a:spcBef>
                          <a:spcPts val="0"/>
                        </a:spcBef>
                        <a:spcAft>
                          <a:spcPts val="0"/>
                        </a:spcAft>
                      </a:pPr>
                      <a:r>
                        <a:rPr lang="en-US" sz="1100">
                          <a:effectLst/>
                        </a:rPr>
                        <a:t>Payment &amp; Remittance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242C34"/>
                    </a:solidFill>
                  </a:tcPr>
                </a:tc>
                <a:extLst>
                  <a:ext uri="{0D108BD9-81ED-4DB2-BD59-A6C34878D82A}">
                    <a16:rowId xmlns:a16="http://schemas.microsoft.com/office/drawing/2014/main" val="338529941"/>
                  </a:ext>
                </a:extLst>
              </a:tr>
            </a:tbl>
          </a:graphicData>
        </a:graphic>
      </p:graphicFrame>
      <p:graphicFrame>
        <p:nvGraphicFramePr>
          <p:cNvPr id="8" name="Table 7">
            <a:extLst>
              <a:ext uri="{FF2B5EF4-FFF2-40B4-BE49-F238E27FC236}">
                <a16:creationId xmlns:a16="http://schemas.microsoft.com/office/drawing/2014/main" id="{46B5B912-094E-49FE-9B2F-C1AB060C4113}"/>
              </a:ext>
            </a:extLst>
          </p:cNvPr>
          <p:cNvGraphicFramePr>
            <a:graphicFrameLocks noGrp="1"/>
          </p:cNvGraphicFramePr>
          <p:nvPr>
            <p:extLst>
              <p:ext uri="{D42A27DB-BD31-4B8C-83A1-F6EECF244321}">
                <p14:modId xmlns:p14="http://schemas.microsoft.com/office/powerpoint/2010/main" val="1959588388"/>
              </p:ext>
            </p:extLst>
          </p:nvPr>
        </p:nvGraphicFramePr>
        <p:xfrm>
          <a:off x="540322" y="3447466"/>
          <a:ext cx="1973826" cy="526408"/>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4119583018"/>
                    </a:ext>
                  </a:extLst>
                </a:gridCol>
              </a:tblGrid>
              <a:tr h="526408">
                <a:tc>
                  <a:txBody>
                    <a:bodyPr/>
                    <a:lstStyle/>
                    <a:p>
                      <a:pPr marL="0" marR="0" algn="ctr">
                        <a:lnSpc>
                          <a:spcPct val="107000"/>
                        </a:lnSpc>
                        <a:spcBef>
                          <a:spcPts val="0"/>
                        </a:spcBef>
                        <a:spcAft>
                          <a:spcPts val="0"/>
                        </a:spcAft>
                      </a:pPr>
                      <a:r>
                        <a:rPr lang="en-US" sz="1100">
                          <a:effectLst/>
                        </a:rPr>
                        <a:t>Prior Authorization &amp; Referrals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solidFill>
                  </a:tcPr>
                </a:tc>
                <a:extLst>
                  <a:ext uri="{0D108BD9-81ED-4DB2-BD59-A6C34878D82A}">
                    <a16:rowId xmlns:a16="http://schemas.microsoft.com/office/drawing/2014/main" val="1610122911"/>
                  </a:ext>
                </a:extLst>
              </a:tr>
            </a:tbl>
          </a:graphicData>
        </a:graphic>
      </p:graphicFrame>
      <p:graphicFrame>
        <p:nvGraphicFramePr>
          <p:cNvPr id="9" name="Table 8">
            <a:extLst>
              <a:ext uri="{FF2B5EF4-FFF2-40B4-BE49-F238E27FC236}">
                <a16:creationId xmlns:a16="http://schemas.microsoft.com/office/drawing/2014/main" id="{EF6BFF61-A05E-4F1A-BCC0-4300E839E4C3}"/>
              </a:ext>
            </a:extLst>
          </p:cNvPr>
          <p:cNvGraphicFramePr>
            <a:graphicFrameLocks noGrp="1"/>
          </p:cNvGraphicFramePr>
          <p:nvPr>
            <p:extLst>
              <p:ext uri="{D42A27DB-BD31-4B8C-83A1-F6EECF244321}">
                <p14:modId xmlns:p14="http://schemas.microsoft.com/office/powerpoint/2010/main" val="3842428598"/>
              </p:ext>
            </p:extLst>
          </p:nvPr>
        </p:nvGraphicFramePr>
        <p:xfrm>
          <a:off x="540322" y="4053236"/>
          <a:ext cx="1973826" cy="526408"/>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1524337600"/>
                    </a:ext>
                  </a:extLst>
                </a:gridCol>
              </a:tblGrid>
              <a:tr h="526408">
                <a:tc>
                  <a:txBody>
                    <a:bodyPr/>
                    <a:lstStyle/>
                    <a:p>
                      <a:pPr marL="0" marR="0" algn="ctr">
                        <a:lnSpc>
                          <a:spcPct val="107000"/>
                        </a:lnSpc>
                        <a:spcBef>
                          <a:spcPts val="0"/>
                        </a:spcBef>
                        <a:spcAft>
                          <a:spcPts val="0"/>
                        </a:spcAft>
                      </a:pPr>
                      <a:r>
                        <a:rPr lang="en-US" sz="1100">
                          <a:effectLst/>
                        </a:rPr>
                        <a:t>Health Care Claims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60000"/>
                        <a:lumOff val="40000"/>
                      </a:schemeClr>
                    </a:solidFill>
                  </a:tcPr>
                </a:tc>
                <a:extLst>
                  <a:ext uri="{0D108BD9-81ED-4DB2-BD59-A6C34878D82A}">
                    <a16:rowId xmlns:a16="http://schemas.microsoft.com/office/drawing/2014/main" val="2727054261"/>
                  </a:ext>
                </a:extLst>
              </a:tr>
            </a:tbl>
          </a:graphicData>
        </a:graphic>
      </p:graphicFrame>
      <p:graphicFrame>
        <p:nvGraphicFramePr>
          <p:cNvPr id="10" name="Table 9">
            <a:extLst>
              <a:ext uri="{FF2B5EF4-FFF2-40B4-BE49-F238E27FC236}">
                <a16:creationId xmlns:a16="http://schemas.microsoft.com/office/drawing/2014/main" id="{373F0181-498B-4E7E-AD7C-7AC4EEE6D726}"/>
              </a:ext>
            </a:extLst>
          </p:cNvPr>
          <p:cNvGraphicFramePr>
            <a:graphicFrameLocks noGrp="1"/>
          </p:cNvGraphicFramePr>
          <p:nvPr>
            <p:extLst>
              <p:ext uri="{D42A27DB-BD31-4B8C-83A1-F6EECF244321}">
                <p14:modId xmlns:p14="http://schemas.microsoft.com/office/powerpoint/2010/main" val="2207555867"/>
              </p:ext>
            </p:extLst>
          </p:nvPr>
        </p:nvGraphicFramePr>
        <p:xfrm>
          <a:off x="540322" y="4657322"/>
          <a:ext cx="1973826" cy="526408"/>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2634496717"/>
                    </a:ext>
                  </a:extLst>
                </a:gridCol>
              </a:tblGrid>
              <a:tr h="526408">
                <a:tc>
                  <a:txBody>
                    <a:bodyPr/>
                    <a:lstStyle/>
                    <a:p>
                      <a:pPr marL="0" marR="0" algn="ctr">
                        <a:lnSpc>
                          <a:spcPct val="107000"/>
                        </a:lnSpc>
                        <a:spcBef>
                          <a:spcPts val="0"/>
                        </a:spcBef>
                        <a:spcAft>
                          <a:spcPts val="0"/>
                        </a:spcAft>
                      </a:pPr>
                      <a:r>
                        <a:rPr lang="en-US" sz="1100">
                          <a:effectLst/>
                        </a:rPr>
                        <a:t>Benefit Enrollment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tx1">
                        <a:lumMod val="40000"/>
                        <a:lumOff val="60000"/>
                      </a:schemeClr>
                    </a:solidFill>
                  </a:tcPr>
                </a:tc>
                <a:extLst>
                  <a:ext uri="{0D108BD9-81ED-4DB2-BD59-A6C34878D82A}">
                    <a16:rowId xmlns:a16="http://schemas.microsoft.com/office/drawing/2014/main" val="3275067225"/>
                  </a:ext>
                </a:extLst>
              </a:tr>
            </a:tbl>
          </a:graphicData>
        </a:graphic>
      </p:graphicFrame>
      <p:graphicFrame>
        <p:nvGraphicFramePr>
          <p:cNvPr id="11" name="Table 10">
            <a:extLst>
              <a:ext uri="{FF2B5EF4-FFF2-40B4-BE49-F238E27FC236}">
                <a16:creationId xmlns:a16="http://schemas.microsoft.com/office/drawing/2014/main" id="{F13346AC-21C7-44C3-AC2B-6AC42F914592}"/>
              </a:ext>
            </a:extLst>
          </p:cNvPr>
          <p:cNvGraphicFramePr>
            <a:graphicFrameLocks noGrp="1"/>
          </p:cNvGraphicFramePr>
          <p:nvPr>
            <p:extLst>
              <p:ext uri="{D42A27DB-BD31-4B8C-83A1-F6EECF244321}">
                <p14:modId xmlns:p14="http://schemas.microsoft.com/office/powerpoint/2010/main" val="724396205"/>
              </p:ext>
            </p:extLst>
          </p:nvPr>
        </p:nvGraphicFramePr>
        <p:xfrm>
          <a:off x="550941" y="5260058"/>
          <a:ext cx="1973826" cy="526408"/>
        </p:xfrm>
        <a:graphic>
          <a:graphicData uri="http://schemas.openxmlformats.org/drawingml/2006/table">
            <a:tbl>
              <a:tblPr firstRow="1" firstCol="1" bandRow="1">
                <a:tableStyleId>{5C22544A-7EE6-4342-B048-85BDC9FD1C3A}</a:tableStyleId>
              </a:tblPr>
              <a:tblGrid>
                <a:gridCol w="1973826">
                  <a:extLst>
                    <a:ext uri="{9D8B030D-6E8A-4147-A177-3AD203B41FA5}">
                      <a16:colId xmlns:a16="http://schemas.microsoft.com/office/drawing/2014/main" val="1524337600"/>
                    </a:ext>
                  </a:extLst>
                </a:gridCol>
              </a:tblGrid>
              <a:tr h="526408">
                <a:tc>
                  <a:txBody>
                    <a:bodyPr/>
                    <a:lstStyle/>
                    <a:p>
                      <a:pPr marL="0" marR="0" algn="ctr">
                        <a:lnSpc>
                          <a:spcPct val="107000"/>
                        </a:lnSpc>
                        <a:spcBef>
                          <a:spcPts val="0"/>
                        </a:spcBef>
                        <a:spcAft>
                          <a:spcPts val="0"/>
                        </a:spcAft>
                      </a:pPr>
                      <a:r>
                        <a:rPr lang="en-US" sz="1100">
                          <a:effectLst/>
                        </a:rPr>
                        <a:t>Premium Payment</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C9D2D9"/>
                    </a:solidFill>
                  </a:tcPr>
                </a:tc>
                <a:extLst>
                  <a:ext uri="{0D108BD9-81ED-4DB2-BD59-A6C34878D82A}">
                    <a16:rowId xmlns:a16="http://schemas.microsoft.com/office/drawing/2014/main" val="2727054261"/>
                  </a:ext>
                </a:extLst>
              </a:tr>
            </a:tbl>
          </a:graphicData>
        </a:graphic>
      </p:graphicFrame>
      <p:graphicFrame>
        <p:nvGraphicFramePr>
          <p:cNvPr id="14" name="Table 13">
            <a:extLst>
              <a:ext uri="{FF2B5EF4-FFF2-40B4-BE49-F238E27FC236}">
                <a16:creationId xmlns:a16="http://schemas.microsoft.com/office/drawing/2014/main" id="{490F8911-14EE-44D4-A89A-B23649E7B995}"/>
              </a:ext>
            </a:extLst>
          </p:cNvPr>
          <p:cNvGraphicFramePr>
            <a:graphicFrameLocks noGrp="1"/>
          </p:cNvGraphicFramePr>
          <p:nvPr>
            <p:extLst>
              <p:ext uri="{D42A27DB-BD31-4B8C-83A1-F6EECF244321}">
                <p14:modId xmlns:p14="http://schemas.microsoft.com/office/powerpoint/2010/main" val="1453910957"/>
              </p:ext>
            </p:extLst>
          </p:nvPr>
        </p:nvGraphicFramePr>
        <p:xfrm>
          <a:off x="2514149" y="1162543"/>
          <a:ext cx="8623004" cy="526408"/>
        </p:xfrm>
        <a:graphic>
          <a:graphicData uri="http://schemas.openxmlformats.org/drawingml/2006/table">
            <a:tbl>
              <a:tblPr firstRow="1" firstCol="1" bandRow="1">
                <a:tableStyleId>{5C22544A-7EE6-4342-B048-85BDC9FD1C3A}</a:tableStyleId>
              </a:tblPr>
              <a:tblGrid>
                <a:gridCol w="1875173">
                  <a:extLst>
                    <a:ext uri="{9D8B030D-6E8A-4147-A177-3AD203B41FA5}">
                      <a16:colId xmlns:a16="http://schemas.microsoft.com/office/drawing/2014/main" val="1762859946"/>
                    </a:ext>
                  </a:extLst>
                </a:gridCol>
                <a:gridCol w="2077508">
                  <a:extLst>
                    <a:ext uri="{9D8B030D-6E8A-4147-A177-3AD203B41FA5}">
                      <a16:colId xmlns:a16="http://schemas.microsoft.com/office/drawing/2014/main" val="3014230647"/>
                    </a:ext>
                  </a:extLst>
                </a:gridCol>
                <a:gridCol w="2369954">
                  <a:extLst>
                    <a:ext uri="{9D8B030D-6E8A-4147-A177-3AD203B41FA5}">
                      <a16:colId xmlns:a16="http://schemas.microsoft.com/office/drawing/2014/main" val="2721935522"/>
                    </a:ext>
                  </a:extLst>
                </a:gridCol>
                <a:gridCol w="2300369">
                  <a:extLst>
                    <a:ext uri="{9D8B030D-6E8A-4147-A177-3AD203B41FA5}">
                      <a16:colId xmlns:a16="http://schemas.microsoft.com/office/drawing/2014/main" val="1354873389"/>
                    </a:ext>
                  </a:extLst>
                </a:gridCol>
              </a:tblGrid>
              <a:tr h="526408">
                <a:tc>
                  <a:txBody>
                    <a:bodyPr/>
                    <a:lstStyle/>
                    <a:p>
                      <a:pPr marL="0" marR="0" algn="ctr">
                        <a:lnSpc>
                          <a:spcPct val="107000"/>
                        </a:lnSpc>
                        <a:spcBef>
                          <a:spcPts val="0"/>
                        </a:spcBef>
                        <a:spcAft>
                          <a:spcPts val="0"/>
                        </a:spcAft>
                      </a:pPr>
                      <a:r>
                        <a:rPr lang="en-US" sz="1400">
                          <a:solidFill>
                            <a:schemeClr val="tx1"/>
                          </a:solidFill>
                          <a:effectLst/>
                        </a:rPr>
                        <a:t>Infrastructure</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400">
                          <a:solidFill>
                            <a:schemeClr val="tx1"/>
                          </a:solidFill>
                          <a:effectLst/>
                        </a:rPr>
                        <a:t>Data Content</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400">
                          <a:solidFill>
                            <a:schemeClr val="tx1"/>
                          </a:solidFill>
                          <a:effectLst/>
                        </a:rPr>
                        <a:t>Other</a:t>
                      </a:r>
                      <a:endParaRPr lang="en-US" sz="14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tc>
                  <a:txBody>
                    <a:bodyPr/>
                    <a:lstStyle/>
                    <a:p>
                      <a:pPr marL="0" marR="0" algn="ctr">
                        <a:lnSpc>
                          <a:spcPct val="107000"/>
                        </a:lnSpc>
                        <a:spcBef>
                          <a:spcPts val="0"/>
                        </a:spcBef>
                        <a:spcAft>
                          <a:spcPts val="0"/>
                        </a:spcAft>
                      </a:pPr>
                      <a:r>
                        <a:rPr lang="en-US" sz="1400">
                          <a:solidFill>
                            <a:schemeClr val="tx1"/>
                          </a:solidFill>
                          <a:effectLst/>
                        </a:rPr>
                        <a:t>Connectivity Rule Application</a:t>
                      </a:r>
                      <a:endParaRPr lang="en-US" sz="18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noFill/>
                  </a:tcPr>
                </a:tc>
                <a:extLst>
                  <a:ext uri="{0D108BD9-81ED-4DB2-BD59-A6C34878D82A}">
                    <a16:rowId xmlns:a16="http://schemas.microsoft.com/office/drawing/2014/main" val="1383901682"/>
                  </a:ext>
                </a:extLst>
              </a:tr>
            </a:tbl>
          </a:graphicData>
        </a:graphic>
      </p:graphicFrame>
      <p:graphicFrame>
        <p:nvGraphicFramePr>
          <p:cNvPr id="18" name="Table 17">
            <a:extLst>
              <a:ext uri="{FF2B5EF4-FFF2-40B4-BE49-F238E27FC236}">
                <a16:creationId xmlns:a16="http://schemas.microsoft.com/office/drawing/2014/main" id="{054E2528-60D0-4A80-96C9-8B90DCE040EC}"/>
              </a:ext>
            </a:extLst>
          </p:cNvPr>
          <p:cNvGraphicFramePr>
            <a:graphicFrameLocks noGrp="1"/>
          </p:cNvGraphicFramePr>
          <p:nvPr>
            <p:extLst>
              <p:ext uri="{D42A27DB-BD31-4B8C-83A1-F6EECF244321}">
                <p14:modId xmlns:p14="http://schemas.microsoft.com/office/powerpoint/2010/main" val="129359936"/>
              </p:ext>
            </p:extLst>
          </p:nvPr>
        </p:nvGraphicFramePr>
        <p:xfrm>
          <a:off x="2514149" y="1688952"/>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Eligibility (270/271)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19" name="Table 18">
            <a:extLst>
              <a:ext uri="{FF2B5EF4-FFF2-40B4-BE49-F238E27FC236}">
                <a16:creationId xmlns:a16="http://schemas.microsoft.com/office/drawing/2014/main" id="{1DD87DD3-7A08-4C36-9B20-C4C1770EE01A}"/>
              </a:ext>
            </a:extLst>
          </p:cNvPr>
          <p:cNvGraphicFramePr>
            <a:graphicFrameLocks noGrp="1"/>
          </p:cNvGraphicFramePr>
          <p:nvPr>
            <p:extLst>
              <p:ext uri="{D42A27DB-BD31-4B8C-83A1-F6EECF244321}">
                <p14:modId xmlns:p14="http://schemas.microsoft.com/office/powerpoint/2010/main" val="2022915693"/>
              </p:ext>
            </p:extLst>
          </p:nvPr>
        </p:nvGraphicFramePr>
        <p:xfrm>
          <a:off x="4385480" y="1684528"/>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Eligibility (270/271) Data Content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468697596"/>
                  </a:ext>
                </a:extLst>
              </a:tr>
            </a:tbl>
          </a:graphicData>
        </a:graphic>
      </p:graphicFrame>
      <p:graphicFrame>
        <p:nvGraphicFramePr>
          <p:cNvPr id="20" name="Table 19">
            <a:extLst>
              <a:ext uri="{FF2B5EF4-FFF2-40B4-BE49-F238E27FC236}">
                <a16:creationId xmlns:a16="http://schemas.microsoft.com/office/drawing/2014/main" id="{79B7B3CD-1890-4BF4-80EE-81C1F672D3C9}"/>
              </a:ext>
            </a:extLst>
          </p:cNvPr>
          <p:cNvGraphicFramePr>
            <a:graphicFrameLocks noGrp="1"/>
          </p:cNvGraphicFramePr>
          <p:nvPr>
            <p:extLst>
              <p:ext uri="{D42A27DB-BD31-4B8C-83A1-F6EECF244321}">
                <p14:modId xmlns:p14="http://schemas.microsoft.com/office/powerpoint/2010/main" val="112307461"/>
              </p:ext>
            </p:extLst>
          </p:nvPr>
        </p:nvGraphicFramePr>
        <p:xfrm>
          <a:off x="6469461" y="1684529"/>
          <a:ext cx="2360428" cy="522619"/>
        </p:xfrm>
        <a:graphic>
          <a:graphicData uri="http://schemas.openxmlformats.org/drawingml/2006/table">
            <a:tbl>
              <a:tblPr firstRow="1" firstCol="1" bandRow="1">
                <a:tableStyleId>{5C22544A-7EE6-4342-B048-85BDC9FD1C3A}</a:tableStyleId>
              </a:tblPr>
              <a:tblGrid>
                <a:gridCol w="2360428">
                  <a:extLst>
                    <a:ext uri="{9D8B030D-6E8A-4147-A177-3AD203B41FA5}">
                      <a16:colId xmlns:a16="http://schemas.microsoft.com/office/drawing/2014/main" val="3891622113"/>
                    </a:ext>
                  </a:extLst>
                </a:gridCol>
              </a:tblGrid>
              <a:tr h="522619">
                <a:tc>
                  <a:txBody>
                    <a:bodyPr/>
                    <a:lstStyle/>
                    <a:p>
                      <a:pPr marL="0" marR="0" algn="ctr">
                        <a:lnSpc>
                          <a:spcPct val="107000"/>
                        </a:lnSpc>
                        <a:spcBef>
                          <a:spcPts val="0"/>
                        </a:spcBef>
                        <a:spcAft>
                          <a:spcPts val="0"/>
                        </a:spcAft>
                      </a:pPr>
                      <a:r>
                        <a:rPr lang="en-US" sz="1000" b="0">
                          <a:solidFill>
                            <a:schemeClr val="tx1"/>
                          </a:solidFill>
                          <a:effectLst/>
                        </a:rPr>
                        <a:t>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896093568"/>
                  </a:ext>
                </a:extLst>
              </a:tr>
            </a:tbl>
          </a:graphicData>
        </a:graphic>
      </p:graphicFrame>
      <p:sp>
        <p:nvSpPr>
          <p:cNvPr id="22" name="TextBox 21">
            <a:extLst>
              <a:ext uri="{FF2B5EF4-FFF2-40B4-BE49-F238E27FC236}">
                <a16:creationId xmlns:a16="http://schemas.microsoft.com/office/drawing/2014/main" id="{07FB5A67-D464-4BA6-A8B9-8B0AED8CF5C5}"/>
              </a:ext>
            </a:extLst>
          </p:cNvPr>
          <p:cNvSpPr txBox="1"/>
          <p:nvPr/>
        </p:nvSpPr>
        <p:spPr>
          <a:xfrm rot="16200000">
            <a:off x="-1071269" y="3598323"/>
            <a:ext cx="2959395" cy="307777"/>
          </a:xfrm>
          <a:prstGeom prst="rect">
            <a:avLst/>
          </a:prstGeom>
          <a:noFill/>
        </p:spPr>
        <p:txBody>
          <a:bodyPr wrap="square" rtlCol="0">
            <a:spAutoFit/>
          </a:bodyPr>
          <a:lstStyle/>
          <a:p>
            <a:pPr algn="ctr"/>
            <a:r>
              <a:rPr lang="en-US" sz="1400" b="1"/>
              <a:t>Rule Set</a:t>
            </a:r>
          </a:p>
        </p:txBody>
      </p:sp>
      <p:graphicFrame>
        <p:nvGraphicFramePr>
          <p:cNvPr id="23" name="Table 22">
            <a:extLst>
              <a:ext uri="{FF2B5EF4-FFF2-40B4-BE49-F238E27FC236}">
                <a16:creationId xmlns:a16="http://schemas.microsoft.com/office/drawing/2014/main" id="{86227099-8816-4E67-88D1-D433E3F7E06A}"/>
              </a:ext>
            </a:extLst>
          </p:cNvPr>
          <p:cNvGraphicFramePr>
            <a:graphicFrameLocks noGrp="1"/>
          </p:cNvGraphicFramePr>
          <p:nvPr>
            <p:extLst>
              <p:ext uri="{D42A27DB-BD31-4B8C-83A1-F6EECF244321}">
                <p14:modId xmlns:p14="http://schemas.microsoft.com/office/powerpoint/2010/main" val="2039350721"/>
              </p:ext>
            </p:extLst>
          </p:nvPr>
        </p:nvGraphicFramePr>
        <p:xfrm>
          <a:off x="2514148" y="2262006"/>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Claim Status (276/277)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24" name="Table 23">
            <a:extLst>
              <a:ext uri="{FF2B5EF4-FFF2-40B4-BE49-F238E27FC236}">
                <a16:creationId xmlns:a16="http://schemas.microsoft.com/office/drawing/2014/main" id="{C90CB5CC-44A7-4111-A966-DC17C2957662}"/>
              </a:ext>
            </a:extLst>
          </p:cNvPr>
          <p:cNvGraphicFramePr>
            <a:graphicFrameLocks noGrp="1"/>
          </p:cNvGraphicFramePr>
          <p:nvPr>
            <p:extLst>
              <p:ext uri="{D42A27DB-BD31-4B8C-83A1-F6EECF244321}">
                <p14:modId xmlns:p14="http://schemas.microsoft.com/office/powerpoint/2010/main" val="1705158594"/>
              </p:ext>
            </p:extLst>
          </p:nvPr>
        </p:nvGraphicFramePr>
        <p:xfrm>
          <a:off x="4385479" y="2257582"/>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25" name="Table 24">
            <a:extLst>
              <a:ext uri="{FF2B5EF4-FFF2-40B4-BE49-F238E27FC236}">
                <a16:creationId xmlns:a16="http://schemas.microsoft.com/office/drawing/2014/main" id="{063A0322-8366-4531-98C1-51407ADFD67B}"/>
              </a:ext>
            </a:extLst>
          </p:cNvPr>
          <p:cNvGraphicFramePr>
            <a:graphicFrameLocks noGrp="1"/>
          </p:cNvGraphicFramePr>
          <p:nvPr>
            <p:extLst>
              <p:ext uri="{D42A27DB-BD31-4B8C-83A1-F6EECF244321}">
                <p14:modId xmlns:p14="http://schemas.microsoft.com/office/powerpoint/2010/main" val="2311481197"/>
              </p:ext>
            </p:extLst>
          </p:nvPr>
        </p:nvGraphicFramePr>
        <p:xfrm>
          <a:off x="8839061" y="2267747"/>
          <a:ext cx="2333845" cy="1110284"/>
        </p:xfrm>
        <a:graphic>
          <a:graphicData uri="http://schemas.openxmlformats.org/drawingml/2006/table">
            <a:tbl>
              <a:tblPr firstRow="1" firstCol="1" bandRow="1">
                <a:tableStyleId>{5C22544A-7EE6-4342-B048-85BDC9FD1C3A}</a:tableStyleId>
              </a:tblPr>
              <a:tblGrid>
                <a:gridCol w="2333845">
                  <a:extLst>
                    <a:ext uri="{9D8B030D-6E8A-4147-A177-3AD203B41FA5}">
                      <a16:colId xmlns:a16="http://schemas.microsoft.com/office/drawing/2014/main" val="599290212"/>
                    </a:ext>
                  </a:extLst>
                </a:gridCol>
              </a:tblGrid>
              <a:tr h="111028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effectLst/>
                        </a:rPr>
                        <a:t>Connectivity Rule vC.2.2.0 (PII)*</a:t>
                      </a:r>
                    </a:p>
                  </a:txBody>
                  <a:tcPr marL="68580" marR="68580" marT="0" marB="0" anchor="ctr">
                    <a:solidFill>
                      <a:schemeClr val="bg2"/>
                    </a:solidFill>
                  </a:tcPr>
                </a:tc>
                <a:extLst>
                  <a:ext uri="{0D108BD9-81ED-4DB2-BD59-A6C34878D82A}">
                    <a16:rowId xmlns:a16="http://schemas.microsoft.com/office/drawing/2014/main" val="1896093568"/>
                  </a:ext>
                </a:extLst>
              </a:tr>
            </a:tbl>
          </a:graphicData>
        </a:graphic>
      </p:graphicFrame>
      <p:graphicFrame>
        <p:nvGraphicFramePr>
          <p:cNvPr id="26" name="Table 25">
            <a:extLst>
              <a:ext uri="{FF2B5EF4-FFF2-40B4-BE49-F238E27FC236}">
                <a16:creationId xmlns:a16="http://schemas.microsoft.com/office/drawing/2014/main" id="{FEA97597-AD1D-4607-A1C3-BAFDBAE9D2FD}"/>
              </a:ext>
            </a:extLst>
          </p:cNvPr>
          <p:cNvGraphicFramePr>
            <a:graphicFrameLocks noGrp="1"/>
          </p:cNvGraphicFramePr>
          <p:nvPr>
            <p:extLst>
              <p:ext uri="{D42A27DB-BD31-4B8C-83A1-F6EECF244321}">
                <p14:modId xmlns:p14="http://schemas.microsoft.com/office/powerpoint/2010/main" val="2951588092"/>
              </p:ext>
            </p:extLst>
          </p:nvPr>
        </p:nvGraphicFramePr>
        <p:xfrm>
          <a:off x="2528646" y="2864056"/>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Claim Payment/ Advice (835)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27" name="Table 26">
            <a:extLst>
              <a:ext uri="{FF2B5EF4-FFF2-40B4-BE49-F238E27FC236}">
                <a16:creationId xmlns:a16="http://schemas.microsoft.com/office/drawing/2014/main" id="{71721A4E-686F-4B27-B194-20B3FE87274F}"/>
              </a:ext>
            </a:extLst>
          </p:cNvPr>
          <p:cNvGraphicFramePr>
            <a:graphicFrameLocks noGrp="1"/>
          </p:cNvGraphicFramePr>
          <p:nvPr>
            <p:extLst>
              <p:ext uri="{D42A27DB-BD31-4B8C-83A1-F6EECF244321}">
                <p14:modId xmlns:p14="http://schemas.microsoft.com/office/powerpoint/2010/main" val="408146335"/>
              </p:ext>
            </p:extLst>
          </p:nvPr>
        </p:nvGraphicFramePr>
        <p:xfrm>
          <a:off x="4399977" y="2859632"/>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effectLst/>
                        </a:rPr>
                        <a:t>EFT/ERA 835/CCD+ Data Content Rule*</a:t>
                      </a:r>
                    </a:p>
                  </a:txBody>
                  <a:tcPr marL="68580" marR="68580" marT="0" marB="0" anchor="ctr">
                    <a:solidFill>
                      <a:schemeClr val="bg2"/>
                    </a:solidFill>
                  </a:tcPr>
                </a:tc>
                <a:extLst>
                  <a:ext uri="{0D108BD9-81ED-4DB2-BD59-A6C34878D82A}">
                    <a16:rowId xmlns:a16="http://schemas.microsoft.com/office/drawing/2014/main" val="1468697596"/>
                  </a:ext>
                </a:extLst>
              </a:tr>
            </a:tbl>
          </a:graphicData>
        </a:graphic>
      </p:graphicFrame>
      <p:graphicFrame>
        <p:nvGraphicFramePr>
          <p:cNvPr id="29" name="Table 28">
            <a:extLst>
              <a:ext uri="{FF2B5EF4-FFF2-40B4-BE49-F238E27FC236}">
                <a16:creationId xmlns:a16="http://schemas.microsoft.com/office/drawing/2014/main" id="{3C56C69B-08FF-407B-B120-2000F19AD147}"/>
              </a:ext>
            </a:extLst>
          </p:cNvPr>
          <p:cNvGraphicFramePr>
            <a:graphicFrameLocks noGrp="1"/>
          </p:cNvGraphicFramePr>
          <p:nvPr>
            <p:extLst>
              <p:ext uri="{D42A27DB-BD31-4B8C-83A1-F6EECF244321}">
                <p14:modId xmlns:p14="http://schemas.microsoft.com/office/powerpoint/2010/main" val="1718363871"/>
              </p:ext>
            </p:extLst>
          </p:nvPr>
        </p:nvGraphicFramePr>
        <p:xfrm>
          <a:off x="2528645" y="3455678"/>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Prior Authorization (278)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30" name="Table 29">
            <a:extLst>
              <a:ext uri="{FF2B5EF4-FFF2-40B4-BE49-F238E27FC236}">
                <a16:creationId xmlns:a16="http://schemas.microsoft.com/office/drawing/2014/main" id="{3AA7356B-F969-452A-A236-14AC7BF28166}"/>
              </a:ext>
            </a:extLst>
          </p:cNvPr>
          <p:cNvGraphicFramePr>
            <a:graphicFrameLocks noGrp="1"/>
          </p:cNvGraphicFramePr>
          <p:nvPr>
            <p:extLst>
              <p:ext uri="{D42A27DB-BD31-4B8C-83A1-F6EECF244321}">
                <p14:modId xmlns:p14="http://schemas.microsoft.com/office/powerpoint/2010/main" val="2273387258"/>
              </p:ext>
            </p:extLst>
          </p:nvPr>
        </p:nvGraphicFramePr>
        <p:xfrm>
          <a:off x="4399976" y="3451254"/>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Prior Authorization (278) Data Content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468697596"/>
                  </a:ext>
                </a:extLst>
              </a:tr>
            </a:tbl>
          </a:graphicData>
        </a:graphic>
      </p:graphicFrame>
      <p:graphicFrame>
        <p:nvGraphicFramePr>
          <p:cNvPr id="32" name="Table 31">
            <a:extLst>
              <a:ext uri="{FF2B5EF4-FFF2-40B4-BE49-F238E27FC236}">
                <a16:creationId xmlns:a16="http://schemas.microsoft.com/office/drawing/2014/main" id="{E27E9F20-1327-4709-A7A9-F3E947CE0FCC}"/>
              </a:ext>
            </a:extLst>
          </p:cNvPr>
          <p:cNvGraphicFramePr>
            <a:graphicFrameLocks noGrp="1"/>
          </p:cNvGraphicFramePr>
          <p:nvPr>
            <p:extLst>
              <p:ext uri="{D42A27DB-BD31-4B8C-83A1-F6EECF244321}">
                <p14:modId xmlns:p14="http://schemas.microsoft.com/office/powerpoint/2010/main" val="2086707305"/>
              </p:ext>
            </p:extLst>
          </p:nvPr>
        </p:nvGraphicFramePr>
        <p:xfrm>
          <a:off x="2539275" y="4054573"/>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effectLst/>
                        </a:rPr>
                        <a:t>Health Care Claim (837)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33" name="Table 32">
            <a:extLst>
              <a:ext uri="{FF2B5EF4-FFF2-40B4-BE49-F238E27FC236}">
                <a16:creationId xmlns:a16="http://schemas.microsoft.com/office/drawing/2014/main" id="{3A36FF8C-DA0D-4A02-AC10-30C0E97E7E2B}"/>
              </a:ext>
            </a:extLst>
          </p:cNvPr>
          <p:cNvGraphicFramePr>
            <a:graphicFrameLocks noGrp="1"/>
          </p:cNvGraphicFramePr>
          <p:nvPr>
            <p:extLst>
              <p:ext uri="{D42A27DB-BD31-4B8C-83A1-F6EECF244321}">
                <p14:modId xmlns:p14="http://schemas.microsoft.com/office/powerpoint/2010/main" val="2502803058"/>
              </p:ext>
            </p:extLst>
          </p:nvPr>
        </p:nvGraphicFramePr>
        <p:xfrm>
          <a:off x="4410606" y="4050149"/>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35" name="Table 34">
            <a:extLst>
              <a:ext uri="{FF2B5EF4-FFF2-40B4-BE49-F238E27FC236}">
                <a16:creationId xmlns:a16="http://schemas.microsoft.com/office/drawing/2014/main" id="{9FEB7DC8-26F8-468E-8E7E-E226ECF6F138}"/>
              </a:ext>
            </a:extLst>
          </p:cNvPr>
          <p:cNvGraphicFramePr>
            <a:graphicFrameLocks noGrp="1"/>
          </p:cNvGraphicFramePr>
          <p:nvPr>
            <p:extLst>
              <p:ext uri="{D42A27DB-BD31-4B8C-83A1-F6EECF244321}">
                <p14:modId xmlns:p14="http://schemas.microsoft.com/office/powerpoint/2010/main" val="3908927561"/>
              </p:ext>
            </p:extLst>
          </p:nvPr>
        </p:nvGraphicFramePr>
        <p:xfrm>
          <a:off x="2528645" y="4665534"/>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Benefit Enrollment (834)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36" name="Table 35">
            <a:extLst>
              <a:ext uri="{FF2B5EF4-FFF2-40B4-BE49-F238E27FC236}">
                <a16:creationId xmlns:a16="http://schemas.microsoft.com/office/drawing/2014/main" id="{94B8F5C7-0760-47AF-BDF2-D1E852EDD70A}"/>
              </a:ext>
            </a:extLst>
          </p:cNvPr>
          <p:cNvGraphicFramePr>
            <a:graphicFrameLocks noGrp="1"/>
          </p:cNvGraphicFramePr>
          <p:nvPr>
            <p:extLst>
              <p:ext uri="{D42A27DB-BD31-4B8C-83A1-F6EECF244321}">
                <p14:modId xmlns:p14="http://schemas.microsoft.com/office/powerpoint/2010/main" val="208093152"/>
              </p:ext>
            </p:extLst>
          </p:nvPr>
        </p:nvGraphicFramePr>
        <p:xfrm>
          <a:off x="4399976" y="4661110"/>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38" name="Table 37">
            <a:extLst>
              <a:ext uri="{FF2B5EF4-FFF2-40B4-BE49-F238E27FC236}">
                <a16:creationId xmlns:a16="http://schemas.microsoft.com/office/drawing/2014/main" id="{232ECC2A-025D-4832-9D7E-0B5EFC49E51C}"/>
              </a:ext>
            </a:extLst>
          </p:cNvPr>
          <p:cNvGraphicFramePr>
            <a:graphicFrameLocks noGrp="1"/>
          </p:cNvGraphicFramePr>
          <p:nvPr>
            <p:extLst>
              <p:ext uri="{D42A27DB-BD31-4B8C-83A1-F6EECF244321}">
                <p14:modId xmlns:p14="http://schemas.microsoft.com/office/powerpoint/2010/main" val="3937930847"/>
              </p:ext>
            </p:extLst>
          </p:nvPr>
        </p:nvGraphicFramePr>
        <p:xfrm>
          <a:off x="2549894" y="5258217"/>
          <a:ext cx="1871330" cy="522620"/>
        </p:xfrm>
        <a:graphic>
          <a:graphicData uri="http://schemas.openxmlformats.org/drawingml/2006/table">
            <a:tbl>
              <a:tblPr firstRow="1" firstCol="1" bandRow="1">
                <a:tableStyleId>{5C22544A-7EE6-4342-B048-85BDC9FD1C3A}</a:tableStyleId>
              </a:tblPr>
              <a:tblGrid>
                <a:gridCol w="1871330">
                  <a:extLst>
                    <a:ext uri="{9D8B030D-6E8A-4147-A177-3AD203B41FA5}">
                      <a16:colId xmlns:a16="http://schemas.microsoft.com/office/drawing/2014/main" val="40701451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Premium Payment (820) Infrastructure Rule</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604524580"/>
                  </a:ext>
                </a:extLst>
              </a:tr>
            </a:tbl>
          </a:graphicData>
        </a:graphic>
      </p:graphicFrame>
      <p:graphicFrame>
        <p:nvGraphicFramePr>
          <p:cNvPr id="39" name="Table 38">
            <a:extLst>
              <a:ext uri="{FF2B5EF4-FFF2-40B4-BE49-F238E27FC236}">
                <a16:creationId xmlns:a16="http://schemas.microsoft.com/office/drawing/2014/main" id="{B57D603B-D336-4B18-84EC-607EEDCEFC7C}"/>
              </a:ext>
            </a:extLst>
          </p:cNvPr>
          <p:cNvGraphicFramePr>
            <a:graphicFrameLocks noGrp="1"/>
          </p:cNvGraphicFramePr>
          <p:nvPr>
            <p:extLst>
              <p:ext uri="{D42A27DB-BD31-4B8C-83A1-F6EECF244321}">
                <p14:modId xmlns:p14="http://schemas.microsoft.com/office/powerpoint/2010/main" val="2792452386"/>
              </p:ext>
            </p:extLst>
          </p:nvPr>
        </p:nvGraphicFramePr>
        <p:xfrm>
          <a:off x="4421225" y="5253793"/>
          <a:ext cx="2083980" cy="522620"/>
        </p:xfrm>
        <a:graphic>
          <a:graphicData uri="http://schemas.openxmlformats.org/drawingml/2006/table">
            <a:tbl>
              <a:tblPr firstRow="1" firstCol="1" bandRow="1">
                <a:tableStyleId>{5C22544A-7EE6-4342-B048-85BDC9FD1C3A}</a:tableStyleId>
              </a:tblPr>
              <a:tblGrid>
                <a:gridCol w="2083980">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41" name="Table 40">
            <a:extLst>
              <a:ext uri="{FF2B5EF4-FFF2-40B4-BE49-F238E27FC236}">
                <a16:creationId xmlns:a16="http://schemas.microsoft.com/office/drawing/2014/main" id="{2BF49412-900D-40DC-8B2A-3E23CCD3F325}"/>
              </a:ext>
            </a:extLst>
          </p:cNvPr>
          <p:cNvGraphicFramePr>
            <a:graphicFrameLocks noGrp="1"/>
          </p:cNvGraphicFramePr>
          <p:nvPr>
            <p:extLst>
              <p:ext uri="{D42A27DB-BD31-4B8C-83A1-F6EECF244321}">
                <p14:modId xmlns:p14="http://schemas.microsoft.com/office/powerpoint/2010/main" val="1868402070"/>
              </p:ext>
            </p:extLst>
          </p:nvPr>
        </p:nvGraphicFramePr>
        <p:xfrm>
          <a:off x="8844114" y="6032602"/>
          <a:ext cx="2312578" cy="340058"/>
        </p:xfrm>
        <a:graphic>
          <a:graphicData uri="http://schemas.openxmlformats.org/drawingml/2006/table">
            <a:tbl>
              <a:tblPr firstRow="1" firstCol="1" bandRow="1">
                <a:tableStyleId>{5C22544A-7EE6-4342-B048-85BDC9FD1C3A}</a:tableStyleId>
              </a:tblPr>
              <a:tblGrid>
                <a:gridCol w="2312578">
                  <a:extLst>
                    <a:ext uri="{9D8B030D-6E8A-4147-A177-3AD203B41FA5}">
                      <a16:colId xmlns:a16="http://schemas.microsoft.com/office/drawing/2014/main" val="407014514"/>
                    </a:ext>
                  </a:extLst>
                </a:gridCol>
              </a:tblGrid>
              <a:tr h="340058">
                <a:tc>
                  <a:txBody>
                    <a:bodyPr/>
                    <a:lstStyle/>
                    <a:p>
                      <a:pPr marL="0" marR="0" algn="ctr">
                        <a:lnSpc>
                          <a:spcPct val="107000"/>
                        </a:lnSpc>
                        <a:spcBef>
                          <a:spcPts val="0"/>
                        </a:spcBef>
                        <a:spcAft>
                          <a:spcPts val="0"/>
                        </a:spcAft>
                      </a:pPr>
                      <a:r>
                        <a:rPr lang="en-US" sz="1000" b="1" i="1">
                          <a:solidFill>
                            <a:schemeClr val="tx1"/>
                          </a:solidFill>
                          <a:effectLst/>
                        </a:rPr>
                        <a:t>End Goal: Single Connectivity Rule across rule sets</a:t>
                      </a:r>
                      <a:endParaRPr lang="en-US" sz="1000" b="1" i="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1"/>
                    </a:solidFill>
                  </a:tcPr>
                </a:tc>
                <a:extLst>
                  <a:ext uri="{0D108BD9-81ED-4DB2-BD59-A6C34878D82A}">
                    <a16:rowId xmlns:a16="http://schemas.microsoft.com/office/drawing/2014/main" val="604524580"/>
                  </a:ext>
                </a:extLst>
              </a:tr>
            </a:tbl>
          </a:graphicData>
        </a:graphic>
      </p:graphicFrame>
      <p:sp>
        <p:nvSpPr>
          <p:cNvPr id="42" name="Rectangle 1">
            <a:extLst>
              <a:ext uri="{FF2B5EF4-FFF2-40B4-BE49-F238E27FC236}">
                <a16:creationId xmlns:a16="http://schemas.microsoft.com/office/drawing/2014/main" id="{CA2D127F-56FA-4D51-8394-DF7D98ABAC12}"/>
              </a:ext>
            </a:extLst>
          </p:cNvPr>
          <p:cNvSpPr>
            <a:spLocks noChangeArrowheads="1"/>
          </p:cNvSpPr>
          <p:nvPr/>
        </p:nvSpPr>
        <p:spPr bwMode="auto">
          <a:xfrm>
            <a:off x="605930" y="588688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*Indicates rule is federally mandated.</a:t>
            </a:r>
            <a:endParaRPr kumimoji="0" lang="en-US" altLang="en-US"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**Indicates rule was proposed in 2020 to NCVHS for federal mandate.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44" name="Table 43">
            <a:extLst>
              <a:ext uri="{FF2B5EF4-FFF2-40B4-BE49-F238E27FC236}">
                <a16:creationId xmlns:a16="http://schemas.microsoft.com/office/drawing/2014/main" id="{7BD0FA5D-62A2-4417-A212-3CE76174AE5F}"/>
              </a:ext>
            </a:extLst>
          </p:cNvPr>
          <p:cNvGraphicFramePr>
            <a:graphicFrameLocks noGrp="1"/>
          </p:cNvGraphicFramePr>
          <p:nvPr>
            <p:extLst>
              <p:ext uri="{D42A27DB-BD31-4B8C-83A1-F6EECF244321}">
                <p14:modId xmlns:p14="http://schemas.microsoft.com/office/powerpoint/2010/main" val="1681803125"/>
              </p:ext>
            </p:extLst>
          </p:nvPr>
        </p:nvGraphicFramePr>
        <p:xfrm>
          <a:off x="6494585" y="2864056"/>
          <a:ext cx="2344476" cy="522620"/>
        </p:xfrm>
        <a:graphic>
          <a:graphicData uri="http://schemas.openxmlformats.org/drawingml/2006/table">
            <a:tbl>
              <a:tblPr firstRow="1" firstCol="1" bandRow="1">
                <a:tableStyleId>{5C22544A-7EE6-4342-B048-85BDC9FD1C3A}</a:tableStyleId>
              </a:tblPr>
              <a:tblGrid>
                <a:gridCol w="2344476">
                  <a:extLst>
                    <a:ext uri="{9D8B030D-6E8A-4147-A177-3AD203B41FA5}">
                      <a16:colId xmlns:a16="http://schemas.microsoft.com/office/drawing/2014/main" val="159949560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b="0">
                          <a:solidFill>
                            <a:schemeClr val="tx1"/>
                          </a:solidFill>
                          <a:effectLst/>
                        </a:rPr>
                        <a:t>EFT/ERA Enrollment Data Rules*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468697596"/>
                  </a:ext>
                </a:extLst>
              </a:tr>
            </a:tbl>
          </a:graphicData>
        </a:graphic>
      </p:graphicFrame>
      <p:graphicFrame>
        <p:nvGraphicFramePr>
          <p:cNvPr id="46" name="Table 45">
            <a:extLst>
              <a:ext uri="{FF2B5EF4-FFF2-40B4-BE49-F238E27FC236}">
                <a16:creationId xmlns:a16="http://schemas.microsoft.com/office/drawing/2014/main" id="{9222C33C-7039-4FAE-B791-2F4DD9ED0570}"/>
              </a:ext>
            </a:extLst>
          </p:cNvPr>
          <p:cNvGraphicFramePr>
            <a:graphicFrameLocks noGrp="1"/>
          </p:cNvGraphicFramePr>
          <p:nvPr>
            <p:extLst>
              <p:ext uri="{D42A27DB-BD31-4B8C-83A1-F6EECF244321}">
                <p14:modId xmlns:p14="http://schemas.microsoft.com/office/powerpoint/2010/main" val="2278921524"/>
              </p:ext>
            </p:extLst>
          </p:nvPr>
        </p:nvGraphicFramePr>
        <p:xfrm>
          <a:off x="6494585" y="2262006"/>
          <a:ext cx="2344476" cy="522620"/>
        </p:xfrm>
        <a:graphic>
          <a:graphicData uri="http://schemas.openxmlformats.org/drawingml/2006/table">
            <a:tbl>
              <a:tblPr firstRow="1" firstCol="1" bandRow="1">
                <a:tableStyleId>{5C22544A-7EE6-4342-B048-85BDC9FD1C3A}</a:tableStyleId>
              </a:tblPr>
              <a:tblGrid>
                <a:gridCol w="2344476">
                  <a:extLst>
                    <a:ext uri="{9D8B030D-6E8A-4147-A177-3AD203B41FA5}">
                      <a16:colId xmlns:a16="http://schemas.microsoft.com/office/drawing/2014/main" val="159949560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47" name="Table 46">
            <a:extLst>
              <a:ext uri="{FF2B5EF4-FFF2-40B4-BE49-F238E27FC236}">
                <a16:creationId xmlns:a16="http://schemas.microsoft.com/office/drawing/2014/main" id="{8A7FFCEF-66F3-482E-B7C5-1A701522033B}"/>
              </a:ext>
            </a:extLst>
          </p:cNvPr>
          <p:cNvGraphicFramePr>
            <a:graphicFrameLocks noGrp="1"/>
          </p:cNvGraphicFramePr>
          <p:nvPr>
            <p:extLst>
              <p:ext uri="{D42A27DB-BD31-4B8C-83A1-F6EECF244321}">
                <p14:modId xmlns:p14="http://schemas.microsoft.com/office/powerpoint/2010/main" val="3728148295"/>
              </p:ext>
            </p:extLst>
          </p:nvPr>
        </p:nvGraphicFramePr>
        <p:xfrm>
          <a:off x="8839061" y="3447274"/>
          <a:ext cx="2333846" cy="2514325"/>
        </p:xfrm>
        <a:graphic>
          <a:graphicData uri="http://schemas.openxmlformats.org/drawingml/2006/table">
            <a:tbl>
              <a:tblPr firstRow="1" firstCol="1" bandRow="1">
                <a:tableStyleId>{5C22544A-7EE6-4342-B048-85BDC9FD1C3A}</a:tableStyleId>
              </a:tblPr>
              <a:tblGrid>
                <a:gridCol w="2333846">
                  <a:extLst>
                    <a:ext uri="{9D8B030D-6E8A-4147-A177-3AD203B41FA5}">
                      <a16:colId xmlns:a16="http://schemas.microsoft.com/office/drawing/2014/main" val="599290212"/>
                    </a:ext>
                  </a:extLst>
                </a:gridCol>
              </a:tblGrid>
              <a:tr h="2514325">
                <a:tc>
                  <a:txBody>
                    <a:bodyPr/>
                    <a:lstStyle/>
                    <a:p>
                      <a:pPr marL="0" marR="0" algn="ctr">
                        <a:lnSpc>
                          <a:spcPct val="107000"/>
                        </a:lnSpc>
                        <a:spcBef>
                          <a:spcPts val="0"/>
                        </a:spcBef>
                        <a:spcAft>
                          <a:spcPts val="0"/>
                        </a:spcAft>
                      </a:pPr>
                      <a:r>
                        <a:rPr lang="en-US" sz="1000" b="0">
                          <a:solidFill>
                            <a:schemeClr val="tx1"/>
                          </a:solidFill>
                          <a:effectLst/>
                        </a:rPr>
                        <a:t>Connectivity Rule vC.3.1.0 (PIV)**</a:t>
                      </a:r>
                    </a:p>
                  </a:txBody>
                  <a:tcPr marL="68580" marR="68580" marT="0" marB="0" anchor="ctr">
                    <a:solidFill>
                      <a:schemeClr val="bg2"/>
                    </a:solidFill>
                  </a:tcPr>
                </a:tc>
                <a:extLst>
                  <a:ext uri="{0D108BD9-81ED-4DB2-BD59-A6C34878D82A}">
                    <a16:rowId xmlns:a16="http://schemas.microsoft.com/office/drawing/2014/main" val="1896093568"/>
                  </a:ext>
                </a:extLst>
              </a:tr>
            </a:tbl>
          </a:graphicData>
        </a:graphic>
      </p:graphicFrame>
      <p:graphicFrame>
        <p:nvGraphicFramePr>
          <p:cNvPr id="48" name="Table 47">
            <a:extLst>
              <a:ext uri="{FF2B5EF4-FFF2-40B4-BE49-F238E27FC236}">
                <a16:creationId xmlns:a16="http://schemas.microsoft.com/office/drawing/2014/main" id="{B443C4EE-A569-4E82-8D44-44945F23394A}"/>
              </a:ext>
            </a:extLst>
          </p:cNvPr>
          <p:cNvGraphicFramePr>
            <a:graphicFrameLocks noGrp="1"/>
          </p:cNvGraphicFramePr>
          <p:nvPr>
            <p:extLst>
              <p:ext uri="{D42A27DB-BD31-4B8C-83A1-F6EECF244321}">
                <p14:modId xmlns:p14="http://schemas.microsoft.com/office/powerpoint/2010/main" val="1978412976"/>
              </p:ext>
            </p:extLst>
          </p:nvPr>
        </p:nvGraphicFramePr>
        <p:xfrm>
          <a:off x="6498129" y="3453820"/>
          <a:ext cx="2340932" cy="522620"/>
        </p:xfrm>
        <a:graphic>
          <a:graphicData uri="http://schemas.openxmlformats.org/drawingml/2006/table">
            <a:tbl>
              <a:tblPr firstRow="1" firstCol="1" bandRow="1">
                <a:tableStyleId>{5C22544A-7EE6-4342-B048-85BDC9FD1C3A}</a:tableStyleId>
              </a:tblPr>
              <a:tblGrid>
                <a:gridCol w="2340932">
                  <a:extLst>
                    <a:ext uri="{9D8B030D-6E8A-4147-A177-3AD203B41FA5}">
                      <a16:colId xmlns:a16="http://schemas.microsoft.com/office/drawing/2014/main" val="1599495604"/>
                    </a:ext>
                  </a:extLst>
                </a:gridCol>
              </a:tblGrid>
              <a:tr h="522620">
                <a:tc>
                  <a:txBody>
                    <a:bodyPr/>
                    <a:lstStyle/>
                    <a:p>
                      <a:pPr marL="0" marR="0" algn="ctr">
                        <a:lnSpc>
                          <a:spcPct val="107000"/>
                        </a:lnSpc>
                        <a:spcBef>
                          <a:spcPts val="0"/>
                        </a:spcBef>
                        <a:spcAft>
                          <a:spcPts val="0"/>
                        </a:spcAft>
                      </a:pPr>
                      <a:r>
                        <a:rPr lang="en-US" sz="1000" b="0">
                          <a:solidFill>
                            <a:schemeClr val="tx1"/>
                          </a:solidFill>
                          <a:effectLst/>
                        </a:rPr>
                        <a:t>Prior Authorization Web Portal Rule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468697596"/>
                  </a:ext>
                </a:extLst>
              </a:tr>
            </a:tbl>
          </a:graphicData>
        </a:graphic>
      </p:graphicFrame>
      <p:graphicFrame>
        <p:nvGraphicFramePr>
          <p:cNvPr id="49" name="Table 48">
            <a:extLst>
              <a:ext uri="{FF2B5EF4-FFF2-40B4-BE49-F238E27FC236}">
                <a16:creationId xmlns:a16="http://schemas.microsoft.com/office/drawing/2014/main" id="{45AEEAA7-6700-465A-A572-C298A28F6195}"/>
              </a:ext>
            </a:extLst>
          </p:cNvPr>
          <p:cNvGraphicFramePr>
            <a:graphicFrameLocks noGrp="1"/>
          </p:cNvGraphicFramePr>
          <p:nvPr>
            <p:extLst>
              <p:ext uri="{D42A27DB-BD31-4B8C-83A1-F6EECF244321}">
                <p14:modId xmlns:p14="http://schemas.microsoft.com/office/powerpoint/2010/main" val="1910067843"/>
              </p:ext>
            </p:extLst>
          </p:nvPr>
        </p:nvGraphicFramePr>
        <p:xfrm>
          <a:off x="6515843" y="5243821"/>
          <a:ext cx="2344476" cy="522620"/>
        </p:xfrm>
        <a:graphic>
          <a:graphicData uri="http://schemas.openxmlformats.org/drawingml/2006/table">
            <a:tbl>
              <a:tblPr firstRow="1" firstCol="1" bandRow="1">
                <a:tableStyleId>{5C22544A-7EE6-4342-B048-85BDC9FD1C3A}</a:tableStyleId>
              </a:tblPr>
              <a:tblGrid>
                <a:gridCol w="2344476">
                  <a:extLst>
                    <a:ext uri="{9D8B030D-6E8A-4147-A177-3AD203B41FA5}">
                      <a16:colId xmlns:a16="http://schemas.microsoft.com/office/drawing/2014/main" val="159949560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50" name="Table 49">
            <a:extLst>
              <a:ext uri="{FF2B5EF4-FFF2-40B4-BE49-F238E27FC236}">
                <a16:creationId xmlns:a16="http://schemas.microsoft.com/office/drawing/2014/main" id="{79742BD0-C605-4ACD-AB48-391325ED6202}"/>
              </a:ext>
            </a:extLst>
          </p:cNvPr>
          <p:cNvGraphicFramePr>
            <a:graphicFrameLocks noGrp="1"/>
          </p:cNvGraphicFramePr>
          <p:nvPr>
            <p:extLst>
              <p:ext uri="{D42A27DB-BD31-4B8C-83A1-F6EECF244321}">
                <p14:modId xmlns:p14="http://schemas.microsoft.com/office/powerpoint/2010/main" val="3684235460"/>
              </p:ext>
            </p:extLst>
          </p:nvPr>
        </p:nvGraphicFramePr>
        <p:xfrm>
          <a:off x="6505224" y="4671053"/>
          <a:ext cx="2344476" cy="522620"/>
        </p:xfrm>
        <a:graphic>
          <a:graphicData uri="http://schemas.openxmlformats.org/drawingml/2006/table">
            <a:tbl>
              <a:tblPr firstRow="1" firstCol="1" bandRow="1">
                <a:tableStyleId>{5C22544A-7EE6-4342-B048-85BDC9FD1C3A}</a:tableStyleId>
              </a:tblPr>
              <a:tblGrid>
                <a:gridCol w="2344476">
                  <a:extLst>
                    <a:ext uri="{9D8B030D-6E8A-4147-A177-3AD203B41FA5}">
                      <a16:colId xmlns:a16="http://schemas.microsoft.com/office/drawing/2014/main" val="159949560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51" name="Table 50">
            <a:extLst>
              <a:ext uri="{FF2B5EF4-FFF2-40B4-BE49-F238E27FC236}">
                <a16:creationId xmlns:a16="http://schemas.microsoft.com/office/drawing/2014/main" id="{47D362DE-A1E9-4A5A-BBC8-5D8C3B8189D1}"/>
              </a:ext>
            </a:extLst>
          </p:cNvPr>
          <p:cNvGraphicFramePr>
            <a:graphicFrameLocks noGrp="1"/>
          </p:cNvGraphicFramePr>
          <p:nvPr>
            <p:extLst>
              <p:ext uri="{D42A27DB-BD31-4B8C-83A1-F6EECF244321}">
                <p14:modId xmlns:p14="http://schemas.microsoft.com/office/powerpoint/2010/main" val="982311732"/>
              </p:ext>
            </p:extLst>
          </p:nvPr>
        </p:nvGraphicFramePr>
        <p:xfrm>
          <a:off x="6505215" y="4050149"/>
          <a:ext cx="2344476" cy="522620"/>
        </p:xfrm>
        <a:graphic>
          <a:graphicData uri="http://schemas.openxmlformats.org/drawingml/2006/table">
            <a:tbl>
              <a:tblPr firstRow="1" firstCol="1" bandRow="1">
                <a:tableStyleId>{5C22544A-7EE6-4342-B048-85BDC9FD1C3A}</a:tableStyleId>
              </a:tblPr>
              <a:tblGrid>
                <a:gridCol w="2344476">
                  <a:extLst>
                    <a:ext uri="{9D8B030D-6E8A-4147-A177-3AD203B41FA5}">
                      <a16:colId xmlns:a16="http://schemas.microsoft.com/office/drawing/2014/main" val="1599495604"/>
                    </a:ext>
                  </a:extLst>
                </a:gridCol>
              </a:tblGrid>
              <a:tr h="522620">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alpha val="20000"/>
                      </a:schemeClr>
                    </a:solidFill>
                  </a:tcPr>
                </a:tc>
                <a:extLst>
                  <a:ext uri="{0D108BD9-81ED-4DB2-BD59-A6C34878D82A}">
                    <a16:rowId xmlns:a16="http://schemas.microsoft.com/office/drawing/2014/main" val="1468697596"/>
                  </a:ext>
                </a:extLst>
              </a:tr>
            </a:tbl>
          </a:graphicData>
        </a:graphic>
      </p:graphicFrame>
      <p:graphicFrame>
        <p:nvGraphicFramePr>
          <p:cNvPr id="40" name="Table 39">
            <a:extLst>
              <a:ext uri="{FF2B5EF4-FFF2-40B4-BE49-F238E27FC236}">
                <a16:creationId xmlns:a16="http://schemas.microsoft.com/office/drawing/2014/main" id="{5CB6A400-14D9-471F-8745-1EDD65EBAC41}"/>
              </a:ext>
            </a:extLst>
          </p:cNvPr>
          <p:cNvGraphicFramePr>
            <a:graphicFrameLocks noGrp="1"/>
          </p:cNvGraphicFramePr>
          <p:nvPr>
            <p:extLst>
              <p:ext uri="{D42A27DB-BD31-4B8C-83A1-F6EECF244321}">
                <p14:modId xmlns:p14="http://schemas.microsoft.com/office/powerpoint/2010/main" val="2090522501"/>
              </p:ext>
            </p:extLst>
          </p:nvPr>
        </p:nvGraphicFramePr>
        <p:xfrm>
          <a:off x="8860318" y="1684529"/>
          <a:ext cx="2312587" cy="522619"/>
        </p:xfrm>
        <a:graphic>
          <a:graphicData uri="http://schemas.openxmlformats.org/drawingml/2006/table">
            <a:tbl>
              <a:tblPr firstRow="1" firstCol="1" bandRow="1">
                <a:tableStyleId>{5C22544A-7EE6-4342-B048-85BDC9FD1C3A}</a:tableStyleId>
              </a:tblPr>
              <a:tblGrid>
                <a:gridCol w="2312587">
                  <a:extLst>
                    <a:ext uri="{9D8B030D-6E8A-4147-A177-3AD203B41FA5}">
                      <a16:colId xmlns:a16="http://schemas.microsoft.com/office/drawing/2014/main" val="3891622113"/>
                    </a:ext>
                  </a:extLst>
                </a:gridCol>
              </a:tblGrid>
              <a:tr h="522619">
                <a:tc>
                  <a:txBody>
                    <a:bodyPr/>
                    <a:lstStyle/>
                    <a:p>
                      <a:pPr marL="0" marR="0" algn="ctr">
                        <a:lnSpc>
                          <a:spcPct val="107000"/>
                        </a:lnSpc>
                        <a:spcBef>
                          <a:spcPts val="0"/>
                        </a:spcBef>
                        <a:spcAft>
                          <a:spcPts val="0"/>
                        </a:spcAft>
                      </a:pPr>
                      <a:r>
                        <a:rPr lang="en-US" sz="1000" b="0">
                          <a:solidFill>
                            <a:schemeClr val="tx1"/>
                          </a:solidFill>
                          <a:effectLst/>
                        </a:rPr>
                        <a:t>Connectivity Rule vC.1.1.0 (PI)*</a:t>
                      </a:r>
                    </a:p>
                    <a:p>
                      <a:pPr marL="0" marR="0" algn="ctr">
                        <a:lnSpc>
                          <a:spcPct val="107000"/>
                        </a:lnSpc>
                        <a:spcBef>
                          <a:spcPts val="0"/>
                        </a:spcBef>
                        <a:spcAft>
                          <a:spcPts val="0"/>
                        </a:spcAft>
                      </a:pPr>
                      <a:r>
                        <a:rPr lang="en-US" sz="1000" b="0">
                          <a:solidFill>
                            <a:schemeClr val="tx1"/>
                          </a:solidFill>
                          <a:effectLst/>
                        </a:rPr>
                        <a:t>Connectivity Rule vC.2.2.0 (PII)* </a:t>
                      </a:r>
                      <a:endParaRPr lang="en-US" sz="10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bg2"/>
                    </a:solidFill>
                  </a:tcPr>
                </a:tc>
                <a:extLst>
                  <a:ext uri="{0D108BD9-81ED-4DB2-BD59-A6C34878D82A}">
                    <a16:rowId xmlns:a16="http://schemas.microsoft.com/office/drawing/2014/main" val="1896093568"/>
                  </a:ext>
                </a:extLst>
              </a:tr>
            </a:tbl>
          </a:graphicData>
        </a:graphic>
      </p:graphicFrame>
      <p:sp>
        <p:nvSpPr>
          <p:cNvPr id="2" name="Rectangle 1">
            <a:extLst>
              <a:ext uri="{FF2B5EF4-FFF2-40B4-BE49-F238E27FC236}">
                <a16:creationId xmlns:a16="http://schemas.microsoft.com/office/drawing/2014/main" id="{D22BB047-05D6-45C8-914F-05923B9B68FB}"/>
              </a:ext>
            </a:extLst>
          </p:cNvPr>
          <p:cNvSpPr/>
          <p:nvPr/>
        </p:nvSpPr>
        <p:spPr bwMode="auto">
          <a:xfrm>
            <a:off x="8860308" y="1684528"/>
            <a:ext cx="2276845" cy="4277071"/>
          </a:xfrm>
          <a:prstGeom prst="rect">
            <a:avLst/>
          </a:prstGeom>
          <a:noFill/>
          <a:ln w="38100" cap="flat" cmpd="sng" algn="ctr">
            <a:solidFill>
              <a:schemeClr val="accent4"/>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15" name="Right Brace 14">
            <a:extLst>
              <a:ext uri="{FF2B5EF4-FFF2-40B4-BE49-F238E27FC236}">
                <a16:creationId xmlns:a16="http://schemas.microsoft.com/office/drawing/2014/main" id="{01CEA30B-5AC3-4EB9-87FE-F0811831A238}"/>
              </a:ext>
            </a:extLst>
          </p:cNvPr>
          <p:cNvSpPr/>
          <p:nvPr/>
        </p:nvSpPr>
        <p:spPr bwMode="auto">
          <a:xfrm>
            <a:off x="11201251" y="3429000"/>
            <a:ext cx="45719" cy="2532599"/>
          </a:xfrm>
          <a:prstGeom prst="rightBrace">
            <a:avLst>
              <a:gd name="adj1" fmla="val 21407"/>
              <a:gd name="adj2" fmla="val 47835"/>
            </a:avLst>
          </a:prstGeom>
          <a:solidFill>
            <a:schemeClr val="bg1"/>
          </a:solidFill>
          <a:ln w="28575" cap="flat" cmpd="sng" algn="ctr">
            <a:solidFill>
              <a:schemeClr val="tx1"/>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23E48"/>
              </a:solidFill>
              <a:effectLst/>
              <a:uLnTx/>
              <a:uFillTx/>
              <a:latin typeface="Arial"/>
              <a:ea typeface="+mn-ea"/>
              <a:cs typeface="+mn-cs"/>
            </a:endParaRPr>
          </a:p>
        </p:txBody>
      </p:sp>
      <p:sp>
        <p:nvSpPr>
          <p:cNvPr id="16" name="TextBox 15">
            <a:extLst>
              <a:ext uri="{FF2B5EF4-FFF2-40B4-BE49-F238E27FC236}">
                <a16:creationId xmlns:a16="http://schemas.microsoft.com/office/drawing/2014/main" id="{BAA6193A-70BA-4148-9437-4076C880CC6F}"/>
              </a:ext>
            </a:extLst>
          </p:cNvPr>
          <p:cNvSpPr txBox="1"/>
          <p:nvPr/>
        </p:nvSpPr>
        <p:spPr>
          <a:xfrm>
            <a:off x="11275314" y="3429000"/>
            <a:ext cx="916686" cy="1854354"/>
          </a:xfrm>
          <a:prstGeom prst="rect">
            <a:avLst/>
          </a:prstGeom>
          <a:noFill/>
        </p:spPr>
        <p:txBody>
          <a:bodyPr wrap="square" rtlCol="0">
            <a:spAutoFit/>
          </a:bodyPr>
          <a:lstStyle/>
          <a:p>
            <a:r>
              <a:rPr lang="en-US" sz="800" i="1"/>
              <a:t>CAQH CORE is proposing Connectivity Rule vC3.1.0 be adopted to replace existing federal mandates for vC1.1.0 and vC2.2.0 for eligibility, claim status, and ERA transactions</a:t>
            </a:r>
            <a:r>
              <a:rPr lang="en-US" sz="1050" i="1"/>
              <a:t>.</a:t>
            </a:r>
          </a:p>
        </p:txBody>
      </p:sp>
    </p:spTree>
    <p:extLst>
      <p:ext uri="{BB962C8B-B14F-4D97-AF65-F5344CB8AC3E}">
        <p14:creationId xmlns:p14="http://schemas.microsoft.com/office/powerpoint/2010/main" val="29493018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AF1C6D4-E387-4506-9E0A-7AEE63369934}"/>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8</a:t>
            </a:fld>
            <a:endParaRPr lang="en-US">
              <a:solidFill>
                <a:prstClr val="white">
                  <a:lumMod val="50000"/>
                </a:prstClr>
              </a:solidFill>
            </a:endParaRPr>
          </a:p>
        </p:txBody>
      </p:sp>
      <p:sp>
        <p:nvSpPr>
          <p:cNvPr id="6" name="Title 2">
            <a:extLst>
              <a:ext uri="{FF2B5EF4-FFF2-40B4-BE49-F238E27FC236}">
                <a16:creationId xmlns:a16="http://schemas.microsoft.com/office/drawing/2014/main" id="{587F0240-CB30-4E7E-970E-0E0805DBB5D8}"/>
              </a:ext>
            </a:extLst>
          </p:cNvPr>
          <p:cNvSpPr>
            <a:spLocks noGrp="1"/>
          </p:cNvSpPr>
          <p:nvPr>
            <p:ph type="title"/>
          </p:nvPr>
        </p:nvSpPr>
        <p:spPr>
          <a:xfrm>
            <a:off x="223707" y="134112"/>
            <a:ext cx="11766956" cy="743712"/>
          </a:xfrm>
        </p:spPr>
        <p:txBody>
          <a:bodyPr/>
          <a:lstStyle/>
          <a:p>
            <a:r>
              <a:rPr lang="en-US" b="1">
                <a:latin typeface="Arial"/>
                <a:cs typeface="Arial"/>
              </a:rPr>
              <a:t>CAQH CORE Rule Package for NCVHS/HHS Consideration</a:t>
            </a:r>
            <a:br>
              <a:rPr lang="en-US" b="1"/>
            </a:br>
            <a:r>
              <a:rPr lang="en-US" sz="1800" i="1">
                <a:latin typeface="Arial"/>
                <a:cs typeface="Arial"/>
              </a:rPr>
              <a:t>Prior Authorization &amp; Connectivity Operating Rules Increase Value &amp; Use of Electronic Transactions</a:t>
            </a:r>
            <a:endParaRPr lang="en-US">
              <a:latin typeface="Arial"/>
              <a:cs typeface="Arial"/>
            </a:endParaRPr>
          </a:p>
        </p:txBody>
      </p:sp>
      <p:sp>
        <p:nvSpPr>
          <p:cNvPr id="2" name="Content Placeholder 1">
            <a:extLst>
              <a:ext uri="{FF2B5EF4-FFF2-40B4-BE49-F238E27FC236}">
                <a16:creationId xmlns:a16="http://schemas.microsoft.com/office/drawing/2014/main" id="{77FDCFEC-FDCD-4E02-945B-04B71CC5417C}"/>
              </a:ext>
            </a:extLst>
          </p:cNvPr>
          <p:cNvSpPr>
            <a:spLocks noGrp="1"/>
          </p:cNvSpPr>
          <p:nvPr>
            <p:ph idx="1"/>
          </p:nvPr>
        </p:nvSpPr>
        <p:spPr>
          <a:xfrm>
            <a:off x="212522" y="1106242"/>
            <a:ext cx="11497697" cy="4645516"/>
          </a:xfrm>
        </p:spPr>
        <p:txBody>
          <a:bodyPr/>
          <a:lstStyle/>
          <a:p>
            <a:pPr>
              <a:spcBef>
                <a:spcPts val="0"/>
              </a:spcBef>
            </a:pPr>
            <a:r>
              <a:rPr lang="en-US" sz="1600"/>
              <a:t>In February 2020, the CAQH CORE Board sent a </a:t>
            </a:r>
            <a:r>
              <a:rPr lang="en-US" sz="1600">
                <a:hlinkClick r:id="rId3"/>
              </a:rPr>
              <a:t>letter</a:t>
            </a:r>
            <a:r>
              <a:rPr lang="en-US" sz="1600"/>
              <a:t> to NCVHS proposing a CAQH CORE Prior Authorization and Connectivity Operating Rules package for recommendation to the HHS Secretary for national adoption under HIPAA that includes:</a:t>
            </a:r>
          </a:p>
          <a:p>
            <a:pPr>
              <a:spcBef>
                <a:spcPts val="0"/>
              </a:spcBef>
              <a:buFont typeface="+mj-lt"/>
              <a:buAutoNum type="arabicPeriod"/>
            </a:pPr>
            <a:endParaRPr lang="en-US" sz="1600"/>
          </a:p>
          <a:p>
            <a:pPr marL="800100" lvl="1" indent="-342900">
              <a:buFont typeface="+mj-lt"/>
              <a:buAutoNum type="arabicPeriod"/>
            </a:pPr>
            <a:r>
              <a:rPr lang="en-US" sz="1400">
                <a:hlinkClick r:id="rId4"/>
              </a:rPr>
              <a:t>CAQH CORE Prior Authorization &amp; Referrals (278) Data Content Rule vPA.1.0 </a:t>
            </a:r>
            <a:endParaRPr lang="en-US" sz="1400">
              <a:hlinkClick r:id="rId5"/>
            </a:endParaRPr>
          </a:p>
          <a:p>
            <a:pPr marL="800100" lvl="1" indent="-342900">
              <a:buFont typeface="+mj-lt"/>
              <a:buAutoNum type="arabicPeriod"/>
            </a:pPr>
            <a:r>
              <a:rPr lang="en-US" sz="1400">
                <a:hlinkClick r:id="rId5"/>
              </a:rPr>
              <a:t>CAQH CORE Prior Authorization &amp; Referrals (278) Infrastructure Rule vPA.2.0 </a:t>
            </a:r>
            <a:endParaRPr lang="en-US" sz="1400"/>
          </a:p>
          <a:p>
            <a:pPr marL="800100" lvl="1" indent="-342900">
              <a:buFont typeface="+mj-lt"/>
              <a:buAutoNum type="arabicPeriod"/>
            </a:pPr>
            <a:r>
              <a:rPr lang="en-US" sz="1400">
                <a:hlinkClick r:id="rId6"/>
              </a:rPr>
              <a:t>CAQH CORE Connectivity Rule vC3.1.0</a:t>
            </a:r>
            <a:r>
              <a:rPr lang="en-US" sz="1400"/>
              <a:t> </a:t>
            </a:r>
            <a:endParaRPr lang="en-US" sz="1400">
              <a:cs typeface="Arial"/>
            </a:endParaRPr>
          </a:p>
          <a:p>
            <a:pPr marL="457200" lvl="1" indent="0">
              <a:buNone/>
            </a:pPr>
            <a:endParaRPr lang="en-US" sz="1600"/>
          </a:p>
          <a:p>
            <a:pPr>
              <a:spcBef>
                <a:spcPts val="0"/>
              </a:spcBef>
            </a:pPr>
            <a:r>
              <a:rPr lang="en-US" sz="1600"/>
              <a:t>The Board proposed this rule package for federal mandate for three reasons:</a:t>
            </a:r>
          </a:p>
          <a:p>
            <a:pPr>
              <a:spcBef>
                <a:spcPts val="0"/>
              </a:spcBef>
            </a:pPr>
            <a:endParaRPr lang="en-US" sz="1600"/>
          </a:p>
          <a:p>
            <a:pPr lvl="1"/>
            <a:r>
              <a:rPr lang="en-US" sz="1400"/>
              <a:t>The prior authorization operating rules address a pressing need to improve automation and timeliness of the prior authorization process.</a:t>
            </a:r>
            <a:endParaRPr lang="en-US" sz="1400">
              <a:cs typeface="Arial"/>
            </a:endParaRPr>
          </a:p>
          <a:p>
            <a:pPr lvl="1"/>
            <a:r>
              <a:rPr lang="en-US" sz="1400"/>
              <a:t>The connectivity operating rule enhances security and promotes uniform interoperability requirements across administrative transactions.</a:t>
            </a:r>
            <a:endParaRPr lang="en-US" sz="1400">
              <a:cs typeface="Arial"/>
            </a:endParaRPr>
          </a:p>
          <a:p>
            <a:pPr lvl="1"/>
            <a:r>
              <a:rPr lang="en-US" sz="1400"/>
              <a:t>These operating rules set the stage for future operating rules to further enable the critical convergence of administrative and clinical data and support the use of new technologies with existing standards. </a:t>
            </a:r>
            <a:endParaRPr lang="en-US" sz="1400">
              <a:cs typeface="Arial"/>
            </a:endParaRPr>
          </a:p>
          <a:p>
            <a:pPr>
              <a:spcBef>
                <a:spcPts val="0"/>
              </a:spcBef>
            </a:pPr>
            <a:endParaRPr lang="en-US" sz="1600"/>
          </a:p>
          <a:p>
            <a:pPr>
              <a:spcBef>
                <a:spcPts val="0"/>
              </a:spcBef>
            </a:pPr>
            <a:r>
              <a:rPr lang="en-US" sz="1600"/>
              <a:t>In June 2020, CAQH CORE sent a </a:t>
            </a:r>
            <a:r>
              <a:rPr lang="en-US" sz="1600">
                <a:hlinkClick r:id="rId7"/>
              </a:rPr>
              <a:t>letter</a:t>
            </a:r>
            <a:r>
              <a:rPr lang="en-US" sz="1600"/>
              <a:t> updating NCVHS on the re-structuring of the operating rules and the impact on the proposed rule set. </a:t>
            </a:r>
          </a:p>
          <a:p>
            <a:pPr>
              <a:spcBef>
                <a:spcPts val="0"/>
              </a:spcBef>
            </a:pPr>
            <a:endParaRPr lang="en-US" sz="1600"/>
          </a:p>
          <a:p>
            <a:pPr>
              <a:spcBef>
                <a:spcPts val="0"/>
              </a:spcBef>
            </a:pPr>
            <a:r>
              <a:rPr lang="en-US" sz="1600"/>
              <a:t>An </a:t>
            </a:r>
            <a:r>
              <a:rPr lang="en-US" sz="1600">
                <a:hlinkClick r:id="rId8"/>
              </a:rPr>
              <a:t>NCVHS Hearing</a:t>
            </a:r>
            <a:r>
              <a:rPr lang="en-US" sz="1600"/>
              <a:t> on the proposed rule package is scheduled for August 25-26 in Washington, D.C. </a:t>
            </a:r>
            <a:r>
              <a:rPr lang="en-US" sz="1600">
                <a:hlinkClick r:id="rId9"/>
              </a:rPr>
              <a:t>Public comments</a:t>
            </a:r>
            <a:r>
              <a:rPr lang="en-US" sz="1600"/>
              <a:t> may be submitted to NCVHS by July 24. </a:t>
            </a:r>
          </a:p>
          <a:p>
            <a:pPr>
              <a:lnSpc>
                <a:spcPct val="150000"/>
              </a:lnSpc>
            </a:pPr>
            <a:endParaRPr lang="en-US"/>
          </a:p>
        </p:txBody>
      </p:sp>
    </p:spTree>
    <p:extLst>
      <p:ext uri="{BB962C8B-B14F-4D97-AF65-F5344CB8AC3E}">
        <p14:creationId xmlns:p14="http://schemas.microsoft.com/office/powerpoint/2010/main" val="2510476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0EF1F56-025F-4B88-B0D3-21410D2C7A5B}"/>
              </a:ext>
            </a:extLst>
          </p:cNvPr>
          <p:cNvSpPr>
            <a:spLocks noGrp="1"/>
          </p:cNvSpPr>
          <p:nvPr>
            <p:ph type="title"/>
          </p:nvPr>
        </p:nvSpPr>
        <p:spPr/>
        <p:txBody>
          <a:bodyPr/>
          <a:lstStyle/>
          <a:p>
            <a:r>
              <a:rPr lang="en-US" b="1">
                <a:latin typeface="Arial"/>
                <a:cs typeface="Arial"/>
              </a:rPr>
              <a:t>CAQH CORE Connectivity Roadmap</a:t>
            </a:r>
            <a:endParaRPr lang="en-US"/>
          </a:p>
        </p:txBody>
      </p:sp>
      <p:sp>
        <p:nvSpPr>
          <p:cNvPr id="4" name="Slide Number Placeholder 3">
            <a:extLst>
              <a:ext uri="{FF2B5EF4-FFF2-40B4-BE49-F238E27FC236}">
                <a16:creationId xmlns:a16="http://schemas.microsoft.com/office/drawing/2014/main" id="{4FE03A5A-F1EA-4C01-8770-40AA2098A51D}"/>
              </a:ext>
            </a:extLst>
          </p:cNvPr>
          <p:cNvSpPr>
            <a:spLocks noGrp="1"/>
          </p:cNvSpPr>
          <p:nvPr>
            <p:ph type="sldNum" sz="quarter" idx="10"/>
          </p:nvPr>
        </p:nvSpPr>
        <p:spPr/>
        <p:txBody>
          <a:bodyPr/>
          <a:lstStyle/>
          <a:p>
            <a:pPr>
              <a:defRPr/>
            </a:pPr>
            <a:fld id="{CDB19EE7-41CC-40F8-8898-A50DA016F0E1}" type="slidenum">
              <a:rPr lang="en-US" smtClean="0">
                <a:solidFill>
                  <a:prstClr val="white">
                    <a:lumMod val="50000"/>
                  </a:prstClr>
                </a:solidFill>
              </a:rPr>
              <a:pPr>
                <a:defRPr/>
              </a:pPr>
              <a:t>9</a:t>
            </a:fld>
            <a:endParaRPr lang="en-US">
              <a:solidFill>
                <a:prstClr val="white">
                  <a:lumMod val="50000"/>
                </a:prstClr>
              </a:solidFill>
            </a:endParaRPr>
          </a:p>
        </p:txBody>
      </p:sp>
      <p:sp>
        <p:nvSpPr>
          <p:cNvPr id="32" name="TextBox 31">
            <a:extLst>
              <a:ext uri="{FF2B5EF4-FFF2-40B4-BE49-F238E27FC236}">
                <a16:creationId xmlns:a16="http://schemas.microsoft.com/office/drawing/2014/main" id="{7A108B77-64A5-4439-BAF4-3FC4017E5AF2}"/>
              </a:ext>
            </a:extLst>
          </p:cNvPr>
          <p:cNvSpPr txBox="1"/>
          <p:nvPr/>
        </p:nvSpPr>
        <p:spPr>
          <a:xfrm>
            <a:off x="223707" y="1102334"/>
            <a:ext cx="11523153" cy="553998"/>
          </a:xfrm>
          <a:prstGeom prst="rect">
            <a:avLst/>
          </a:prstGeom>
          <a:noFill/>
        </p:spPr>
        <p:txBody>
          <a:bodyPr wrap="square" rtlCol="0">
            <a:spAutoFit/>
          </a:bodyPr>
          <a:lstStyle/>
          <a:p>
            <a:pPr algn="ctr"/>
            <a:r>
              <a:rPr lang="en-US" sz="1500">
                <a:solidFill>
                  <a:schemeClr val="accent6">
                    <a:lumMod val="10000"/>
                  </a:schemeClr>
                </a:solidFill>
              </a:rPr>
              <a:t>The CAQH CORE Connectivity Rules address connectivity and security of administrative and clinical data exchange and establish a national base guiding healthcare communication. </a:t>
            </a:r>
            <a:endParaRPr lang="en-US" sz="1500" b="1">
              <a:solidFill>
                <a:schemeClr val="accent6">
                  <a:lumMod val="10000"/>
                </a:schemeClr>
              </a:solidFill>
            </a:endParaRPr>
          </a:p>
        </p:txBody>
      </p:sp>
      <p:sp>
        <p:nvSpPr>
          <p:cNvPr id="33" name="Up Arrow 11">
            <a:extLst>
              <a:ext uri="{FF2B5EF4-FFF2-40B4-BE49-F238E27FC236}">
                <a16:creationId xmlns:a16="http://schemas.microsoft.com/office/drawing/2014/main" id="{28B4D59E-9FBA-4428-A109-CCB97BD68568}"/>
              </a:ext>
            </a:extLst>
          </p:cNvPr>
          <p:cNvSpPr/>
          <p:nvPr/>
        </p:nvSpPr>
        <p:spPr bwMode="auto">
          <a:xfrm rot="5400000" flipH="1">
            <a:off x="5775383" y="-2996833"/>
            <a:ext cx="419800" cy="9596490"/>
          </a:xfrm>
          <a:prstGeom prst="upArrow">
            <a:avLst/>
          </a:prstGeom>
          <a:solidFill>
            <a:srgbClr val="7D4083"/>
          </a:solidFill>
          <a:ln w="9525" cap="flat" cmpd="sng" algn="ctr">
            <a:solidFill>
              <a:srgbClr val="000000"/>
            </a:solidFill>
            <a:prstDash val="solid"/>
            <a:round/>
            <a:headEnd type="none" w="med" len="med"/>
            <a:tailEnd type="none" w="med" len="med"/>
          </a:ln>
          <a:effectLst/>
        </p:spPr>
        <p:txBody>
          <a:bodyPr anchor="ctr"/>
          <a:lstStyle/>
          <a:p>
            <a:pPr algn="ctr">
              <a:defRPr/>
            </a:pPr>
            <a:endParaRPr lang="en-US" kern="0">
              <a:solidFill>
                <a:srgbClr val="070359"/>
              </a:solidFill>
              <a:latin typeface="Times New Roman" pitchFamily="18" charset="0"/>
            </a:endParaRPr>
          </a:p>
        </p:txBody>
      </p:sp>
      <p:sp>
        <p:nvSpPr>
          <p:cNvPr id="34" name="Rectangle 15">
            <a:extLst>
              <a:ext uri="{FF2B5EF4-FFF2-40B4-BE49-F238E27FC236}">
                <a16:creationId xmlns:a16="http://schemas.microsoft.com/office/drawing/2014/main" id="{7F80B11E-38E4-42EF-86FB-93C18B9FE0B9}"/>
              </a:ext>
            </a:extLst>
          </p:cNvPr>
          <p:cNvSpPr>
            <a:spLocks noChangeArrowheads="1"/>
          </p:cNvSpPr>
          <p:nvPr/>
        </p:nvSpPr>
        <p:spPr bwMode="auto">
          <a:xfrm>
            <a:off x="3258894" y="1644936"/>
            <a:ext cx="5780895" cy="307777"/>
          </a:xfrm>
          <a:prstGeom prst="rect">
            <a:avLst/>
          </a:prstGeom>
          <a:noFill/>
          <a:ln w="9525">
            <a:noFill/>
            <a:miter lim="800000"/>
            <a:headEnd/>
            <a:tailEnd/>
          </a:ln>
        </p:spPr>
        <p:txBody>
          <a:bodyPr wrap="square">
            <a:spAutoFit/>
          </a:bodyPr>
          <a:lstStyle/>
          <a:p>
            <a:pPr algn="ctr"/>
            <a:r>
              <a:rPr lang="en-US" sz="1400" b="1">
                <a:solidFill>
                  <a:srgbClr val="FFFFFF"/>
                </a:solidFill>
              </a:rPr>
              <a:t>Increased Interoperability and Improved Connectivity &amp; Security</a:t>
            </a:r>
          </a:p>
        </p:txBody>
      </p:sp>
      <p:grpSp>
        <p:nvGrpSpPr>
          <p:cNvPr id="35" name="Group 34">
            <a:extLst>
              <a:ext uri="{FF2B5EF4-FFF2-40B4-BE49-F238E27FC236}">
                <a16:creationId xmlns:a16="http://schemas.microsoft.com/office/drawing/2014/main" id="{4C1C6DDA-65EC-4A36-BE1B-2855ED04D76F}"/>
              </a:ext>
            </a:extLst>
          </p:cNvPr>
          <p:cNvGrpSpPr/>
          <p:nvPr/>
        </p:nvGrpSpPr>
        <p:grpSpPr>
          <a:xfrm>
            <a:off x="1388879" y="1964192"/>
            <a:ext cx="9061447" cy="3981804"/>
            <a:chOff x="2687350" y="3123719"/>
            <a:chExt cx="7251681" cy="3318989"/>
          </a:xfrm>
        </p:grpSpPr>
        <p:sp>
          <p:nvSpPr>
            <p:cNvPr id="38" name="Cube 37">
              <a:extLst>
                <a:ext uri="{FF2B5EF4-FFF2-40B4-BE49-F238E27FC236}">
                  <a16:creationId xmlns:a16="http://schemas.microsoft.com/office/drawing/2014/main" id="{5E78C158-8C25-465E-9BC6-CEBC4C09BE47}"/>
                </a:ext>
              </a:extLst>
            </p:cNvPr>
            <p:cNvSpPr/>
            <p:nvPr/>
          </p:nvSpPr>
          <p:spPr bwMode="auto">
            <a:xfrm>
              <a:off x="2687350" y="3123719"/>
              <a:ext cx="2321683" cy="3233355"/>
            </a:xfrm>
            <a:prstGeom prst="cube">
              <a:avLst>
                <a:gd name="adj" fmla="val 7162"/>
              </a:avLst>
            </a:prstGeom>
            <a:solidFill>
              <a:srgbClr val="F2F2F2">
                <a:alpha val="92941"/>
              </a:srgbClr>
            </a:solidFill>
            <a:ln w="9525">
              <a:solidFill>
                <a:schemeClr val="accent3">
                  <a:lumMod val="40000"/>
                  <a:lumOff val="6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chemeClr val="tx1"/>
                </a:solidFill>
                <a:latin typeface="Arial" panose="020B0604020202020204" pitchFamily="34" charset="0"/>
                <a:cs typeface="Arial" panose="020B0604020202020204" pitchFamily="34" charset="0"/>
              </a:endParaRPr>
            </a:p>
          </p:txBody>
        </p:sp>
        <p:sp>
          <p:nvSpPr>
            <p:cNvPr id="40" name="Cube 39">
              <a:extLst>
                <a:ext uri="{FF2B5EF4-FFF2-40B4-BE49-F238E27FC236}">
                  <a16:creationId xmlns:a16="http://schemas.microsoft.com/office/drawing/2014/main" id="{1244A0BE-7E4F-490B-B6A2-25E75B41AE45}"/>
                </a:ext>
              </a:extLst>
            </p:cNvPr>
            <p:cNvSpPr/>
            <p:nvPr/>
          </p:nvSpPr>
          <p:spPr bwMode="auto">
            <a:xfrm>
              <a:off x="5177884" y="3130218"/>
              <a:ext cx="2321683" cy="3233355"/>
            </a:xfrm>
            <a:prstGeom prst="cube">
              <a:avLst>
                <a:gd name="adj" fmla="val 7162"/>
              </a:avLst>
            </a:prstGeom>
            <a:solidFill>
              <a:schemeClr val="bg1">
                <a:lumMod val="95000"/>
                <a:alpha val="92941"/>
              </a:schemeClr>
            </a:solidFill>
            <a:ln w="12700">
              <a:solidFill>
                <a:schemeClr val="accent3">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chemeClr val="tx1"/>
                </a:solidFill>
                <a:latin typeface="Arial" panose="020B0604020202020204" pitchFamily="34" charset="0"/>
                <a:cs typeface="Arial" panose="020B0604020202020204" pitchFamily="34" charset="0"/>
              </a:endParaRPr>
            </a:p>
          </p:txBody>
        </p:sp>
        <p:sp>
          <p:nvSpPr>
            <p:cNvPr id="41" name="TextBox 3">
              <a:extLst>
                <a:ext uri="{FF2B5EF4-FFF2-40B4-BE49-F238E27FC236}">
                  <a16:creationId xmlns:a16="http://schemas.microsoft.com/office/drawing/2014/main" id="{5DAE126D-B1CF-4E72-AFBD-5A8C3306C80B}"/>
                </a:ext>
              </a:extLst>
            </p:cNvPr>
            <p:cNvSpPr txBox="1">
              <a:spLocks noChangeArrowheads="1"/>
            </p:cNvSpPr>
            <p:nvPr/>
          </p:nvSpPr>
          <p:spPr bwMode="auto">
            <a:xfrm>
              <a:off x="2795921" y="3368244"/>
              <a:ext cx="1955004" cy="2969494"/>
            </a:xfrm>
            <a:prstGeom prst="rect">
              <a:avLst/>
            </a:prstGeom>
            <a:noFill/>
            <a:ln w="9525">
              <a:noFill/>
              <a:miter lim="800000"/>
              <a:headEnd/>
              <a:tailEnd/>
            </a:ln>
          </p:spPr>
          <p:txBody>
            <a:bodyPr wrap="square" anchor="ctr">
              <a:spAutoFit/>
            </a:bodyPr>
            <a:lstStyle/>
            <a:p>
              <a:pPr algn="ctr"/>
              <a:r>
                <a:rPr lang="en-US" sz="1400" b="1" dirty="0"/>
                <a:t>Existing</a:t>
              </a:r>
            </a:p>
            <a:p>
              <a:pPr algn="ctr"/>
              <a:endParaRPr lang="en-US" sz="1400" b="1" dirty="0"/>
            </a:p>
            <a:p>
              <a:pPr algn="ctr"/>
              <a:r>
                <a:rPr lang="en-US" sz="1100" b="1" dirty="0"/>
                <a:t>CAQH CORE Connectivity Versions C1 &amp; C2</a:t>
              </a:r>
              <a:br>
                <a:rPr lang="en-US" sz="1100" b="1" dirty="0"/>
              </a:br>
              <a:r>
                <a:rPr lang="en-US" sz="1100" b="1" i="1" dirty="0">
                  <a:solidFill>
                    <a:schemeClr val="accent3"/>
                  </a:solidFill>
                </a:rPr>
                <a:t>Federally Mandated for</a:t>
              </a:r>
              <a:r>
                <a:rPr lang="en-US" sz="1100" i="1" dirty="0">
                  <a:solidFill>
                    <a:schemeClr val="accent3"/>
                  </a:solidFill>
                </a:rPr>
                <a:t> CORE Eligibility and Claim Status Transactions</a:t>
              </a:r>
            </a:p>
            <a:p>
              <a:pPr algn="ctr"/>
              <a:endParaRPr lang="en-US" sz="1050" b="1" i="1" dirty="0"/>
            </a:p>
            <a:p>
              <a:pPr algn="ctr"/>
              <a:r>
                <a:rPr lang="en-US" sz="1100" dirty="0"/>
                <a:t>Standardized transport allowed for greater online access due to uniformity in transport protocols.</a:t>
              </a:r>
            </a:p>
            <a:p>
              <a:pPr algn="ctr"/>
              <a:endParaRPr lang="en-US" sz="1100" dirty="0"/>
            </a:p>
            <a:p>
              <a:pPr algn="ctr"/>
              <a:r>
                <a:rPr lang="en-US" sz="1100" dirty="0"/>
                <a:t> Requirements were developed more than ten years ago; no longer align with industry best practices for connectivity and security. </a:t>
              </a:r>
            </a:p>
            <a:p>
              <a:pPr algn="ctr"/>
              <a:endParaRPr lang="en-US" sz="1100" b="1" i="1" dirty="0"/>
            </a:p>
            <a:p>
              <a:pPr algn="ctr"/>
              <a:r>
                <a:rPr lang="en-US" sz="1100" b="1" i="1" dirty="0"/>
                <a:t>CAQH CORE will sunset vC1 and vC2 if vC3 is federally mandated. </a:t>
              </a:r>
            </a:p>
            <a:p>
              <a:pPr algn="ctr"/>
              <a:endParaRPr lang="en-US" sz="1100" dirty="0"/>
            </a:p>
          </p:txBody>
        </p:sp>
        <p:sp>
          <p:nvSpPr>
            <p:cNvPr id="43" name="TextBox 3">
              <a:extLst>
                <a:ext uri="{FF2B5EF4-FFF2-40B4-BE49-F238E27FC236}">
                  <a16:creationId xmlns:a16="http://schemas.microsoft.com/office/drawing/2014/main" id="{FD23A5AE-5A71-408D-858A-5BC6619643F6}"/>
                </a:ext>
              </a:extLst>
            </p:cNvPr>
            <p:cNvSpPr txBox="1">
              <a:spLocks noChangeArrowheads="1"/>
            </p:cNvSpPr>
            <p:nvPr/>
          </p:nvSpPr>
          <p:spPr bwMode="auto">
            <a:xfrm>
              <a:off x="5277097" y="3325701"/>
              <a:ext cx="1954405" cy="3117007"/>
            </a:xfrm>
            <a:prstGeom prst="rect">
              <a:avLst/>
            </a:prstGeom>
            <a:noFill/>
            <a:ln w="9525">
              <a:noFill/>
              <a:miter lim="800000"/>
              <a:headEnd/>
              <a:tailEnd/>
            </a:ln>
          </p:spPr>
          <p:txBody>
            <a:bodyPr wrap="square" anchor="ctr">
              <a:spAutoFit/>
            </a:bodyPr>
            <a:lstStyle/>
            <a:p>
              <a:pPr algn="ctr"/>
              <a:r>
                <a:rPr lang="en-US" sz="1400" b="1" dirty="0"/>
                <a:t>Currently Before NCVHS</a:t>
              </a:r>
            </a:p>
            <a:p>
              <a:pPr algn="ctr"/>
              <a:endParaRPr lang="en-US" sz="1400" b="1" dirty="0"/>
            </a:p>
            <a:p>
              <a:pPr algn="ctr"/>
              <a:r>
                <a:rPr lang="en-US" sz="1100" b="1" dirty="0"/>
                <a:t>CAQH CORE Connectivity Version C3</a:t>
              </a:r>
              <a:endParaRPr lang="en-US" sz="1100" b="1" i="1" dirty="0"/>
            </a:p>
            <a:p>
              <a:pPr algn="ctr"/>
              <a:r>
                <a:rPr lang="en-US" sz="1100" b="1" i="1" dirty="0">
                  <a:solidFill>
                    <a:schemeClr val="accent3"/>
                  </a:solidFill>
                </a:rPr>
                <a:t>Applies to</a:t>
              </a:r>
              <a:r>
                <a:rPr lang="en-US" sz="1100" i="1" dirty="0">
                  <a:solidFill>
                    <a:schemeClr val="accent3"/>
                  </a:solidFill>
                </a:rPr>
                <a:t> all transactions currently addressed by CAQH CORE Operating Rules</a:t>
              </a:r>
            </a:p>
            <a:p>
              <a:pPr algn="ctr"/>
              <a:endParaRPr lang="en-US" sz="1100" b="1" dirty="0"/>
            </a:p>
            <a:p>
              <a:pPr algn="ctr"/>
              <a:r>
                <a:rPr lang="en-US" sz="1100" b="1" dirty="0"/>
                <a:t>CAQH CORE has proposed vC3 for federal mandate to replace vC1 and vC2 for eligibility, claim status and ERA and support prior authorization.  </a:t>
              </a:r>
            </a:p>
            <a:p>
              <a:pPr algn="ctr"/>
              <a:endParaRPr lang="en-US" sz="1100" dirty="0"/>
            </a:p>
            <a:p>
              <a:pPr algn="ctr"/>
              <a:r>
                <a:rPr lang="en-US" sz="1100" dirty="0"/>
                <a:t>Mandate would create a base connectivity protocol across all transactions; requires</a:t>
              </a:r>
              <a:r>
                <a:rPr lang="en-US" sz="1100" b="1" dirty="0"/>
                <a:t> </a:t>
              </a:r>
              <a:r>
                <a:rPr lang="en-US" sz="1100" dirty="0"/>
                <a:t>single transport &amp; envelope standard, robust authentication and security standards and specific metadata. </a:t>
              </a:r>
            </a:p>
            <a:p>
              <a:pPr algn="ctr"/>
              <a:endParaRPr lang="en-US" sz="1100" dirty="0"/>
            </a:p>
          </p:txBody>
        </p:sp>
        <p:sp>
          <p:nvSpPr>
            <p:cNvPr id="44" name="Cube 43">
              <a:extLst>
                <a:ext uri="{FF2B5EF4-FFF2-40B4-BE49-F238E27FC236}">
                  <a16:creationId xmlns:a16="http://schemas.microsoft.com/office/drawing/2014/main" id="{9E6EEF45-4CE1-4BB8-A332-AD079B5FEF42}"/>
                </a:ext>
              </a:extLst>
            </p:cNvPr>
            <p:cNvSpPr/>
            <p:nvPr/>
          </p:nvSpPr>
          <p:spPr bwMode="auto">
            <a:xfrm>
              <a:off x="7617348" y="3123720"/>
              <a:ext cx="2321683" cy="3233355"/>
            </a:xfrm>
            <a:prstGeom prst="cube">
              <a:avLst>
                <a:gd name="adj" fmla="val 7162"/>
              </a:avLst>
            </a:prstGeom>
            <a:solidFill>
              <a:srgbClr val="F2F2F2">
                <a:alpha val="92941"/>
              </a:srgbClr>
            </a:solidFill>
            <a:ln w="9525">
              <a:solidFill>
                <a:schemeClr val="accent1">
                  <a:lumMod val="75000"/>
                </a:schemeClr>
              </a:solid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1400">
                <a:solidFill>
                  <a:schemeClr val="tx1"/>
                </a:solidFill>
                <a:latin typeface="Arial" panose="020B0604020202020204" pitchFamily="34" charset="0"/>
                <a:cs typeface="Arial" panose="020B0604020202020204" pitchFamily="34" charset="0"/>
              </a:endParaRPr>
            </a:p>
          </p:txBody>
        </p:sp>
      </p:grpSp>
      <p:sp>
        <p:nvSpPr>
          <p:cNvPr id="45" name="TextBox 3">
            <a:extLst>
              <a:ext uri="{FF2B5EF4-FFF2-40B4-BE49-F238E27FC236}">
                <a16:creationId xmlns:a16="http://schemas.microsoft.com/office/drawing/2014/main" id="{554988D3-ACE2-4A96-8979-DF6D17E5E38E}"/>
              </a:ext>
            </a:extLst>
          </p:cNvPr>
          <p:cNvSpPr txBox="1">
            <a:spLocks noChangeArrowheads="1"/>
          </p:cNvSpPr>
          <p:nvPr/>
        </p:nvSpPr>
        <p:spPr bwMode="auto">
          <a:xfrm>
            <a:off x="7537631" y="2257549"/>
            <a:ext cx="2713303" cy="3393237"/>
          </a:xfrm>
          <a:prstGeom prst="rect">
            <a:avLst/>
          </a:prstGeom>
          <a:noFill/>
          <a:ln w="9525">
            <a:noFill/>
            <a:miter lim="800000"/>
            <a:headEnd/>
            <a:tailEnd/>
          </a:ln>
        </p:spPr>
        <p:txBody>
          <a:bodyPr wrap="square" anchor="ctr">
            <a:spAutoFit/>
          </a:bodyPr>
          <a:lstStyle/>
          <a:p>
            <a:pPr algn="ctr"/>
            <a:r>
              <a:rPr lang="en-US" sz="1400" b="1" dirty="0"/>
              <a:t>Future Update</a:t>
            </a:r>
          </a:p>
          <a:p>
            <a:pPr algn="ctr"/>
            <a:endParaRPr lang="en-US" sz="1400" b="1" dirty="0"/>
          </a:p>
          <a:p>
            <a:pPr algn="ctr"/>
            <a:r>
              <a:rPr lang="en-US" sz="1100" b="1" dirty="0"/>
              <a:t>CAQH CORE Connectivity Version C4</a:t>
            </a:r>
          </a:p>
          <a:p>
            <a:pPr algn="ctr"/>
            <a:r>
              <a:rPr lang="en-US" sz="1100" b="1" i="1" dirty="0">
                <a:solidFill>
                  <a:schemeClr val="accent3"/>
                </a:solidFill>
              </a:rPr>
              <a:t>Under Development</a:t>
            </a:r>
          </a:p>
          <a:p>
            <a:pPr algn="ctr"/>
            <a:r>
              <a:rPr lang="en-US" sz="1100" b="1" i="1" dirty="0">
                <a:solidFill>
                  <a:schemeClr val="accent3"/>
                </a:solidFill>
              </a:rPr>
              <a:t>Will Apply to</a:t>
            </a:r>
            <a:r>
              <a:rPr lang="en-US" sz="1100" i="1" dirty="0">
                <a:solidFill>
                  <a:schemeClr val="accent3"/>
                </a:solidFill>
              </a:rPr>
              <a:t> all transactions addressed by CAQH CORE Operating Rules including claim and PA attachments. </a:t>
            </a:r>
            <a:br>
              <a:rPr lang="en-US" sz="1050" i="1" dirty="0">
                <a:solidFill>
                  <a:schemeClr val="accent3"/>
                </a:solidFill>
              </a:rPr>
            </a:br>
            <a:endParaRPr lang="en-US" sz="1050" i="1" dirty="0">
              <a:solidFill>
                <a:schemeClr val="accent3"/>
              </a:solidFill>
            </a:endParaRPr>
          </a:p>
          <a:p>
            <a:pPr algn="ctr"/>
            <a:r>
              <a:rPr lang="en-US" sz="1100" b="1" dirty="0"/>
              <a:t>Supports clinical and administrative data exchange. </a:t>
            </a:r>
            <a:r>
              <a:rPr lang="en-US" sz="1100" dirty="0"/>
              <a:t>Updates and aligns CAQH CORE connectivity &amp; security requirements to support REST and other API technology.</a:t>
            </a:r>
          </a:p>
          <a:p>
            <a:pPr algn="ctr"/>
            <a:endParaRPr lang="en-US" sz="1100" dirty="0"/>
          </a:p>
          <a:p>
            <a:pPr algn="ctr"/>
            <a:r>
              <a:rPr lang="en-US" sz="1100" b="1" i="1" dirty="0"/>
              <a:t>CAQH CORE Board may propose future updates to the federally mandated connectivity requirements to align with vC4. </a:t>
            </a:r>
            <a:endParaRPr lang="en-US" sz="1100" b="1" dirty="0"/>
          </a:p>
          <a:p>
            <a:pPr algn="ctr"/>
            <a:endParaRPr lang="en-US" sz="1100" dirty="0"/>
          </a:p>
        </p:txBody>
      </p:sp>
      <p:sp>
        <p:nvSpPr>
          <p:cNvPr id="15" name="Rectangle 14">
            <a:extLst>
              <a:ext uri="{FF2B5EF4-FFF2-40B4-BE49-F238E27FC236}">
                <a16:creationId xmlns:a16="http://schemas.microsoft.com/office/drawing/2014/main" id="{E7C8BDDC-1C93-4715-B986-3F5EB962CC47}"/>
              </a:ext>
            </a:extLst>
          </p:cNvPr>
          <p:cNvSpPr/>
          <p:nvPr/>
        </p:nvSpPr>
        <p:spPr>
          <a:xfrm>
            <a:off x="267396" y="5872883"/>
            <a:ext cx="11435774" cy="553998"/>
          </a:xfrm>
          <a:prstGeom prst="rect">
            <a:avLst/>
          </a:prstGeom>
        </p:spPr>
        <p:txBody>
          <a:bodyPr wrap="square">
            <a:spAutoFit/>
          </a:bodyPr>
          <a:lstStyle/>
          <a:p>
            <a:pPr algn="ctr"/>
            <a:r>
              <a:rPr lang="en-US" sz="1500">
                <a:solidFill>
                  <a:schemeClr val="accent6">
                    <a:lumMod val="10000"/>
                  </a:schemeClr>
                </a:solidFill>
              </a:rPr>
              <a:t>CAQH </a:t>
            </a:r>
            <a:r>
              <a:rPr lang="en-US" sz="1500"/>
              <a:t>CORE Participants will continue to </a:t>
            </a:r>
            <a:r>
              <a:rPr lang="en-US" sz="1500" b="1"/>
              <a:t>update and maintain the Connectivity Rule at regular intervals </a:t>
            </a:r>
            <a:r>
              <a:rPr lang="en-US" sz="1500"/>
              <a:t>over time to align with current interoperability, privacy and security standards</a:t>
            </a:r>
            <a:r>
              <a:rPr lang="en-US" sz="1500" b="1"/>
              <a:t>. </a:t>
            </a:r>
          </a:p>
        </p:txBody>
      </p:sp>
    </p:spTree>
    <p:extLst>
      <p:ext uri="{BB962C8B-B14F-4D97-AF65-F5344CB8AC3E}">
        <p14:creationId xmlns:p14="http://schemas.microsoft.com/office/powerpoint/2010/main" val="95868914"/>
      </p:ext>
    </p:extLst>
  </p:cSld>
  <p:clrMapOvr>
    <a:masterClrMapping/>
  </p:clrMapOvr>
</p:sld>
</file>

<file path=ppt/theme/theme1.xml><?xml version="1.0" encoding="utf-8"?>
<a:theme xmlns:a="http://schemas.openxmlformats.org/drawingml/2006/main" name="1_CAQH Widescreen Master">
  <a:themeElements>
    <a:clrScheme name="Custom 7">
      <a:dk1>
        <a:srgbClr val="323E48"/>
      </a:dk1>
      <a:lt1>
        <a:sysClr val="window" lastClr="FFFFFF"/>
      </a:lt1>
      <a:dk2>
        <a:srgbClr val="898C8D"/>
      </a:dk2>
      <a:lt2>
        <a:srgbClr val="E7E6E6"/>
      </a:lt2>
      <a:accent1>
        <a:srgbClr val="007B8B"/>
      </a:accent1>
      <a:accent2>
        <a:srgbClr val="323E48"/>
      </a:accent2>
      <a:accent3>
        <a:srgbClr val="7D4182"/>
      </a:accent3>
      <a:accent4>
        <a:srgbClr val="A32136"/>
      </a:accent4>
      <a:accent5>
        <a:srgbClr val="0066B9"/>
      </a:accent5>
      <a:accent6>
        <a:srgbClr val="D8D6D6"/>
      </a:accent6>
      <a:hlink>
        <a:srgbClr val="0067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QH CORE PPT 2020" id="{0E03FEF3-AEAD-49EB-97E4-2F083349A3C9}" vid="{210FF644-287A-499D-9183-DE4705E48AFA}"/>
    </a:ext>
  </a:extLst>
</a:theme>
</file>

<file path=ppt/theme/theme2.xml><?xml version="1.0" encoding="utf-8"?>
<a:theme xmlns:a="http://schemas.openxmlformats.org/drawingml/2006/main" name="2_CAQH Widescreen Master">
  <a:themeElements>
    <a:clrScheme name="Custom 7">
      <a:dk1>
        <a:srgbClr val="323E48"/>
      </a:dk1>
      <a:lt1>
        <a:sysClr val="window" lastClr="FFFFFF"/>
      </a:lt1>
      <a:dk2>
        <a:srgbClr val="898C8D"/>
      </a:dk2>
      <a:lt2>
        <a:srgbClr val="E7E6E6"/>
      </a:lt2>
      <a:accent1>
        <a:srgbClr val="007B8B"/>
      </a:accent1>
      <a:accent2>
        <a:srgbClr val="323E48"/>
      </a:accent2>
      <a:accent3>
        <a:srgbClr val="7D4182"/>
      </a:accent3>
      <a:accent4>
        <a:srgbClr val="A32136"/>
      </a:accent4>
      <a:accent5>
        <a:srgbClr val="0066B9"/>
      </a:accent5>
      <a:accent6>
        <a:srgbClr val="D8D6D6"/>
      </a:accent6>
      <a:hlink>
        <a:srgbClr val="0067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QH CORE PPT 2020" id="{0E03FEF3-AEAD-49EB-97E4-2F083349A3C9}" vid="{210FF644-287A-499D-9183-DE4705E48AFA}"/>
    </a:ext>
  </a:extLst>
</a:theme>
</file>

<file path=ppt/theme/theme3.xml><?xml version="1.0" encoding="utf-8"?>
<a:theme xmlns:a="http://schemas.openxmlformats.org/drawingml/2006/main" name="3_CAQH Widescreen Master">
  <a:themeElements>
    <a:clrScheme name="Custom 7">
      <a:dk1>
        <a:srgbClr val="323E48"/>
      </a:dk1>
      <a:lt1>
        <a:sysClr val="window" lastClr="FFFFFF"/>
      </a:lt1>
      <a:dk2>
        <a:srgbClr val="898C8D"/>
      </a:dk2>
      <a:lt2>
        <a:srgbClr val="E7E6E6"/>
      </a:lt2>
      <a:accent1>
        <a:srgbClr val="007B8B"/>
      </a:accent1>
      <a:accent2>
        <a:srgbClr val="323E48"/>
      </a:accent2>
      <a:accent3>
        <a:srgbClr val="7D4182"/>
      </a:accent3>
      <a:accent4>
        <a:srgbClr val="A32136"/>
      </a:accent4>
      <a:accent5>
        <a:srgbClr val="0066B9"/>
      </a:accent5>
      <a:accent6>
        <a:srgbClr val="D8D6D6"/>
      </a:accent6>
      <a:hlink>
        <a:srgbClr val="0067B9"/>
      </a:hlink>
      <a:folHlink>
        <a:srgbClr val="7D4081"/>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FF99"/>
        </a:solidFill>
        <a:ln w="9525" cap="flat"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solidFill>
          <a:srgbClr val="99FF99"/>
        </a:solidFill>
        <a:ln w="28575" cap="flat" cmpd="sng" algn="ctr">
          <a:solidFill>
            <a:schemeClr val="tx1"/>
          </a:solidFill>
          <a:prstDash val="solid"/>
          <a:round/>
          <a:headEnd type="none" w="med" len="med"/>
          <a:tailEnd type="triangle" w="med" len="med"/>
        </a:ln>
        <a:effectLst/>
      </a:spPr>
      <a:body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QH CORE PPT 2018" id="{1E3054C6-0847-4BA0-BBD2-25ECC52C9353}" vid="{A1A34CF8-6DE1-48D5-A8CA-E4428CE40C1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e1070c53-90f5-4678-b12b-cc0b4461105b">
      <UserInfo>
        <DisplayName>Jessica Porras</DisplayName>
        <AccountId>293</AccountId>
        <AccountType/>
      </UserInfo>
      <UserInfo>
        <DisplayName>Emily TenEyck</DisplayName>
        <AccountId>787</AccountId>
        <AccountType/>
      </UserInfo>
      <UserInfo>
        <DisplayName>Taha Anjarwalla</DisplayName>
        <AccountId>197</AccountId>
        <AccountType/>
      </UserInfo>
      <UserInfo>
        <DisplayName>Daphne Asteriadis</DisplayName>
        <AccountId>838</AccountId>
        <AccountType/>
      </UserInfo>
      <UserInfo>
        <DisplayName>Robert Bowman</DisplayName>
        <AccountId>113</AccountId>
        <AccountType/>
      </UserInfo>
      <UserInfo>
        <DisplayName>April Todd</DisplayName>
        <AccountId>749</AccountId>
        <AccountType/>
      </UserInfo>
      <UserInfo>
        <DisplayName>Erin Weber</DisplayName>
        <AccountId>190</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CC009F8E467445A69F6829512A39FA" ma:contentTypeVersion="12" ma:contentTypeDescription="Create a new document." ma:contentTypeScope="" ma:versionID="9fb552743c704cc45be0f6e7f3f12132">
  <xsd:schema xmlns:xsd="http://www.w3.org/2001/XMLSchema" xmlns:xs="http://www.w3.org/2001/XMLSchema" xmlns:p="http://schemas.microsoft.com/office/2006/metadata/properties" xmlns:ns3="aaa71de1-e7d0-461e-9a1a-991758f3f4d9" xmlns:ns4="e1070c53-90f5-4678-b12b-cc0b4461105b" targetNamespace="http://schemas.microsoft.com/office/2006/metadata/properties" ma:root="true" ma:fieldsID="83e355bfeaf2777aa56e4299a1a61879" ns3:_="" ns4:_="">
    <xsd:import namespace="aaa71de1-e7d0-461e-9a1a-991758f3f4d9"/>
    <xsd:import namespace="e1070c53-90f5-4678-b12b-cc0b4461105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a71de1-e7d0-461e-9a1a-991758f3f4d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1070c53-90f5-4678-b12b-cc0b4461105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SharingHintHash" ma:index="16"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FF8EE3-BD6D-4FF4-A34A-098A571A7FFA}">
  <ds:schemaRefs>
    <ds:schemaRef ds:uri="http://schemas.microsoft.com/sharepoint/v3/contenttype/forms"/>
  </ds:schemaRefs>
</ds:datastoreItem>
</file>

<file path=customXml/itemProps2.xml><?xml version="1.0" encoding="utf-8"?>
<ds:datastoreItem xmlns:ds="http://schemas.openxmlformats.org/officeDocument/2006/customXml" ds:itemID="{477A897E-0113-4FBF-BF1A-D0761A59F5D4}">
  <ds:schemaRefs>
    <ds:schemaRef ds:uri="http://schemas.microsoft.com/office/2006/documentManagement/types"/>
    <ds:schemaRef ds:uri="e1070c53-90f5-4678-b12b-cc0b4461105b"/>
    <ds:schemaRef ds:uri="aaa71de1-e7d0-461e-9a1a-991758f3f4d9"/>
    <ds:schemaRef ds:uri="http://purl.org/dc/elements/1.1/"/>
    <ds:schemaRef ds:uri="http://purl.org/dc/terms/"/>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4F624985-D841-422A-9C16-E6BB1EC8BE4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a71de1-e7d0-461e-9a1a-991758f3f4d9"/>
    <ds:schemaRef ds:uri="e1070c53-90f5-4678-b12b-cc0b446110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TotalTime>
  <Words>3232</Words>
  <Application>Microsoft Office PowerPoint</Application>
  <PresentationFormat>Widescreen</PresentationFormat>
  <Paragraphs>390</Paragraphs>
  <Slides>26</Slides>
  <Notes>8</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26</vt:i4>
      </vt:variant>
    </vt:vector>
  </HeadingPairs>
  <TitlesOfParts>
    <vt:vector size="36" baseType="lpstr">
      <vt:lpstr>Arial</vt:lpstr>
      <vt:lpstr>Calibri</vt:lpstr>
      <vt:lpstr>Courier New</vt:lpstr>
      <vt:lpstr>Garamond</vt:lpstr>
      <vt:lpstr>Gotham Narrow SSm A</vt:lpstr>
      <vt:lpstr>Times New Roman</vt:lpstr>
      <vt:lpstr>Wingdings</vt:lpstr>
      <vt:lpstr>1_CAQH Widescreen Master</vt:lpstr>
      <vt:lpstr>2_CAQH Widescreen Master</vt:lpstr>
      <vt:lpstr>3_CAQH Widescreen Master</vt:lpstr>
      <vt:lpstr>Enhancing Industry Interoperability: CAQH CORE Connectivity Operating Rules  </vt:lpstr>
      <vt:lpstr>Agenda</vt:lpstr>
      <vt:lpstr>PowerPoint Presentation</vt:lpstr>
      <vt:lpstr>Speakers</vt:lpstr>
      <vt:lpstr>PowerPoint Presentation</vt:lpstr>
      <vt:lpstr>CAQH CORE Mission/Vision &amp; Industry Role</vt:lpstr>
      <vt:lpstr>CAQH CORE Operating Rule Overview </vt:lpstr>
      <vt:lpstr>CAQH CORE Rule Package for NCVHS/HHS Consideration Prior Authorization &amp; Connectivity Operating Rules Increase Value &amp; Use of Electronic Transactions</vt:lpstr>
      <vt:lpstr>CAQH CORE Connectivity Roadmap</vt:lpstr>
      <vt:lpstr>PowerPoint Presentation</vt:lpstr>
      <vt:lpstr>CAQH CORE Connectivity Key Features &amp; Definitions</vt:lpstr>
      <vt:lpstr>CAQH CORE Connectivity to Advance Interoperability  Connectivity enables the transport of information to support data exchange.</vt:lpstr>
      <vt:lpstr>Evolution of CAQH CORE Connectivity Requirements Rule Evolved to Align with Industry Best Practices for Security and Connectivity</vt:lpstr>
      <vt:lpstr>Benefits of CAQH CORE Connectivity vC.3.1.0 over vC.2.2.0</vt:lpstr>
      <vt:lpstr>CAQH CORE Connectivity Safe Harbor Principle</vt:lpstr>
      <vt:lpstr>PowerPoint Presentation</vt:lpstr>
      <vt:lpstr>PowerPoint Presentation</vt:lpstr>
      <vt:lpstr>CAQH CORE Connectivity Update  Aligning Connectivity Requirements to Support Industry Advancement</vt:lpstr>
      <vt:lpstr>CAQH CORE Connectivity &amp; Security Work Group Roadmap</vt:lpstr>
      <vt:lpstr>Provide for Updated, Consistent Connectivity Modes for Data Exchange</vt:lpstr>
      <vt:lpstr>PowerPoint Presentation</vt:lpstr>
      <vt:lpstr>Audience Q&amp;A</vt:lpstr>
      <vt:lpstr>PowerPoint Presentation</vt:lpstr>
      <vt:lpstr>Resource Library</vt:lpstr>
      <vt:lpstr>Upcoming CAQH CORE Education Sessions and Events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CAQH CORE National Town Hall Webinar</dc:title>
  <dc:creator>Daphne Asteriadis</dc:creator>
  <cp:keywords>CORE</cp:keywords>
  <cp:lastModifiedBy>Daphne Asteriadis</cp:lastModifiedBy>
  <cp:revision>2</cp:revision>
  <dcterms:created xsi:type="dcterms:W3CDTF">2020-04-10T14:50:18Z</dcterms:created>
  <dcterms:modified xsi:type="dcterms:W3CDTF">2020-07-22T17:46:15Z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0x010100B2CC009F8E467445A69F6829512A39FA</vt:lpwstr>
  </property>
  <property fmtid="{D5CDD505-2E9C-101B-9397-08002B2CF9AE}" pid="3" name="TaxKeyword">
    <vt:lpwstr>192;#CORE|7e60c76b-8b20-40fb-9fb9-7970c3996c1a</vt:lpwstr>
  </property>
  <property fmtid="{D5CDD505-2E9C-101B-9397-08002B2CF9AE}" pid="4" name="WorkflowChangePath">
    <vt:lpwstr>4a173381-3cbd-4be1-8841-5f1e1f0a51dd,4;4a173381-3cbd-4be1-8841-5f1e1f0a51dd,44;4a173381-3cbd-4be1-8841-5f1e1f0a51dd,46;4a173381-3cbd-4be1-8841-5f1e1f0a51dd,128;4a173381-3cbd-4be1-8841-5f1e1f0a51dd,130;4a173381-3cbd-4be1-8841-5f1e1f0a51dd,132;4a173381-3cbd</vt:lpwstr>
  </property>
</Properties>
</file>