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4014" r:id="rId5"/>
  </p:sldMasterIdLst>
  <p:notesMasterIdLst>
    <p:notesMasterId r:id="rId19"/>
  </p:notesMasterIdLst>
  <p:handoutMasterIdLst>
    <p:handoutMasterId r:id="rId20"/>
  </p:handoutMasterIdLst>
  <p:sldIdLst>
    <p:sldId id="263" r:id="rId6"/>
    <p:sldId id="2147483498" r:id="rId7"/>
    <p:sldId id="257" r:id="rId8"/>
    <p:sldId id="259" r:id="rId9"/>
    <p:sldId id="275" r:id="rId10"/>
    <p:sldId id="261" r:id="rId11"/>
    <p:sldId id="2147483637" r:id="rId12"/>
    <p:sldId id="2147483645" r:id="rId13"/>
    <p:sldId id="258" r:id="rId14"/>
    <p:sldId id="2147483646" r:id="rId15"/>
    <p:sldId id="260" r:id="rId16"/>
    <p:sldId id="2147483644" r:id="rId17"/>
    <p:sldId id="21474836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Content" id="{A6E8F9E9-A1B0-4C34-98F0-01DB81ACBCF0}">
          <p14:sldIdLst>
            <p14:sldId id="263"/>
            <p14:sldId id="2147483498"/>
            <p14:sldId id="257"/>
            <p14:sldId id="259"/>
            <p14:sldId id="275"/>
            <p14:sldId id="261"/>
            <p14:sldId id="2147483637"/>
            <p14:sldId id="2147483645"/>
            <p14:sldId id="258"/>
            <p14:sldId id="2147483646"/>
          </p14:sldIdLst>
        </p14:section>
        <p14:section name="Internal Use" id="{A3805301-C03F-4DB1-BE1B-4E01F139FBDA}">
          <p14:sldIdLst>
            <p14:sldId id="260"/>
            <p14:sldId id="2147483644"/>
            <p14:sldId id="2147483647"/>
          </p14:sldIdLst>
        </p14:section>
      </p14:sectionLst>
    </p:ext>
    <p:ext uri="{EFAFB233-063F-42B5-8137-9DF3F51BA10A}">
      <p15:sldGuideLst xmlns:p15="http://schemas.microsoft.com/office/powerpoint/2012/main">
        <p15:guide id="1" orient="horz" pos="3528"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AA7E0C-64AF-874A-CCC0-CE9BF1227A2C}" name="Kaitlin Powers" initials="KP" userId="S::kpowers@CAQH.ORG::821fd783-b069-4268-a20a-c0027a88f434" providerId="AD"/>
  <p188:author id="{06286E13-7CFC-7BAA-30CC-A5C68E882DCE}" name="Don Taylor" initials="DT" userId="S::DTaylor@CAQH.ORG::96de58d0-c54d-4b12-9ef9-73575bbcc010" providerId="AD"/>
  <p188:author id="{3600091C-9CE5-6130-1A1C-5F4A1B42265D}" name="Erin Weber" initials="EW" userId="S::eweber@CAQH.ORG::779ea4e6-93c9-4f43-9e9d-50c3b657cdb6" providerId="AD"/>
  <p188:author id="{EE2A611D-3065-C6B7-7926-73B545F98C62}" name="Sara Williams" initials="SW" userId="S::swilliams@caqh.org::e6ffbec8-ba19-44d3-8632-363e71633c8b" providerId="AD"/>
  <p188:author id="{1C43131F-BF97-7EC6-DF79-33360F219C9A}" name="Brooke Shearon" initials="BS" userId="S::BShearon@CAQH.ORG::c4279311-84c7-4c13-9b62-3fe0a58177ff" providerId="AD"/>
  <p188:author id="{C3BE8121-1BCE-ED0D-25FD-5020EEA680B5}" name="Jaclyn Leiser" initials="JL" userId="S::JLeiser@CAQH.ORG::58727bfb-8a7f-4d09-98f5-534a564ed169" providerId="AD"/>
  <p188:author id="{0F01D026-A925-30DA-DEA4-CCFF0EB8C34B}" name="Erin Weber" initials="" userId="S::eweber@caqh.org::779ea4e6-93c9-4f43-9e9d-50c3b657cdb6" providerId="AD"/>
  <p188:author id="{07CCE32F-311D-1A34-29E7-E325473B2F88}" name="Kaitlin Powers" initials="" userId="S::kpowers@caqh.org::821fd783-b069-4268-a20a-c0027a88f434" providerId="AD"/>
  <p188:author id="{84F87A35-5DB1-63EA-B42A-2EC62462E1B1}" name="Michael Phillips" initials="MP" userId="S::mphillips@caqh.org::73a2d817-9e4d-4f69-acbb-07fb48dedd79" providerId="AD"/>
  <p188:author id="{4AB09E5C-47F7-6EC1-CA62-656D42B886A6}" name="Kim Koebel" initials="KK" userId="S::KKoebel@CAQH.ORG::f576aec1-07d5-431d-bf1e-86d62f376990" providerId="AD"/>
  <p188:author id="{9DFD7460-2AE7-1A2A-7F17-48D680F42E6F}" name="Sara Williams" initials="" userId="S::swilliams@CAQH.ORG::e6ffbec8-ba19-44d3-8632-363e71633c8b" providerId="AD"/>
  <p188:author id="{F8D31574-C214-97A6-70FF-8EAF09737FF9}" name="Taha Anjarwalla" initials="TA" userId="S::TAnjarwalla@CAQH.ORG::93061312-aecb-4949-9828-68a7dc99577d" providerId="AD"/>
  <p188:author id="{B3C0BC80-F357-ADE0-3646-7ADF64220099}" name="Elizabeth Walden" initials="EW" userId="S::ewalden@caqh.org::02762efb-5c7f-4dae-8175-32e51499bd51" providerId="AD"/>
  <p188:author id="{B7FC9F81-1C53-C5BA-B908-9E2609F06B85}" name="Jaclyn Leiser" initials="" userId="S::JLeiser@caqh.org::58727bfb-8a7f-4d09-98f5-534a564ed169" providerId="AD"/>
  <p188:author id="{597DEF85-4D8E-E4B6-A49E-30E02928ABD2}" name="Robert Bowman" initials="RB" userId="S::rbowman@caqh.org::c303b47c-147a-49bb-a55e-f2b5e866b01b" providerId="AD"/>
  <p188:author id="{2CF09C86-3CD3-1C5F-6935-94D053172AA1}" name="Jaclyn Leiser" initials="JL" userId="S::jleiser@caqh.org::58727bfb-8a7f-4d09-98f5-534a564ed169" providerId="AD"/>
  <p188:author id="{0243A3A5-BB3E-0760-00C5-4766F140C6BD}" name="Taha Anjarwalla" initials="" userId="S::tanjarwalla@caqh.org::93061312-aecb-4949-9828-68a7dc99577d" providerId="AD"/>
  <p188:author id="{D8A800A7-E5A1-B3A2-56B6-1D1D15358D43}" name="Robert Bowman" initials="RB" userId="S::rbowman@CAQH.ORG::c303b47c-147a-49bb-a55e-f2b5e866b01b" providerId="AD"/>
  <p188:author id="{8900E0AB-0B1B-BA00-BC83-5BCFD1494B5A}" name="Rachel" initials="R" userId="S::rgoldstein@CAQH.ORG::848bad87-8681-44ee-8b68-24dc0b937aa8" providerId="AD"/>
  <p188:author id="{5C075AAD-FEFB-43E7-70FB-F104D72B4265}" name="Pete Benziger" initials="PB" userId="S::pbenziger@CAQH.ORG::992bbdb3-3d0b-40c8-88e8-21b4738908c3" providerId="AD"/>
  <p188:author id="{D23816B0-6A00-B3D3-4BB1-931A147D9AA1}" name="Rachel Goldstein" initials="" userId="S::rgoldstein@caqh.org::848bad87-8681-44ee-8b68-24dc0b937aa8" providerId="AD"/>
  <p188:author id="{C2E36BB3-26EA-78BD-A7D4-CE5C538B8A67}" name="Jennifer Lux" initials="" userId="S::JLux@CAQH.ORG::68deb4ee-ab23-4fb3-87ce-458f48719782" providerId="AD"/>
  <p188:author id="{5004CABA-5456-F598-624C-7B6E3A6BC528}" name="Samantha Holvey" initials="SH" userId="S::SHolvey@CAQH.ORG::7f4dc07d-95f0-4e1b-9bad-78d2b06b9fc4" providerId="AD"/>
  <p188:author id="{F06D20C9-1431-CDA1-58CC-306727CFC929}" name="Tyler Ford" initials="TF" userId="S::TFord@CAQH.ORG::84a014dc-7c29-49e8-b8e8-3ee3300bbfc8" providerId="AD"/>
  <p188:author id="{4CDF5CCD-31BA-701B-9886-0FE5593D3108}" name="Gregory Shaffer" initials="GS" userId="S::GShaffer@CAQH.ORG::ae9a5d88-32e8-42cc-a97a-aaa94b91739b" providerId="AD"/>
  <p188:author id="{A801BDD0-3847-9CD7-2937-8EEA6A7C3A94}" name="Pete Benziger" initials="" userId="S::pbenziger@caqh.org::992bbdb3-3d0b-40c8-88e8-21b4738908c3" providerId="AD"/>
  <p188:author id="{312FD2DC-7897-A907-DC0A-5FE107BDD90E}" name="Michael Phillips" initials="MP" userId="S::mphillips@CAQH.ORG::73a2d817-9e4d-4f69-acbb-07fb48dedd79" providerId="AD"/>
  <p188:author id="{938D19ED-408B-6C74-9885-9E8E0D7FAE25}" name="Elizabeth Nazerian" initials="EN" userId="S::enazerian@CAQH.ORG::84f9d2b5-f494-42ff-a7db-7a9c415f8b34" providerId="AD"/>
  <p188:author id="{1B091CEE-7027-9154-DB1F-07DE802808F2}" name="Kristine Burnaska" initials="KB" userId="S::KBurnaska@CAQH.ORG::bd95b2ea-67a7-4cc9-8013-daf7bc36828d" providerId="AD"/>
  <p188:author id="{246682F0-0EAB-7B7E-88EA-547ABB1054D6}" name="Tanner Fuchs" initials="TF" userId="S::TFuchs@CAQH.ORG::86def777-9ae1-49d9-9cf3-3876a7bec1f4" providerId="AD"/>
  <p188:author id="{F97B04F1-9AE5-6A51-62A2-85B9BE8660EE}" name="Kristine Burnaska" initials="KB" userId="S::kburnaska@caqh.org::bd95b2ea-67a7-4cc9-8013-daf7bc36828d" providerId="AD"/>
  <p188:author id="{D24073F3-F364-5D27-7D66-62744158675D}" name="Michael Phillips" initials="" userId="S::MPhillips@caqh.org::73a2d817-9e4d-4f69-acbb-07fb48dedd79" providerId="AD"/>
  <p188:author id="{E3EFBAFD-E5C9-E7BA-67F6-EF9DE8D7E17B}" name="Kristine Burnaska" initials="" userId="S::KBurnaska@caqh.org::bd95b2ea-67a7-4cc9-8013-daf7bc36828d" providerId="AD"/>
  <p188:author id="{6F75ADFF-9F46-83B9-384F-BCACB5DDBD18}" name="Adam Nichols" initials="AN" userId="S::anichols@caqh.org::e5404e4a-9157-4f20-8dcf-6eac941bc9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5A4"/>
    <a:srgbClr val="00798A"/>
    <a:srgbClr val="00A6DF"/>
    <a:srgbClr val="003967"/>
    <a:srgbClr val="034C55"/>
    <a:srgbClr val="002848"/>
    <a:srgbClr val="8291FF"/>
    <a:srgbClr val="07A0B5"/>
    <a:srgbClr val="04606C"/>
    <a:srgbClr val="4A5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4EDBE-2790-41EF-9F10-7413F69EEED2}" v="4" dt="2025-03-11T21:04:25.092"/>
    <p1510:client id="{C16DF6D4-D859-47F6-9E55-A71EB50BA9C6}" v="1" dt="2025-03-12T17:20:40.866"/>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3528"/>
        <p:guide pos="3864"/>
      </p:guideLst>
    </p:cSldViewPr>
  </p:slideViewPr>
  <p:notesTextViewPr>
    <p:cViewPr>
      <p:scale>
        <a:sx n="1" d="1"/>
        <a:sy n="1" d="1"/>
      </p:scale>
      <p:origin x="0" y="0"/>
    </p:cViewPr>
  </p:notesTextViewPr>
  <p:sorterViewPr>
    <p:cViewPr>
      <p:scale>
        <a:sx n="100" d="100"/>
        <a:sy n="100" d="100"/>
      </p:scale>
      <p:origin x="0" y="-1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ouncilf.sharepoint.com/sites/Explorations/Shared%20Documents/General/CAQH%202024%20Index/Data%20Analysis/Clean_CAQH%202024%20Index%20-%20Financial%20Metrics(PP%20Ave)(roll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councilf.sharepoint.com/sites/Explorations/Shared%20Documents/General/CAQH%202024%20Index/Data%20Analysis/Clean_CAQH%202024%20Index%20-%20Financial%20Metrics(PP%20Ave)(fold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1350" b="1"/>
              <a:t>Estimated</a:t>
            </a:r>
            <a:r>
              <a:rPr lang="en-US" sz="1350" b="1" baseline="0"/>
              <a:t> National Cost Savings Opportunities </a:t>
            </a:r>
            <a:br>
              <a:rPr lang="en-US" sz="1350" b="1" baseline="0"/>
            </a:br>
            <a:r>
              <a:rPr lang="en-US" sz="1350" b="1" baseline="0"/>
              <a:t>and Volumes by Transaction</a:t>
            </a:r>
          </a:p>
          <a:p>
            <a:pPr>
              <a:defRPr/>
            </a:pPr>
            <a:r>
              <a:rPr lang="en-US" sz="1200" b="0" i="1" baseline="0">
                <a:solidFill>
                  <a:srgbClr val="00D9FF"/>
                </a:solidFill>
              </a:rPr>
              <a:t>Medical and Dental Industries </a:t>
            </a:r>
            <a:br>
              <a:rPr lang="en-US" sz="1200" b="0" i="1" baseline="0">
                <a:solidFill>
                  <a:srgbClr val="00D9FF"/>
                </a:solidFill>
              </a:rPr>
            </a:br>
            <a:r>
              <a:rPr lang="en-US" sz="1050" i="1" baseline="0">
                <a:solidFill>
                  <a:schemeClr val="bg1"/>
                </a:solidFill>
              </a:rPr>
              <a:t>(in millions $)</a:t>
            </a:r>
            <a:endParaRPr lang="en-US" sz="1100" i="1">
              <a:solidFill>
                <a:schemeClr val="bg1"/>
              </a:solidFill>
            </a:endParaRPr>
          </a:p>
        </c:rich>
      </c:tx>
      <c:layout>
        <c:manualLayout>
          <c:xMode val="edge"/>
          <c:yMode val="edge"/>
          <c:x val="0.21317894451801522"/>
          <c:y val="2.745134147181195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1134835160746281"/>
          <c:y val="0.21270190836006131"/>
          <c:w val="0.86575264055720813"/>
          <c:h val="0.49160795046506961"/>
        </c:manualLayout>
      </c:layout>
      <c:barChart>
        <c:barDir val="col"/>
        <c:grouping val="stacked"/>
        <c:varyColors val="0"/>
        <c:ser>
          <c:idx val="0"/>
          <c:order val="0"/>
          <c:tx>
            <c:strRef>
              <c:f>Sheet1!$B$1</c:f>
              <c:strCache>
                <c:ptCount val="1"/>
                <c:pt idx="0">
                  <c:v>Plan National Cost Savings Opportunity</c:v>
                </c:pt>
              </c:strCache>
            </c:strRef>
          </c:tx>
          <c:spPr>
            <a:solidFill>
              <a:schemeClr val="accent1">
                <a:lumMod val="50000"/>
              </a:schemeClr>
            </a:solidFill>
            <a:ln>
              <a:noFill/>
            </a:ln>
            <a:effectLst/>
          </c:spPr>
          <c:invertIfNegative val="0"/>
          <c:cat>
            <c:strRef>
              <c:f>Sheet1!$A$2:$A$7</c:f>
              <c:strCache>
                <c:ptCount val="6"/>
                <c:pt idx="0">
                  <c:v>Eligibility &amp; Benefit Verification</c:v>
                </c:pt>
                <c:pt idx="1">
                  <c:v>Prior Authorization</c:v>
                </c:pt>
                <c:pt idx="2">
                  <c:v>Claim Submission</c:v>
                </c:pt>
                <c:pt idx="3">
                  <c:v>Claim Status Inquiry</c:v>
                </c:pt>
                <c:pt idx="4">
                  <c:v>Claim Payment</c:v>
                </c:pt>
                <c:pt idx="5">
                  <c:v>Remittance Advice</c:v>
                </c:pt>
              </c:strCache>
            </c:strRef>
          </c:cat>
          <c:val>
            <c:numRef>
              <c:f>Sheet1!$B$2:$B$7</c:f>
              <c:numCache>
                <c:formatCode>#,##0</c:formatCode>
                <c:ptCount val="6"/>
                <c:pt idx="0">
                  <c:v>313</c:v>
                </c:pt>
                <c:pt idx="1">
                  <c:v>101</c:v>
                </c:pt>
                <c:pt idx="2">
                  <c:v>108</c:v>
                </c:pt>
                <c:pt idx="3">
                  <c:v>322</c:v>
                </c:pt>
                <c:pt idx="4">
                  <c:v>178</c:v>
                </c:pt>
                <c:pt idx="5">
                  <c:v>96</c:v>
                </c:pt>
              </c:numCache>
            </c:numRef>
          </c:val>
          <c:extLst>
            <c:ext xmlns:c16="http://schemas.microsoft.com/office/drawing/2014/chart" uri="{C3380CC4-5D6E-409C-BE32-E72D297353CC}">
              <c16:uniqueId val="{00000000-38DD-480E-9B2A-DC4AD767C238}"/>
            </c:ext>
          </c:extLst>
        </c:ser>
        <c:ser>
          <c:idx val="1"/>
          <c:order val="1"/>
          <c:tx>
            <c:strRef>
              <c:f>Sheet1!$C$1</c:f>
              <c:strCache>
                <c:ptCount val="1"/>
                <c:pt idx="0">
                  <c:v>Provider National Cost Savings Opportunity</c:v>
                </c:pt>
              </c:strCache>
            </c:strRef>
          </c:tx>
          <c:spPr>
            <a:solidFill>
              <a:schemeClr val="accent2"/>
            </a:solidFill>
            <a:ln>
              <a:noFill/>
            </a:ln>
            <a:effectLst/>
          </c:spPr>
          <c:invertIfNegative val="0"/>
          <c:cat>
            <c:strRef>
              <c:f>Sheet1!$A$2:$A$7</c:f>
              <c:strCache>
                <c:ptCount val="6"/>
                <c:pt idx="0">
                  <c:v>Eligibility &amp; Benefit Verification</c:v>
                </c:pt>
                <c:pt idx="1">
                  <c:v>Prior Authorization</c:v>
                </c:pt>
                <c:pt idx="2">
                  <c:v>Claim Submission</c:v>
                </c:pt>
                <c:pt idx="3">
                  <c:v>Claim Status Inquiry</c:v>
                </c:pt>
                <c:pt idx="4">
                  <c:v>Claim Payment</c:v>
                </c:pt>
                <c:pt idx="5">
                  <c:v>Remittance Advice</c:v>
                </c:pt>
              </c:strCache>
            </c:strRef>
          </c:cat>
          <c:val>
            <c:numRef>
              <c:f>Sheet1!$C$2:$C$7</c:f>
              <c:numCache>
                <c:formatCode>#,##0</c:formatCode>
                <c:ptCount val="6"/>
                <c:pt idx="0">
                  <c:v>12011</c:v>
                </c:pt>
                <c:pt idx="1">
                  <c:v>414</c:v>
                </c:pt>
                <c:pt idx="2">
                  <c:v>2502</c:v>
                </c:pt>
                <c:pt idx="3">
                  <c:v>2499</c:v>
                </c:pt>
                <c:pt idx="4">
                  <c:v>650</c:v>
                </c:pt>
                <c:pt idx="5">
                  <c:v>1198</c:v>
                </c:pt>
              </c:numCache>
            </c:numRef>
          </c:val>
          <c:extLst>
            <c:ext xmlns:c16="http://schemas.microsoft.com/office/drawing/2014/chart" uri="{C3380CC4-5D6E-409C-BE32-E72D297353CC}">
              <c16:uniqueId val="{00000001-38DD-480E-9B2A-DC4AD767C238}"/>
            </c:ext>
          </c:extLst>
        </c:ser>
        <c:dLbls>
          <c:showLegendKey val="0"/>
          <c:showVal val="0"/>
          <c:showCatName val="0"/>
          <c:showSerName val="0"/>
          <c:showPercent val="0"/>
          <c:showBubbleSize val="0"/>
        </c:dLbls>
        <c:gapWidth val="150"/>
        <c:overlap val="100"/>
        <c:axId val="1302699599"/>
        <c:axId val="1302700559"/>
      </c:barChart>
      <c:catAx>
        <c:axId val="130269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302700559"/>
        <c:crosses val="autoZero"/>
        <c:auto val="1"/>
        <c:lblAlgn val="ctr"/>
        <c:lblOffset val="100"/>
        <c:noMultiLvlLbl val="0"/>
      </c:catAx>
      <c:valAx>
        <c:axId val="1302700559"/>
        <c:scaling>
          <c:orientation val="minMax"/>
          <c:max val="12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1302699599"/>
        <c:crosses val="autoZero"/>
        <c:crossBetween val="between"/>
        <c:minorUnit val="400"/>
      </c:valAx>
      <c:spPr>
        <a:noFill/>
        <a:ln w="6350">
          <a:noFill/>
        </a:ln>
        <a:effectLst/>
      </c:spPr>
    </c:plotArea>
    <c:legend>
      <c:legendPos val="b"/>
      <c:layout>
        <c:manualLayout>
          <c:xMode val="edge"/>
          <c:yMode val="edge"/>
          <c:x val="7.2054560268543025E-2"/>
          <c:y val="0.80177225155345389"/>
          <c:w val="0.89999991885108277"/>
          <c:h val="6.290378271877553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'[Clean_CAQH 2024 Index - Financial Metrics(PP Ave)(folded).xlsx]Key F(PP)'!$B$4</c:f>
              <c:strCache>
                <c:ptCount val="1"/>
                <c:pt idx="0">
                  <c:v>2020</c:v>
                </c:pt>
              </c:strCache>
            </c:strRef>
          </c:tx>
          <c:spPr>
            <a:solidFill>
              <a:srgbClr val="003967"/>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F(PP)'!$C$3:$K$3</c:f>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f>'[Clean_CAQH 2024 Index - Financial Metrics(PP Ave)(folded).xlsx]Key F(PP)'!$C$4:$K$4</c:f>
              <c:numCache>
                <c:formatCode>0%</c:formatCode>
                <c:ptCount val="9"/>
                <c:pt idx="0">
                  <c:v>0.84</c:v>
                </c:pt>
                <c:pt idx="1">
                  <c:v>0.21</c:v>
                </c:pt>
                <c:pt idx="2">
                  <c:v>0.96</c:v>
                </c:pt>
                <c:pt idx="3">
                  <c:v>0.22</c:v>
                </c:pt>
                <c:pt idx="4">
                  <c:v>0.98</c:v>
                </c:pt>
                <c:pt idx="5">
                  <c:v>0.89</c:v>
                </c:pt>
                <c:pt idx="6">
                  <c:v>0.72</c:v>
                </c:pt>
                <c:pt idx="7">
                  <c:v>0.71</c:v>
                </c:pt>
                <c:pt idx="8">
                  <c:v>0.56999999999999995</c:v>
                </c:pt>
              </c:numCache>
            </c:numRef>
          </c:val>
          <c:extLst>
            <c:ext xmlns:c16="http://schemas.microsoft.com/office/drawing/2014/chart" uri="{C3380CC4-5D6E-409C-BE32-E72D297353CC}">
              <c16:uniqueId val="{00000000-6626-417D-8925-64D62C3AFD68}"/>
            </c:ext>
          </c:extLst>
        </c:ser>
        <c:ser>
          <c:idx val="5"/>
          <c:order val="5"/>
          <c:tx>
            <c:strRef>
              <c:f>'[Clean_CAQH 2024 Index - Financial Metrics(PP Ave)(folded).xlsx]Key F(PP)'!$B$5</c:f>
              <c:strCache>
                <c:ptCount val="1"/>
                <c:pt idx="0">
                  <c:v>2021</c:v>
                </c:pt>
              </c:strCache>
            </c:strRef>
          </c:tx>
          <c:spPr>
            <a:solidFill>
              <a:srgbClr val="00A6DF"/>
            </a:solidFill>
            <a:ln>
              <a:noFill/>
            </a:ln>
            <a:effectLst/>
          </c:spPr>
          <c:invertIfNegative val="0"/>
          <c:dPt>
            <c:idx val="0"/>
            <c:invertIfNegative val="0"/>
            <c:bubble3D val="0"/>
            <c:spPr>
              <a:solidFill>
                <a:srgbClr val="00A6DF"/>
              </a:solidFill>
              <a:ln>
                <a:noFill/>
              </a:ln>
              <a:effectLst/>
            </c:spPr>
            <c:extLst>
              <c:ext xmlns:c16="http://schemas.microsoft.com/office/drawing/2014/chart" uri="{C3380CC4-5D6E-409C-BE32-E72D297353CC}">
                <c16:uniqueId val="{00000002-6626-417D-8925-64D62C3AFD68}"/>
              </c:ext>
            </c:extLst>
          </c:dPt>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F(PP)'!$C$3:$K$3</c:f>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f>'[Clean_CAQH 2024 Index - Financial Metrics(PP Ave)(folded).xlsx]Key F(PP)'!$C$5:$K$5</c:f>
              <c:numCache>
                <c:formatCode>0%</c:formatCode>
                <c:ptCount val="9"/>
                <c:pt idx="0">
                  <c:v>0.89</c:v>
                </c:pt>
                <c:pt idx="1">
                  <c:v>0.26</c:v>
                </c:pt>
                <c:pt idx="2">
                  <c:v>0.97</c:v>
                </c:pt>
                <c:pt idx="3">
                  <c:v>0.21</c:v>
                </c:pt>
                <c:pt idx="4">
                  <c:v>0.99</c:v>
                </c:pt>
                <c:pt idx="5">
                  <c:v>0.87</c:v>
                </c:pt>
                <c:pt idx="6">
                  <c:v>0.68</c:v>
                </c:pt>
                <c:pt idx="7">
                  <c:v>0.76</c:v>
                </c:pt>
                <c:pt idx="8">
                  <c:v>0.64</c:v>
                </c:pt>
              </c:numCache>
            </c:numRef>
          </c:val>
          <c:extLst>
            <c:ext xmlns:c16="http://schemas.microsoft.com/office/drawing/2014/chart" uri="{C3380CC4-5D6E-409C-BE32-E72D297353CC}">
              <c16:uniqueId val="{00000003-6626-417D-8925-64D62C3AFD68}"/>
            </c:ext>
          </c:extLst>
        </c:ser>
        <c:ser>
          <c:idx val="6"/>
          <c:order val="6"/>
          <c:tx>
            <c:strRef>
              <c:f>'[Clean_CAQH 2024 Index - Financial Metrics(PP Ave)(folded).xlsx]Key F(PP)'!$B$6</c:f>
              <c:strCache>
                <c:ptCount val="1"/>
                <c:pt idx="0">
                  <c:v>2022</c:v>
                </c:pt>
              </c:strCache>
            </c:strRef>
          </c:tx>
          <c:spPr>
            <a:solidFill>
              <a:srgbClr val="8291FF"/>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F(PP)'!$C$3:$K$3</c:f>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f>'[Clean_CAQH 2024 Index - Financial Metrics(PP Ave)(folded).xlsx]Key F(PP)'!$C$6:$K$6</c:f>
              <c:numCache>
                <c:formatCode>0%</c:formatCode>
                <c:ptCount val="9"/>
                <c:pt idx="0">
                  <c:v>0.9</c:v>
                </c:pt>
                <c:pt idx="1">
                  <c:v>0.28000000000000003</c:v>
                </c:pt>
                <c:pt idx="2">
                  <c:v>0.97</c:v>
                </c:pt>
                <c:pt idx="3">
                  <c:v>0.24</c:v>
                </c:pt>
                <c:pt idx="4">
                  <c:v>1</c:v>
                </c:pt>
                <c:pt idx="5">
                  <c:v>0.91</c:v>
                </c:pt>
                <c:pt idx="6">
                  <c:v>0.72</c:v>
                </c:pt>
                <c:pt idx="7">
                  <c:v>0.75</c:v>
                </c:pt>
                <c:pt idx="8">
                  <c:v>0.83</c:v>
                </c:pt>
              </c:numCache>
            </c:numRef>
          </c:val>
          <c:extLst>
            <c:ext xmlns:c16="http://schemas.microsoft.com/office/drawing/2014/chart" uri="{C3380CC4-5D6E-409C-BE32-E72D297353CC}">
              <c16:uniqueId val="{00000004-6626-417D-8925-64D62C3AFD68}"/>
            </c:ext>
          </c:extLst>
        </c:ser>
        <c:ser>
          <c:idx val="7"/>
          <c:order val="7"/>
          <c:tx>
            <c:strRef>
              <c:f>'[Clean_CAQH 2024 Index - Financial Metrics(PP Ave)(folded).xlsx]Key F(PP)'!$B$7</c:f>
              <c:strCache>
                <c:ptCount val="1"/>
                <c:pt idx="0">
                  <c:v>2023</c:v>
                </c:pt>
              </c:strCache>
            </c:strRef>
          </c:tx>
          <c:spPr>
            <a:solidFill>
              <a:srgbClr val="00798A"/>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F(PP)'!$C$3:$K$3</c:f>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f>'[Clean_CAQH 2024 Index - Financial Metrics(PP Ave)(folded).xlsx]Key F(PP)'!$C$7:$K$7</c:f>
              <c:numCache>
                <c:formatCode>0%</c:formatCode>
                <c:ptCount val="9"/>
                <c:pt idx="0">
                  <c:v>0.94</c:v>
                </c:pt>
                <c:pt idx="1">
                  <c:v>0.31</c:v>
                </c:pt>
                <c:pt idx="2">
                  <c:v>0.98</c:v>
                </c:pt>
                <c:pt idx="3">
                  <c:v>0.28999999999999998</c:v>
                </c:pt>
                <c:pt idx="4">
                  <c:v>1</c:v>
                </c:pt>
                <c:pt idx="5">
                  <c:v>0.9</c:v>
                </c:pt>
                <c:pt idx="6">
                  <c:v>0.74</c:v>
                </c:pt>
                <c:pt idx="7">
                  <c:v>0.73</c:v>
                </c:pt>
                <c:pt idx="8">
                  <c:v>0.88</c:v>
                </c:pt>
              </c:numCache>
            </c:numRef>
          </c:val>
          <c:extLst>
            <c:ext xmlns:c16="http://schemas.microsoft.com/office/drawing/2014/chart" uri="{C3380CC4-5D6E-409C-BE32-E72D297353CC}">
              <c16:uniqueId val="{00000005-6626-417D-8925-64D62C3AFD68}"/>
            </c:ext>
          </c:extLst>
        </c:ser>
        <c:ser>
          <c:idx val="8"/>
          <c:order val="8"/>
          <c:tx>
            <c:strRef>
              <c:f>'[Clean_CAQH 2024 Index - Financial Metrics(PP Ave)(folded).xlsx]Key F(PP)'!$B$8</c:f>
              <c:strCache>
                <c:ptCount val="1"/>
                <c:pt idx="0">
                  <c:v>2024</c:v>
                </c:pt>
              </c:strCache>
            </c:strRef>
          </c:tx>
          <c:spPr>
            <a:solidFill>
              <a:srgbClr val="61C5A4"/>
            </a:solidFill>
            <a:ln>
              <a:noFill/>
            </a:ln>
            <a:effectLst/>
          </c:spPr>
          <c:invertIfNegative val="0"/>
          <c:dLbls>
            <c:dLbl>
              <c:idx val="6"/>
              <c:tx>
                <c:rich>
                  <a:bodyPr/>
                  <a:lstStyle/>
                  <a:p>
                    <a:r>
                      <a:rPr lang="en-US"/>
                      <a:t>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626-417D-8925-64D62C3AFD68}"/>
                </c:ext>
              </c:extLst>
            </c:dLbl>
            <c:dLbl>
              <c:idx val="8"/>
              <c:tx>
                <c:rich>
                  <a:bodyPr/>
                  <a:lstStyle/>
                  <a:p>
                    <a:r>
                      <a:rPr lang="en-US"/>
                      <a:t>89%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626-417D-8925-64D62C3AFD68}"/>
                </c:ext>
              </c:extLst>
            </c:dLbl>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F(PP)'!$C$3:$K$3</c:f>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f>'[Clean_CAQH 2024 Index - Financial Metrics(PP Ave)(folded).xlsx]Key F(PP)'!$C$8:$K$8</c:f>
              <c:numCache>
                <c:formatCode>0%</c:formatCode>
                <c:ptCount val="9"/>
                <c:pt idx="0">
                  <c:v>0.95722331893258528</c:v>
                </c:pt>
                <c:pt idx="1">
                  <c:v>0.35146191243082564</c:v>
                </c:pt>
                <c:pt idx="2">
                  <c:v>0.98239956135028172</c:v>
                </c:pt>
                <c:pt idx="3">
                  <c:v>0.32024999999999998</c:v>
                </c:pt>
                <c:pt idx="4">
                  <c:v>1</c:v>
                </c:pt>
                <c:pt idx="5">
                  <c:v>0.90431797273383496</c:v>
                </c:pt>
                <c:pt idx="6">
                  <c:v>0.7942371643996633</c:v>
                </c:pt>
                <c:pt idx="7">
                  <c:v>0.76549999999999996</c:v>
                </c:pt>
                <c:pt idx="8">
                  <c:v>0.88448513883749103</c:v>
                </c:pt>
              </c:numCache>
            </c:numRef>
          </c:val>
          <c:extLst>
            <c:ext xmlns:c16="http://schemas.microsoft.com/office/drawing/2014/chart" uri="{C3380CC4-5D6E-409C-BE32-E72D297353CC}">
              <c16:uniqueId val="{00000008-6626-417D-8925-64D62C3AFD68}"/>
            </c:ext>
          </c:extLst>
        </c:ser>
        <c:dLbls>
          <c:dLblPos val="outEnd"/>
          <c:showLegendKey val="0"/>
          <c:showVal val="1"/>
          <c:showCatName val="0"/>
          <c:showSerName val="0"/>
          <c:showPercent val="0"/>
          <c:showBubbleSize val="0"/>
        </c:dLbls>
        <c:gapWidth val="219"/>
        <c:overlap val="-27"/>
        <c:axId val="1663114671"/>
        <c:axId val="1663115151"/>
        <c:extLst>
          <c:ext xmlns:c15="http://schemas.microsoft.com/office/drawing/2012/chart" uri="{02D57815-91ED-43cb-92C2-25804820EDAC}">
            <c15:filteredBarSeries>
              <c15:ser>
                <c:idx val="0"/>
                <c:order val="0"/>
                <c:tx>
                  <c:strRef>
                    <c:extLst>
                      <c:ext uri="{02D57815-91ED-43cb-92C2-25804820EDAC}">
                        <c15:formulaRef>
                          <c15:sqref>'Key F(PP)'!#REF!</c15:sqref>
                        </c15:formulaRef>
                      </c:ext>
                    </c:extLst>
                    <c:strCache>
                      <c:ptCount val="1"/>
                      <c:pt idx="0">
                        <c:v>#REF!</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'[Clean_CAQH 2024 Index - Financial Metrics(PP Ave)(folded).xlsx]Key F(PP)'!$C$3:$K$3</c15:sqref>
                        </c15:formulaRef>
                      </c:ext>
                    </c:extLst>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extLst>
                      <c:ext uri="{02D57815-91ED-43cb-92C2-25804820EDAC}">
                        <c15:formulaRef>
                          <c15:sqref>'Key F(PP)'!#REF!</c15:sqref>
                        </c15:formulaRef>
                      </c:ext>
                    </c:extLst>
                    <c:numCache>
                      <c:formatCode>General</c:formatCode>
                      <c:ptCount val="1"/>
                      <c:pt idx="0">
                        <c:v>1</c:v>
                      </c:pt>
                    </c:numCache>
                  </c:numRef>
                </c:val>
                <c:extLst>
                  <c:ext xmlns:c16="http://schemas.microsoft.com/office/drawing/2014/chart" uri="{C3380CC4-5D6E-409C-BE32-E72D297353CC}">
                    <c16:uniqueId val="{00000009-6626-417D-8925-64D62C3AFD6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'Key F(PP)'!#REF!</c15:sqref>
                        </c15:formulaRef>
                      </c:ext>
                    </c:extLst>
                    <c:strCache>
                      <c:ptCount val="1"/>
                      <c:pt idx="0">
                        <c:v>#REF!</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'[Clean_CAQH 2024 Index - Financial Metrics(PP Ave)(folded).xlsx]Key F(PP)'!$C$3:$K$3</c15:sqref>
                        </c15:formulaRef>
                      </c:ext>
                    </c:extLst>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extLst xmlns:c15="http://schemas.microsoft.com/office/drawing/2012/chart">
                      <c:ext xmlns:c15="http://schemas.microsoft.com/office/drawing/2012/chart" uri="{02D57815-91ED-43cb-92C2-25804820EDAC}">
                        <c15:formulaRef>
                          <c15:sqref>'Key F(PP)'!#REF!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A-6626-417D-8925-64D62C3AFD6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'Key F(PP)'!#REF!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'[Clean_CAQH 2024 Index - Financial Metrics(PP Ave)(folded).xlsx]Key F(PP)'!$C$3:$K$3</c15:sqref>
                        </c15:formulaRef>
                      </c:ext>
                    </c:extLst>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extLst xmlns:c15="http://schemas.microsoft.com/office/drawing/2012/chart">
                      <c:ext xmlns:c15="http://schemas.microsoft.com/office/drawing/2012/chart" uri="{02D57815-91ED-43cb-92C2-25804820EDAC}">
                        <c15:formulaRef>
                          <c15:sqref>'Key F(PP)'!#REF!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B-6626-417D-8925-64D62C3AFD6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'Key F(PP)'!#REF!</c15:sqref>
                        </c15:formulaRef>
                      </c:ext>
                    </c:extLst>
                    <c:strCache>
                      <c:ptCount val="1"/>
                      <c:pt idx="0">
                        <c:v>#REF!</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'[Clean_CAQH 2024 Index - Financial Metrics(PP Ave)(folded).xlsx]Key F(PP)'!$C$3:$K$3</c15:sqref>
                        </c15:formulaRef>
                      </c:ext>
                    </c:extLst>
                    <c:strCache>
                      <c:ptCount val="9"/>
                      <c:pt idx="0">
                        <c:v>Eligibility and Benefit Verification</c:v>
                      </c:pt>
                      <c:pt idx="1">
                        <c:v>Prior Authorization</c:v>
                      </c:pt>
                      <c:pt idx="2">
                        <c:v>Claim Submission</c:v>
                      </c:pt>
                      <c:pt idx="3">
                        <c:v>Attachments</c:v>
                      </c:pt>
                      <c:pt idx="4">
                        <c:v>Acknowledgements</c:v>
                      </c:pt>
                      <c:pt idx="5">
                        <c:v>Coordination of Benefits</c:v>
                      </c:pt>
                      <c:pt idx="6">
                        <c:v>Claim Status Inquiry</c:v>
                      </c:pt>
                      <c:pt idx="7">
                        <c:v>Claim Payment</c:v>
                      </c:pt>
                      <c:pt idx="8">
                        <c:v>Remittance Advice</c:v>
                      </c:pt>
                    </c:strCache>
                  </c:strRef>
                </c:cat>
                <c:val>
                  <c:numRef>
                    <c:extLst xmlns:c15="http://schemas.microsoft.com/office/drawing/2012/chart">
                      <c:ext xmlns:c15="http://schemas.microsoft.com/office/drawing/2012/chart" uri="{02D57815-91ED-43cb-92C2-25804820EDAC}">
                        <c15:formulaRef>
                          <c15:sqref>'Key F(PP)'!#REF!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C-6626-417D-8925-64D62C3AFD68}"/>
                  </c:ext>
                </c:extLst>
              </c15:ser>
            </c15:filteredBarSeries>
          </c:ext>
        </c:extLst>
      </c:barChart>
      <c:catAx>
        <c:axId val="166311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63115151"/>
        <c:crosses val="autoZero"/>
        <c:auto val="1"/>
        <c:lblAlgn val="ctr"/>
        <c:lblOffset val="100"/>
        <c:noMultiLvlLbl val="0"/>
      </c:catAx>
      <c:valAx>
        <c:axId val="1663115151"/>
        <c:scaling>
          <c:orientation val="minMax"/>
        </c:scaling>
        <c:delete val="1"/>
        <c:axPos val="l"/>
        <c:numFmt formatCode="0%" sourceLinked="1"/>
        <c:majorTickMark val="none"/>
        <c:minorTickMark val="none"/>
        <c:tickLblPos val="nextTo"/>
        <c:crossAx val="1663114671"/>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'[Clean_CAQH 2024 Index - Financial Metrics(PP Ave)(folded).xlsx]Key F(PP)'!$B$45</c:f>
              <c:strCache>
                <c:ptCount val="1"/>
                <c:pt idx="0">
                  <c:v>2020</c:v>
                </c:pt>
              </c:strCache>
            </c:strRef>
          </c:tx>
          <c:spPr>
            <a:solidFill>
              <a:srgbClr val="003967"/>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F(PP)'!$C$40:$K$40</c:f>
              <c:strCache>
                <c:ptCount val="8"/>
                <c:pt idx="0">
                  <c:v>Eligibility and Benefit Verification</c:v>
                </c:pt>
                <c:pt idx="1">
                  <c:v>Claim Submission</c:v>
                </c:pt>
                <c:pt idx="2">
                  <c:v>Attachments</c:v>
                </c:pt>
                <c:pt idx="3">
                  <c:v>Acknowledgements</c:v>
                </c:pt>
                <c:pt idx="4">
                  <c:v>Coordination of Benefits</c:v>
                </c:pt>
                <c:pt idx="5">
                  <c:v>Claim Status Inquiry</c:v>
                </c:pt>
                <c:pt idx="6">
                  <c:v>Claim Payment</c:v>
                </c:pt>
                <c:pt idx="7">
                  <c:v>Remittance Advice</c:v>
                </c:pt>
              </c:strCache>
              <c:extLst/>
            </c:strRef>
          </c:cat>
          <c:val>
            <c:numRef>
              <c:f>'[Clean_CAQH 2024 Index - Financial Metrics(PP Ave)(folded).xlsx]Key F(PP)'!$C$45:$K$45</c:f>
              <c:numCache>
                <c:formatCode>0%</c:formatCode>
                <c:ptCount val="8"/>
                <c:pt idx="0">
                  <c:v>0.64</c:v>
                </c:pt>
                <c:pt idx="1">
                  <c:v>0.82</c:v>
                </c:pt>
                <c:pt idx="2">
                  <c:v>0.16</c:v>
                </c:pt>
                <c:pt idx="5">
                  <c:v>0.17</c:v>
                </c:pt>
                <c:pt idx="6">
                  <c:v>0.13</c:v>
                </c:pt>
                <c:pt idx="7">
                  <c:v>0.25</c:v>
                </c:pt>
              </c:numCache>
              <c:extLst/>
            </c:numRef>
          </c:val>
          <c:extLst>
            <c:ext xmlns:c16="http://schemas.microsoft.com/office/drawing/2014/chart" uri="{C3380CC4-5D6E-409C-BE32-E72D297353CC}">
              <c16:uniqueId val="{00000000-302B-44BA-8179-57BD181A0A0E}"/>
            </c:ext>
          </c:extLst>
        </c:ser>
        <c:ser>
          <c:idx val="5"/>
          <c:order val="1"/>
          <c:tx>
            <c:strRef>
              <c:f>'[Clean_CAQH 2024 Index - Financial Metrics(PP Ave)(folded).xlsx]Key F(PP)'!$B$46</c:f>
              <c:strCache>
                <c:ptCount val="1"/>
                <c:pt idx="0">
                  <c:v>2021</c:v>
                </c:pt>
              </c:strCache>
            </c:strRef>
          </c:tx>
          <c:spPr>
            <a:solidFill>
              <a:srgbClr val="00A6DF"/>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F(PP)'!$C$40:$K$40</c:f>
              <c:strCache>
                <c:ptCount val="8"/>
                <c:pt idx="0">
                  <c:v>Eligibility and Benefit Verification</c:v>
                </c:pt>
                <c:pt idx="1">
                  <c:v>Claim Submission</c:v>
                </c:pt>
                <c:pt idx="2">
                  <c:v>Attachments</c:v>
                </c:pt>
                <c:pt idx="3">
                  <c:v>Acknowledgements</c:v>
                </c:pt>
                <c:pt idx="4">
                  <c:v>Coordination of Benefits</c:v>
                </c:pt>
                <c:pt idx="5">
                  <c:v>Claim Status Inquiry</c:v>
                </c:pt>
                <c:pt idx="6">
                  <c:v>Claim Payment</c:v>
                </c:pt>
                <c:pt idx="7">
                  <c:v>Remittance Advice</c:v>
                </c:pt>
              </c:strCache>
              <c:extLst/>
            </c:strRef>
          </c:cat>
          <c:val>
            <c:numRef>
              <c:f>'[Clean_CAQH 2024 Index - Financial Metrics(PP Ave)(folded).xlsx]Key F(PP)'!$C$46:$K$46</c:f>
              <c:numCache>
                <c:formatCode>0%</c:formatCode>
                <c:ptCount val="8"/>
                <c:pt idx="0">
                  <c:v>0.71</c:v>
                </c:pt>
                <c:pt idx="1">
                  <c:v>0.84</c:v>
                </c:pt>
                <c:pt idx="2">
                  <c:v>0.19</c:v>
                </c:pt>
                <c:pt idx="3">
                  <c:v>1</c:v>
                </c:pt>
                <c:pt idx="5">
                  <c:v>0.19</c:v>
                </c:pt>
                <c:pt idx="6">
                  <c:v>0.16</c:v>
                </c:pt>
                <c:pt idx="7">
                  <c:v>0.25</c:v>
                </c:pt>
              </c:numCache>
              <c:extLst/>
            </c:numRef>
          </c:val>
          <c:extLst>
            <c:ext xmlns:c16="http://schemas.microsoft.com/office/drawing/2014/chart" uri="{C3380CC4-5D6E-409C-BE32-E72D297353CC}">
              <c16:uniqueId val="{00000001-302B-44BA-8179-57BD181A0A0E}"/>
            </c:ext>
          </c:extLst>
        </c:ser>
        <c:ser>
          <c:idx val="6"/>
          <c:order val="2"/>
          <c:tx>
            <c:strRef>
              <c:f>'[Clean_CAQH 2024 Index - Financial Metrics(PP Ave)(folded).xlsx]Key F(PP)'!$B$47</c:f>
              <c:strCache>
                <c:ptCount val="1"/>
                <c:pt idx="0">
                  <c:v>2022</c:v>
                </c:pt>
              </c:strCache>
            </c:strRef>
          </c:tx>
          <c:spPr>
            <a:solidFill>
              <a:srgbClr val="8291FF"/>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F(PP)'!$C$40:$K$40</c:f>
              <c:strCache>
                <c:ptCount val="8"/>
                <c:pt idx="0">
                  <c:v>Eligibility and Benefit Verification</c:v>
                </c:pt>
                <c:pt idx="1">
                  <c:v>Claim Submission</c:v>
                </c:pt>
                <c:pt idx="2">
                  <c:v>Attachments</c:v>
                </c:pt>
                <c:pt idx="3">
                  <c:v>Acknowledgements</c:v>
                </c:pt>
                <c:pt idx="4">
                  <c:v>Coordination of Benefits</c:v>
                </c:pt>
                <c:pt idx="5">
                  <c:v>Claim Status Inquiry</c:v>
                </c:pt>
                <c:pt idx="6">
                  <c:v>Claim Payment</c:v>
                </c:pt>
                <c:pt idx="7">
                  <c:v>Remittance Advice</c:v>
                </c:pt>
              </c:strCache>
              <c:extLst/>
            </c:strRef>
          </c:cat>
          <c:val>
            <c:numRef>
              <c:f>'[Clean_CAQH 2024 Index - Financial Metrics(PP Ave)(folded).xlsx]Key F(PP)'!$C$47:$K$47</c:f>
              <c:numCache>
                <c:formatCode>0%</c:formatCode>
                <c:ptCount val="8"/>
                <c:pt idx="0">
                  <c:v>0.75</c:v>
                </c:pt>
                <c:pt idx="1">
                  <c:v>0.86</c:v>
                </c:pt>
                <c:pt idx="2">
                  <c:v>0.31</c:v>
                </c:pt>
                <c:pt idx="3">
                  <c:v>1</c:v>
                </c:pt>
                <c:pt idx="4">
                  <c:v>0.52</c:v>
                </c:pt>
                <c:pt idx="5">
                  <c:v>0.25</c:v>
                </c:pt>
                <c:pt idx="6">
                  <c:v>0.17</c:v>
                </c:pt>
                <c:pt idx="7">
                  <c:v>0.36</c:v>
                </c:pt>
              </c:numCache>
              <c:extLst/>
            </c:numRef>
          </c:val>
          <c:extLst>
            <c:ext xmlns:c16="http://schemas.microsoft.com/office/drawing/2014/chart" uri="{C3380CC4-5D6E-409C-BE32-E72D297353CC}">
              <c16:uniqueId val="{00000002-302B-44BA-8179-57BD181A0A0E}"/>
            </c:ext>
          </c:extLst>
        </c:ser>
        <c:ser>
          <c:idx val="7"/>
          <c:order val="3"/>
          <c:tx>
            <c:strRef>
              <c:f>'[Clean_CAQH 2024 Index - Financial Metrics(PP Ave)(folded).xlsx]Key F(PP)'!$B$48</c:f>
              <c:strCache>
                <c:ptCount val="1"/>
                <c:pt idx="0">
                  <c:v>2023</c:v>
                </c:pt>
              </c:strCache>
            </c:strRef>
          </c:tx>
          <c:spPr>
            <a:solidFill>
              <a:srgbClr val="00798A"/>
            </a:solidFill>
            <a:ln>
              <a:noFill/>
            </a:ln>
            <a:effectLst/>
          </c:spPr>
          <c:invertIfNegative val="0"/>
          <c:dLbls>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F(PP)'!$C$40:$K$40</c:f>
              <c:strCache>
                <c:ptCount val="8"/>
                <c:pt idx="0">
                  <c:v>Eligibility and Benefit Verification</c:v>
                </c:pt>
                <c:pt idx="1">
                  <c:v>Claim Submission</c:v>
                </c:pt>
                <c:pt idx="2">
                  <c:v>Attachments</c:v>
                </c:pt>
                <c:pt idx="3">
                  <c:v>Acknowledgements</c:v>
                </c:pt>
                <c:pt idx="4">
                  <c:v>Coordination of Benefits</c:v>
                </c:pt>
                <c:pt idx="5">
                  <c:v>Claim Status Inquiry</c:v>
                </c:pt>
                <c:pt idx="6">
                  <c:v>Claim Payment</c:v>
                </c:pt>
                <c:pt idx="7">
                  <c:v>Remittance Advice</c:v>
                </c:pt>
              </c:strCache>
              <c:extLst/>
            </c:strRef>
          </c:cat>
          <c:val>
            <c:numRef>
              <c:f>'[Clean_CAQH 2024 Index - Financial Metrics(PP Ave)(folded).xlsx]Key F(PP)'!$C$48:$K$48</c:f>
              <c:numCache>
                <c:formatCode>0%</c:formatCode>
                <c:ptCount val="8"/>
                <c:pt idx="0">
                  <c:v>0.79</c:v>
                </c:pt>
                <c:pt idx="1">
                  <c:v>0.87</c:v>
                </c:pt>
                <c:pt idx="2">
                  <c:v>0.34</c:v>
                </c:pt>
                <c:pt idx="3">
                  <c:v>1</c:v>
                </c:pt>
                <c:pt idx="4">
                  <c:v>0.52</c:v>
                </c:pt>
                <c:pt idx="5">
                  <c:v>0.28000000000000003</c:v>
                </c:pt>
                <c:pt idx="6">
                  <c:v>0.21</c:v>
                </c:pt>
                <c:pt idx="7">
                  <c:v>0.36</c:v>
                </c:pt>
              </c:numCache>
              <c:extLst/>
            </c:numRef>
          </c:val>
          <c:extLst>
            <c:ext xmlns:c16="http://schemas.microsoft.com/office/drawing/2014/chart" uri="{C3380CC4-5D6E-409C-BE32-E72D297353CC}">
              <c16:uniqueId val="{00000003-302B-44BA-8179-57BD181A0A0E}"/>
            </c:ext>
          </c:extLst>
        </c:ser>
        <c:ser>
          <c:idx val="8"/>
          <c:order val="4"/>
          <c:tx>
            <c:strRef>
              <c:f>'[Clean_CAQH 2024 Index - Financial Metrics(PP Ave)(folded).xlsx]Key F(PP)'!$B$49</c:f>
              <c:strCache>
                <c:ptCount val="1"/>
                <c:pt idx="0">
                  <c:v>2024</c:v>
                </c:pt>
              </c:strCache>
            </c:strRef>
          </c:tx>
          <c:spPr>
            <a:solidFill>
              <a:srgbClr val="61C5A4"/>
            </a:solidFill>
            <a:ln>
              <a:noFill/>
            </a:ln>
            <a:effectLst/>
          </c:spPr>
          <c:invertIfNegative val="0"/>
          <c:dPt>
            <c:idx val="0"/>
            <c:invertIfNegative val="0"/>
            <c:bubble3D val="0"/>
            <c:extLst>
              <c:ext xmlns:c16="http://schemas.microsoft.com/office/drawing/2014/chart" uri="{C3380CC4-5D6E-409C-BE32-E72D297353CC}">
                <c16:uniqueId val="{00000004-302B-44BA-8179-57BD181A0A0E}"/>
              </c:ext>
            </c:extLst>
          </c:dPt>
          <c:dLbls>
            <c:dLbl>
              <c:idx val="2"/>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02B-44BA-8179-57BD181A0A0E}"/>
                </c:ext>
              </c:extLst>
            </c:dLbl>
            <c:spPr>
              <a:noFill/>
              <a:ln>
                <a:noFill/>
              </a:ln>
              <a:effectLst/>
            </c:spPr>
            <c:txPr>
              <a:bodyPr rot="-5400000"/>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'[Clean_CAQH 2024 Index - Financial Metrics(PP Ave)(folded).xlsx]Key F(PP)'!$C$40:$K$40</c:f>
              <c:strCache>
                <c:ptCount val="8"/>
                <c:pt idx="0">
                  <c:v>Eligibility and Benefit Verification</c:v>
                </c:pt>
                <c:pt idx="1">
                  <c:v>Claim Submission</c:v>
                </c:pt>
                <c:pt idx="2">
                  <c:v>Attachments</c:v>
                </c:pt>
                <c:pt idx="3">
                  <c:v>Acknowledgements</c:v>
                </c:pt>
                <c:pt idx="4">
                  <c:v>Coordination of Benefits</c:v>
                </c:pt>
                <c:pt idx="5">
                  <c:v>Claim Status Inquiry</c:v>
                </c:pt>
                <c:pt idx="6">
                  <c:v>Claim Payment</c:v>
                </c:pt>
                <c:pt idx="7">
                  <c:v>Remittance Advice</c:v>
                </c:pt>
              </c:strCache>
              <c:extLst/>
            </c:strRef>
          </c:cat>
          <c:val>
            <c:numRef>
              <c:f>'[Clean_CAQH 2024 Index - Financial Metrics(PP Ave)(folded).xlsx]Key F(PP)'!$C$49:$K$49</c:f>
              <c:numCache>
                <c:formatCode>0%</c:formatCode>
                <c:ptCount val="8"/>
                <c:pt idx="0">
                  <c:v>0.81759453093674916</c:v>
                </c:pt>
                <c:pt idx="1">
                  <c:v>0.90242449884424802</c:v>
                </c:pt>
                <c:pt idx="2">
                  <c:v>0.33866666666666667</c:v>
                </c:pt>
                <c:pt idx="3">
                  <c:v>1</c:v>
                </c:pt>
                <c:pt idx="4">
                  <c:v>0.49</c:v>
                </c:pt>
                <c:pt idx="5">
                  <c:v>0.28326160236725256</c:v>
                </c:pt>
                <c:pt idx="6">
                  <c:v>0.30404285076478771</c:v>
                </c:pt>
                <c:pt idx="7">
                  <c:v>0.38554941729466519</c:v>
                </c:pt>
              </c:numCache>
              <c:extLst/>
            </c:numRef>
          </c:val>
          <c:extLst>
            <c:ext xmlns:c16="http://schemas.microsoft.com/office/drawing/2014/chart" uri="{C3380CC4-5D6E-409C-BE32-E72D297353CC}">
              <c16:uniqueId val="{00000006-302B-44BA-8179-57BD181A0A0E}"/>
            </c:ext>
          </c:extLst>
        </c:ser>
        <c:dLbls>
          <c:dLblPos val="outEnd"/>
          <c:showLegendKey val="0"/>
          <c:showVal val="1"/>
          <c:showCatName val="0"/>
          <c:showSerName val="0"/>
          <c:showPercent val="0"/>
          <c:showBubbleSize val="0"/>
        </c:dLbls>
        <c:gapWidth val="219"/>
        <c:overlap val="-27"/>
        <c:axId val="1663114671"/>
        <c:axId val="1663115151"/>
      </c:barChart>
      <c:catAx>
        <c:axId val="166311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63115151"/>
        <c:crosses val="autoZero"/>
        <c:auto val="1"/>
        <c:lblAlgn val="ctr"/>
        <c:lblOffset val="100"/>
        <c:noMultiLvlLbl val="0"/>
      </c:catAx>
      <c:valAx>
        <c:axId val="1663115151"/>
        <c:scaling>
          <c:orientation val="minMax"/>
        </c:scaling>
        <c:delete val="1"/>
        <c:axPos val="l"/>
        <c:numFmt formatCode="0%" sourceLinked="1"/>
        <c:majorTickMark val="none"/>
        <c:minorTickMark val="none"/>
        <c:tickLblPos val="nextTo"/>
        <c:crossAx val="1663114671"/>
        <c:crosses val="autoZero"/>
        <c:crossBetween val="between"/>
      </c:valAx>
    </c:plotArea>
    <c:plotVisOnly val="1"/>
    <c:dispBlanksAs val="gap"/>
    <c:showDLblsOverMax val="0"/>
  </c:chart>
  <c:txPr>
    <a:bodyPr/>
    <a:lstStyle/>
    <a:p>
      <a:pPr>
        <a:defRPr>
          <a:solidFill>
            <a:schemeClr val="tx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0.38506</cdr:x>
      <cdr:y>0.5836</cdr:y>
    </cdr:from>
    <cdr:to>
      <cdr:x>0.40887</cdr:x>
      <cdr:y>0.80299</cdr:y>
    </cdr:to>
    <cdr:sp macro="" textlink="">
      <cdr:nvSpPr>
        <cdr:cNvPr id="2" name="TextBox 1">
          <a:extLst xmlns:a="http://schemas.openxmlformats.org/drawingml/2006/main">
            <a:ext uri="{FF2B5EF4-FFF2-40B4-BE49-F238E27FC236}">
              <a16:creationId xmlns:a16="http://schemas.microsoft.com/office/drawing/2014/main" id="{F796DB69-2E76-48F3-D183-DF480E47CD30}"/>
            </a:ext>
          </a:extLst>
        </cdr:cNvPr>
        <cdr:cNvSpPr txBox="1"/>
      </cdr:nvSpPr>
      <cdr:spPr>
        <a:xfrm xmlns:a="http://schemas.openxmlformats.org/drawingml/2006/main">
          <a:off x="4356925" y="1218282"/>
          <a:ext cx="269463" cy="45797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kern="1200" dirty="0">
              <a:solidFill>
                <a:schemeClr val="tx1"/>
              </a:solidFill>
            </a:rPr>
            <a:t>NR</a:t>
          </a:r>
        </a:p>
      </cdr:txBody>
    </cdr:sp>
  </cdr:relSizeAnchor>
  <cdr:relSizeAnchor xmlns:cdr="http://schemas.openxmlformats.org/drawingml/2006/chartDrawing">
    <cdr:from>
      <cdr:x>0.52673</cdr:x>
      <cdr:y>0.60507</cdr:y>
    </cdr:from>
    <cdr:to>
      <cdr:x>0.55307</cdr:x>
      <cdr:y>0.80868</cdr:y>
    </cdr:to>
    <cdr:sp macro="" textlink="">
      <cdr:nvSpPr>
        <cdr:cNvPr id="5" name="TextBox 1">
          <a:extLst xmlns:a="http://schemas.openxmlformats.org/drawingml/2006/main">
            <a:ext uri="{FF2B5EF4-FFF2-40B4-BE49-F238E27FC236}">
              <a16:creationId xmlns:a16="http://schemas.microsoft.com/office/drawing/2014/main" id="{103D5E29-E595-4619-2E6B-662D9F69C8D8}"/>
            </a:ext>
          </a:extLst>
        </cdr:cNvPr>
        <cdr:cNvSpPr txBox="1"/>
      </cdr:nvSpPr>
      <cdr:spPr>
        <a:xfrm xmlns:a="http://schemas.openxmlformats.org/drawingml/2006/main">
          <a:off x="5959909" y="1263107"/>
          <a:ext cx="298055" cy="42503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solidFill>
                <a:schemeClr val="tx1"/>
              </a:solidFill>
            </a:rPr>
            <a:t>NR</a:t>
          </a:r>
        </a:p>
      </cdr:txBody>
    </cdr:sp>
  </cdr:relSizeAnchor>
  <cdr:relSizeAnchor xmlns:cdr="http://schemas.openxmlformats.org/drawingml/2006/chartDrawing">
    <cdr:from>
      <cdr:x>0.50922</cdr:x>
      <cdr:y>0.65661</cdr:y>
    </cdr:from>
    <cdr:to>
      <cdr:x>0.52693</cdr:x>
      <cdr:y>0.80868</cdr:y>
    </cdr:to>
    <cdr:sp macro="" textlink="">
      <cdr:nvSpPr>
        <cdr:cNvPr id="6" name="TextBox 1">
          <a:extLst xmlns:a="http://schemas.openxmlformats.org/drawingml/2006/main">
            <a:ext uri="{FF2B5EF4-FFF2-40B4-BE49-F238E27FC236}">
              <a16:creationId xmlns:a16="http://schemas.microsoft.com/office/drawing/2014/main" id="{103D5E29-E595-4619-2E6B-662D9F69C8D8}"/>
            </a:ext>
          </a:extLst>
        </cdr:cNvPr>
        <cdr:cNvSpPr txBox="1"/>
      </cdr:nvSpPr>
      <cdr:spPr>
        <a:xfrm xmlns:a="http://schemas.openxmlformats.org/drawingml/2006/main">
          <a:off x="5761786" y="1370683"/>
          <a:ext cx="200343" cy="317461"/>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kern="1200" dirty="0">
              <a:solidFill>
                <a:schemeClr val="tx1"/>
              </a:solidFill>
            </a:rPr>
            <a:t>NR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937C89-6DE0-17FE-C224-D7BF984FD5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DF67CE-6216-C7CE-E1F0-824CBE2571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72354E-21EF-4683-AB09-436FB273CE88}" type="datetimeFigureOut">
              <a:rPr lang="en-US" smtClean="0"/>
              <a:t>3/12/2025</a:t>
            </a:fld>
            <a:endParaRPr lang="en-US"/>
          </a:p>
        </p:txBody>
      </p:sp>
      <p:sp>
        <p:nvSpPr>
          <p:cNvPr id="4" name="Footer Placeholder 3">
            <a:extLst>
              <a:ext uri="{FF2B5EF4-FFF2-40B4-BE49-F238E27FC236}">
                <a16:creationId xmlns:a16="http://schemas.microsoft.com/office/drawing/2014/main" id="{163CEC44-A7EC-2520-4D1D-4A32A35C0F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B96572-77F8-7E73-DDE1-5BA0798593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6997B3-DC77-40C6-9764-50B2CB05E9C8}" type="slidenum">
              <a:rPr lang="en-US" smtClean="0"/>
              <a:t>‹#›</a:t>
            </a:fld>
            <a:endParaRPr lang="en-US"/>
          </a:p>
        </p:txBody>
      </p:sp>
    </p:spTree>
    <p:extLst>
      <p:ext uri="{BB962C8B-B14F-4D97-AF65-F5344CB8AC3E}">
        <p14:creationId xmlns:p14="http://schemas.microsoft.com/office/powerpoint/2010/main" val="7261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DC244E-23BC-4E60-85F6-D03C25D97F2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D4518-AE90-4292-A357-8FDFF14FBF8E}" type="slidenum">
              <a:rPr lang="en-US" smtClean="0"/>
              <a:t>‹#›</a:t>
            </a:fld>
            <a:endParaRPr lang="en-US"/>
          </a:p>
        </p:txBody>
      </p:sp>
    </p:spTree>
    <p:extLst>
      <p:ext uri="{BB962C8B-B14F-4D97-AF65-F5344CB8AC3E}">
        <p14:creationId xmlns:p14="http://schemas.microsoft.com/office/powerpoint/2010/main" val="68655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02779-2C85-6DA4-4846-757964AFA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665D6-0D77-786D-A138-AC30D934F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8596BD-A264-3013-52E7-CA469B6679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D3D4D4-13B6-E2C3-6C44-A214D49D9D02}"/>
              </a:ext>
            </a:extLst>
          </p:cNvPr>
          <p:cNvSpPr>
            <a:spLocks noGrp="1"/>
          </p:cNvSpPr>
          <p:nvPr>
            <p:ph type="sldNum" sz="quarter" idx="5"/>
          </p:nvPr>
        </p:nvSpPr>
        <p:spPr/>
        <p:txBody>
          <a:bodyPr/>
          <a:lstStyle/>
          <a:p>
            <a:fld id="{04FD4518-AE90-4292-A357-8FDFF14FBF8E}" type="slidenum">
              <a:rPr lang="en-US" smtClean="0"/>
              <a:t>1</a:t>
            </a:fld>
            <a:endParaRPr lang="en-US"/>
          </a:p>
        </p:txBody>
      </p:sp>
    </p:spTree>
    <p:extLst>
      <p:ext uri="{BB962C8B-B14F-4D97-AF65-F5344CB8AC3E}">
        <p14:creationId xmlns:p14="http://schemas.microsoft.com/office/powerpoint/2010/main" val="192429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4A612-2119-C345-13A6-5A2A9A130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A51F7-95C4-6893-59FA-EDFC23DFD8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61DF8-AF61-EAA0-DEB7-5B82E7A999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BECC81-4463-8153-7250-395E385EC4AD}"/>
              </a:ext>
            </a:extLst>
          </p:cNvPr>
          <p:cNvSpPr>
            <a:spLocks noGrp="1"/>
          </p:cNvSpPr>
          <p:nvPr>
            <p:ph type="sldNum" sz="quarter" idx="5"/>
          </p:nvPr>
        </p:nvSpPr>
        <p:spPr/>
        <p:txBody>
          <a:bodyPr/>
          <a:lstStyle/>
          <a:p>
            <a:pPr defTabSz="971029">
              <a:defRPr/>
            </a:pPr>
            <a:fld id="{F8FA0481-0612-4516-A880-4B7B7CF3F5AF}" type="slidenum">
              <a:rPr lang="en-US">
                <a:solidFill>
                  <a:prstClr val="black"/>
                </a:solidFill>
                <a:latin typeface="Aptos" panose="02110004020202020204"/>
              </a:rPr>
              <a:pPr defTabSz="971029">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311306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BD6A-9E08-50D0-B795-48A7F4329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93020-36A2-B86A-D61A-5BD1D6326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75961F-4FCE-319E-AB93-E55771967EE5}"/>
              </a:ext>
            </a:extLst>
          </p:cNvPr>
          <p:cNvSpPr>
            <a:spLocks noGrp="1"/>
          </p:cNvSpPr>
          <p:nvPr>
            <p:ph type="body" idx="1"/>
          </p:nvPr>
        </p:nvSpPr>
        <p:spPr/>
        <p:txBody>
          <a:bodyPr/>
          <a:lstStyle/>
          <a:p>
            <a:r>
              <a:rPr lang="en-US"/>
              <a:t>plans have more </a:t>
            </a:r>
            <a:r>
              <a:rPr lang="en-US" err="1"/>
              <a:t>elec</a:t>
            </a:r>
            <a:r>
              <a:rPr lang="en-US"/>
              <a:t> workflows in place/are utilizing more </a:t>
            </a:r>
            <a:r>
              <a:rPr lang="en-US" err="1"/>
              <a:t>elec</a:t>
            </a:r>
            <a:r>
              <a:rPr lang="en-US"/>
              <a:t> workflows. have greater access to technology etc.</a:t>
            </a:r>
          </a:p>
          <a:p>
            <a:r>
              <a:rPr lang="en-US"/>
              <a:t>the costs only include labor time to conduct the </a:t>
            </a:r>
            <a:r>
              <a:rPr lang="en-US" err="1"/>
              <a:t>tranx</a:t>
            </a:r>
            <a:r>
              <a:rPr lang="en-US"/>
              <a:t>. does not include time/cost associated w gathering info or f/u. does not include system costs</a:t>
            </a:r>
          </a:p>
          <a:p>
            <a:r>
              <a:rPr lang="en-US"/>
              <a:t>for PA - the cost includes the request from the provider to the plan to obtain authorization for a service OR the response from the plan for an auth. referrals are not included. Our costs/times are lower than those reported by an MGMA given we focus solely on this component of the PA process. This is how the 278 is defined. For measurement purposes the tasks were defined as per the HIPAA definition</a:t>
            </a:r>
          </a:p>
          <a:p>
            <a:endParaRPr lang="en-US"/>
          </a:p>
          <a:p>
            <a:r>
              <a:rPr lang="en-US"/>
              <a:t>Clarity on the #s – Of the 8 tasks we measured, total spend is 90B. We believe there is an additional 20B savings of the 90B. Overall 222B has been avoided because of the automation. </a:t>
            </a:r>
          </a:p>
        </p:txBody>
      </p:sp>
      <p:sp>
        <p:nvSpPr>
          <p:cNvPr id="4" name="Slide Number Placeholder 3">
            <a:extLst>
              <a:ext uri="{FF2B5EF4-FFF2-40B4-BE49-F238E27FC236}">
                <a16:creationId xmlns:a16="http://schemas.microsoft.com/office/drawing/2014/main" id="{648E595A-D7FF-BF04-B22F-A9C699F0B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9437D-AC3C-416F-B858-F02307F52E4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461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33D29-3D4D-B600-679A-2E27A1FB5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EA514-5071-4A48-4754-A6A152F44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99BA7-E7C6-C697-4421-DF3A59F63180}"/>
              </a:ext>
            </a:extLst>
          </p:cNvPr>
          <p:cNvSpPr>
            <a:spLocks noGrp="1"/>
          </p:cNvSpPr>
          <p:nvPr>
            <p:ph type="body" idx="1"/>
          </p:nvPr>
        </p:nvSpPr>
        <p:spPr/>
        <p:txBody>
          <a:bodyPr/>
          <a:lstStyle/>
          <a:p>
            <a:pPr marL="0" indent="0">
              <a:buNone/>
            </a:pPr>
            <a:r>
              <a:rPr lang="en-US" sz="1600" b="1" dirty="0"/>
              <a:t>Survey and Data Collection</a:t>
            </a:r>
            <a:br>
              <a:rPr lang="en-US" sz="1600" b="1" dirty="0"/>
            </a:br>
            <a:br>
              <a:rPr lang="en-US" sz="1600" dirty="0"/>
            </a:br>
            <a:r>
              <a:rPr lang="en-US" sz="1600" dirty="0"/>
              <a:t>Goal: To provide more insights to the industry and position CAQH as a thought leader</a:t>
            </a:r>
          </a:p>
          <a:p>
            <a:pPr marL="342900" indent="-342900">
              <a:buFont typeface="Arial" panose="020B0604020202020204" pitchFamily="34" charset="0"/>
              <a:buChar char="•"/>
            </a:pPr>
            <a:r>
              <a:rPr lang="en-US" sz="1600" dirty="0"/>
              <a:t>Supplemental Questions (incorporated into subsequent issue briefs)</a:t>
            </a:r>
          </a:p>
          <a:p>
            <a:pPr marL="554038" lvl="1" indent="-342900">
              <a:buFont typeface="Arial" panose="020B0604020202020204" pitchFamily="34" charset="0"/>
              <a:buChar char="•"/>
            </a:pPr>
            <a:r>
              <a:rPr lang="en-US" sz="1400" dirty="0"/>
              <a:t>Impact of Change HealthCare cyber attack on administrative processes</a:t>
            </a:r>
          </a:p>
          <a:p>
            <a:pPr marL="554038" lvl="1" indent="-342900">
              <a:buFont typeface="Arial" panose="020B0604020202020204" pitchFamily="34" charset="0"/>
              <a:buChar char="•"/>
            </a:pPr>
            <a:r>
              <a:rPr lang="en-US" sz="1400" dirty="0"/>
              <a:t>Use of AI for administrative and clinical tasks</a:t>
            </a:r>
          </a:p>
          <a:p>
            <a:pPr marL="554038" lvl="1" indent="-342900">
              <a:buFont typeface="Arial" panose="020B0604020202020204" pitchFamily="34" charset="0"/>
              <a:buChar char="•"/>
            </a:pPr>
            <a:r>
              <a:rPr lang="en-US" sz="1400" dirty="0"/>
              <a:t>Electronic Prior Authorization (</a:t>
            </a:r>
            <a:r>
              <a:rPr lang="en-US" sz="1400" dirty="0" err="1"/>
              <a:t>ePA</a:t>
            </a:r>
            <a:r>
              <a:rPr lang="en-US" sz="1400" dirty="0"/>
              <a:t>) readiness</a:t>
            </a:r>
          </a:p>
          <a:p>
            <a:pPr marL="554038" lvl="1" indent="-342900">
              <a:buFont typeface="Arial" panose="020B0604020202020204" pitchFamily="34" charset="0"/>
              <a:buChar char="•"/>
            </a:pPr>
            <a:r>
              <a:rPr lang="en-US" sz="1400" dirty="0"/>
              <a:t>Challenges associated with automating administrative workflows</a:t>
            </a:r>
          </a:p>
          <a:p>
            <a:pPr marL="342900" indent="-342900"/>
            <a:r>
              <a:rPr lang="en-US" sz="1600" dirty="0"/>
              <a:t>Provider Interviews</a:t>
            </a:r>
          </a:p>
          <a:p>
            <a:pPr marL="457200" marR="0">
              <a:spcBef>
                <a:spcPts val="0"/>
              </a:spcBef>
              <a:spcAft>
                <a:spcPts val="0"/>
              </a:spcAft>
            </a:pPr>
            <a:r>
              <a:rPr lang="en-US" sz="1400" dirty="0"/>
              <a:t>NORC conducted 31 interviews with medical and dental providers and staff to gain a greater understanding of:</a:t>
            </a:r>
          </a:p>
          <a:p>
            <a:pPr marL="768350" lvl="2" indent="-342900">
              <a:buFont typeface="Arial" panose="020B0604020202020204" pitchFamily="34" charset="0"/>
              <a:buChar char="•"/>
            </a:pPr>
            <a:r>
              <a:rPr lang="en-US" sz="1200" dirty="0"/>
              <a:t>How they conduct administrative transactions; steps completed during the process </a:t>
            </a:r>
          </a:p>
          <a:p>
            <a:pPr marL="768350" lvl="2" indent="-342900">
              <a:buFont typeface="Arial" panose="020B0604020202020204" pitchFamily="34" charset="0"/>
              <a:buChar char="•"/>
            </a:pPr>
            <a:r>
              <a:rPr lang="en-US" sz="1200" dirty="0"/>
              <a:t>Best practices </a:t>
            </a:r>
          </a:p>
          <a:p>
            <a:pPr marL="768350" lvl="2" indent="-342900">
              <a:buFont typeface="Arial" panose="020B0604020202020204" pitchFamily="34" charset="0"/>
              <a:buChar char="•"/>
            </a:pPr>
            <a:r>
              <a:rPr lang="en-US" sz="1200" dirty="0"/>
              <a:t>Challenges encountered</a:t>
            </a:r>
          </a:p>
          <a:p>
            <a:pPr marL="0" indent="0">
              <a:buNone/>
            </a:pPr>
            <a:r>
              <a:rPr lang="en-US" sz="1600" b="1" dirty="0"/>
              <a:t>Reporting &amp; Outreach</a:t>
            </a:r>
          </a:p>
          <a:p>
            <a:pPr marL="0" indent="0">
              <a:buNone/>
            </a:pPr>
            <a:r>
              <a:rPr lang="en-US" sz="1600" dirty="0"/>
              <a:t>Goal: To increase the visibility, readership and use of the report and CAQH within the industry.</a:t>
            </a:r>
          </a:p>
          <a:p>
            <a:pPr marL="342900" indent="-342900">
              <a:buFont typeface="Arial" panose="020B0604020202020204" pitchFamily="34" charset="0"/>
              <a:buChar char="•"/>
            </a:pPr>
            <a:r>
              <a:rPr lang="en-US" sz="1600" dirty="0"/>
              <a:t>Inclusion of the provider and patient perspective</a:t>
            </a:r>
          </a:p>
          <a:p>
            <a:pPr marL="800100" lvl="1" indent="-342900">
              <a:buFont typeface="Arial" panose="020B0604020202020204" pitchFamily="34" charset="0"/>
              <a:buChar char="•"/>
            </a:pPr>
            <a:r>
              <a:rPr lang="en-US" sz="1400" dirty="0"/>
              <a:t>Provider quotes bring findings “to life” make them more relatable; humanize the report</a:t>
            </a:r>
          </a:p>
          <a:p>
            <a:pPr marL="800100" lvl="1" indent="-342900">
              <a:buFont typeface="Arial" panose="020B0604020202020204" pitchFamily="34" charset="0"/>
              <a:buChar char="•"/>
            </a:pPr>
            <a:r>
              <a:rPr lang="en-US" sz="1400" dirty="0"/>
              <a:t>Highlight how findings impact patient along their care journey</a:t>
            </a:r>
          </a:p>
          <a:p>
            <a:pPr marL="342900" indent="-342900">
              <a:buFont typeface="Arial" panose="020B0604020202020204" pitchFamily="34" charset="0"/>
              <a:buChar char="•"/>
            </a:pPr>
            <a:r>
              <a:rPr lang="en-US" sz="1600" dirty="0"/>
              <a:t>Creation of a stand-alone Executive Summary </a:t>
            </a:r>
          </a:p>
          <a:p>
            <a:pPr marL="800100" lvl="1" indent="-342900">
              <a:buFont typeface="Arial" panose="020B0604020202020204" pitchFamily="34" charset="0"/>
              <a:buChar char="•"/>
            </a:pPr>
            <a:r>
              <a:rPr lang="en-US" sz="1400" dirty="0"/>
              <a:t>To increase and improve outreach among new audiences and media</a:t>
            </a:r>
          </a:p>
          <a:p>
            <a:pPr marL="800100" lvl="1" indent="-342900">
              <a:buFont typeface="Arial" panose="020B0604020202020204" pitchFamily="34" charset="0"/>
              <a:buChar char="•"/>
            </a:pPr>
            <a:r>
              <a:rPr lang="en-US" sz="1400" dirty="0"/>
              <a:t>Use simpler, plainer text to explain findings and insights</a:t>
            </a:r>
          </a:p>
          <a:p>
            <a:pPr marL="342900" indent="-342900">
              <a:buFont typeface="Arial" panose="020B0604020202020204" pitchFamily="34" charset="0"/>
              <a:buChar char="•"/>
            </a:pPr>
            <a:r>
              <a:rPr lang="en-US" sz="1600" dirty="0"/>
              <a:t>Panel webinar to share findings with the industry</a:t>
            </a:r>
          </a:p>
          <a:p>
            <a:pPr marL="800100" lvl="1" indent="-342900">
              <a:buFont typeface="Arial" panose="020B0604020202020204" pitchFamily="34" charset="0"/>
              <a:buChar char="•"/>
            </a:pPr>
            <a:r>
              <a:rPr lang="en-US" sz="1400" dirty="0"/>
              <a:t>Replaces the traditional webinar conducted in the past</a:t>
            </a:r>
          </a:p>
          <a:p>
            <a:pPr marL="800100" lvl="1" indent="-342900">
              <a:buFont typeface="Arial" panose="020B0604020202020204" pitchFamily="34" charset="0"/>
              <a:buChar char="•"/>
            </a:pPr>
            <a:r>
              <a:rPr lang="en-US" sz="1400" dirty="0"/>
              <a:t>Interactive, stakeholders present insights and experiences</a:t>
            </a:r>
          </a:p>
          <a:p>
            <a:pPr marL="342900" indent="-342900">
              <a:buFont typeface="Arial" panose="020B0604020202020204" pitchFamily="34" charset="0"/>
              <a:buChar char="•"/>
            </a:pPr>
            <a:r>
              <a:rPr lang="en-US" sz="1600" dirty="0"/>
              <a:t>Report launch party at </a:t>
            </a:r>
            <a:r>
              <a:rPr lang="en-US" sz="1600" dirty="0" err="1"/>
              <a:t>ViVE</a:t>
            </a:r>
            <a:endParaRPr lang="en-US" sz="1600" dirty="0"/>
          </a:p>
          <a:p>
            <a:pPr marL="800100" lvl="1" indent="-342900">
              <a:buFont typeface="Arial" panose="020B0604020202020204" pitchFamily="34" charset="0"/>
              <a:buChar char="•"/>
            </a:pPr>
            <a:r>
              <a:rPr lang="en-US" sz="1400" dirty="0"/>
              <a:t>Garner excitement around the report; promote engagement and participation</a:t>
            </a:r>
          </a:p>
          <a:p>
            <a:pPr marL="800100" lvl="1" indent="-342900">
              <a:buFont typeface="Arial" panose="020B0604020202020204" pitchFamily="34" charset="0"/>
              <a:buChar char="•"/>
            </a:pPr>
            <a:r>
              <a:rPr lang="en-US" sz="1400" dirty="0"/>
              <a:t>Showcase that CAQH is THE industry source for this information</a:t>
            </a:r>
          </a:p>
          <a:p>
            <a:endParaRPr lang="en-US" dirty="0"/>
          </a:p>
        </p:txBody>
      </p:sp>
      <p:sp>
        <p:nvSpPr>
          <p:cNvPr id="4" name="Slide Number Placeholder 3">
            <a:extLst>
              <a:ext uri="{FF2B5EF4-FFF2-40B4-BE49-F238E27FC236}">
                <a16:creationId xmlns:a16="http://schemas.microsoft.com/office/drawing/2014/main" id="{AACF005C-AD8A-410F-497D-D4BA73E9C17D}"/>
              </a:ext>
            </a:extLst>
          </p:cNvPr>
          <p:cNvSpPr>
            <a:spLocks noGrp="1"/>
          </p:cNvSpPr>
          <p:nvPr>
            <p:ph type="sldNum" sz="quarter" idx="5"/>
          </p:nvPr>
        </p:nvSpPr>
        <p:spPr/>
        <p:txBody>
          <a:bodyPr/>
          <a:lstStyle/>
          <a:p>
            <a:fld id="{FA99437D-AC3C-416F-B858-F02307F52E47}" type="slidenum">
              <a:rPr lang="en-US" smtClean="0"/>
              <a:t>7</a:t>
            </a:fld>
            <a:endParaRPr lang="en-US"/>
          </a:p>
        </p:txBody>
      </p:sp>
    </p:spTree>
    <p:extLst>
      <p:ext uri="{BB962C8B-B14F-4D97-AF65-F5344CB8AC3E}">
        <p14:creationId xmlns:p14="http://schemas.microsoft.com/office/powerpoint/2010/main" val="329168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852F0-9074-8D67-42B3-004309A1F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AC45A-B2BC-E1DB-C4E7-D86BCEE6A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610E5-AB9F-F162-E3B8-CA501AC2FF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D7C9A7-05EF-1BC2-D780-A868700DC408}"/>
              </a:ext>
            </a:extLst>
          </p:cNvPr>
          <p:cNvSpPr>
            <a:spLocks noGrp="1"/>
          </p:cNvSpPr>
          <p:nvPr>
            <p:ph type="sldNum" sz="quarter" idx="5"/>
          </p:nvPr>
        </p:nvSpPr>
        <p:spPr/>
        <p:txBody>
          <a:bodyPr/>
          <a:lstStyle/>
          <a:p>
            <a:fld id="{04FD4518-AE90-4292-A357-8FDFF14FBF8E}" type="slidenum">
              <a:rPr lang="en-US" smtClean="0"/>
              <a:t>8</a:t>
            </a:fld>
            <a:endParaRPr lang="en-US"/>
          </a:p>
        </p:txBody>
      </p:sp>
    </p:spTree>
    <p:extLst>
      <p:ext uri="{BB962C8B-B14F-4D97-AF65-F5344CB8AC3E}">
        <p14:creationId xmlns:p14="http://schemas.microsoft.com/office/powerpoint/2010/main" val="40327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7C1B1-3E3B-A6C4-EDE0-E495C147F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5BE1A-9126-0CEF-017C-82E66C1D6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B6579-416E-8DFC-9691-E562C244E6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21758-CED2-C804-6CF7-070E3A780E1D}"/>
              </a:ext>
            </a:extLst>
          </p:cNvPr>
          <p:cNvSpPr>
            <a:spLocks noGrp="1"/>
          </p:cNvSpPr>
          <p:nvPr>
            <p:ph type="sldNum" sz="quarter" idx="5"/>
          </p:nvPr>
        </p:nvSpPr>
        <p:spPr/>
        <p:txBody>
          <a:bodyPr/>
          <a:lstStyle/>
          <a:p>
            <a:fld id="{04FD4518-AE90-4292-A357-8FDFF14FBF8E}" type="slidenum">
              <a:rPr lang="en-US" smtClean="0"/>
              <a:t>10</a:t>
            </a:fld>
            <a:endParaRPr lang="en-US"/>
          </a:p>
        </p:txBody>
      </p:sp>
    </p:spTree>
    <p:extLst>
      <p:ext uri="{BB962C8B-B14F-4D97-AF65-F5344CB8AC3E}">
        <p14:creationId xmlns:p14="http://schemas.microsoft.com/office/powerpoint/2010/main" val="122578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9660A-3732-7416-E628-0E3BCF2EB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55F44-4337-1C70-C408-2BD77AB67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23431-53C2-6E8E-4341-6496B6524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3004E-9ED9-1B15-5C5A-43E55DBF862C}"/>
              </a:ext>
            </a:extLst>
          </p:cNvPr>
          <p:cNvSpPr>
            <a:spLocks noGrp="1"/>
          </p:cNvSpPr>
          <p:nvPr>
            <p:ph type="sldNum" sz="quarter" idx="5"/>
          </p:nvPr>
        </p:nvSpPr>
        <p:spPr/>
        <p:txBody>
          <a:bodyPr/>
          <a:lstStyle/>
          <a:p>
            <a:fld id="{04FD4518-AE90-4292-A357-8FDFF14FBF8E}" type="slidenum">
              <a:rPr lang="en-US" smtClean="0"/>
              <a:t>11</a:t>
            </a:fld>
            <a:endParaRPr lang="en-US"/>
          </a:p>
        </p:txBody>
      </p:sp>
    </p:spTree>
    <p:extLst>
      <p:ext uri="{BB962C8B-B14F-4D97-AF65-F5344CB8AC3E}">
        <p14:creationId xmlns:p14="http://schemas.microsoft.com/office/powerpoint/2010/main" val="402407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92DF0-BCEA-3AD0-BFD2-C4B2EEA6D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F0FEE-1844-3B6B-C3B2-1A5214BE6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4587C-FC3F-3123-83F6-10706B390E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0D07D8-7BF2-E8FC-E076-AFD23253AEBC}"/>
              </a:ext>
            </a:extLst>
          </p:cNvPr>
          <p:cNvSpPr>
            <a:spLocks noGrp="1"/>
          </p:cNvSpPr>
          <p:nvPr>
            <p:ph type="sldNum" sz="quarter" idx="5"/>
          </p:nvPr>
        </p:nvSpPr>
        <p:spPr/>
        <p:txBody>
          <a:bodyPr/>
          <a:lstStyle/>
          <a:p>
            <a:fld id="{04FD4518-AE90-4292-A357-8FDFF14FBF8E}" type="slidenum">
              <a:rPr lang="en-US" smtClean="0"/>
              <a:t>12</a:t>
            </a:fld>
            <a:endParaRPr lang="en-US"/>
          </a:p>
        </p:txBody>
      </p:sp>
    </p:spTree>
    <p:extLst>
      <p:ext uri="{BB962C8B-B14F-4D97-AF65-F5344CB8AC3E}">
        <p14:creationId xmlns:p14="http://schemas.microsoft.com/office/powerpoint/2010/main" val="3101217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F8DF-CA37-DBBE-E947-491477FA3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79DEB-B989-9A20-1E25-E3509C0CE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A36F4-2E2C-27AE-3529-8F9B29AA07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E64ED0-3A74-13AB-942E-1F903FB5415E}"/>
              </a:ext>
            </a:extLst>
          </p:cNvPr>
          <p:cNvSpPr>
            <a:spLocks noGrp="1"/>
          </p:cNvSpPr>
          <p:nvPr>
            <p:ph type="sldNum" sz="quarter" idx="5"/>
          </p:nvPr>
        </p:nvSpPr>
        <p:spPr/>
        <p:txBody>
          <a:bodyPr/>
          <a:lstStyle/>
          <a:p>
            <a:fld id="{04FD4518-AE90-4292-A357-8FDFF14FBF8E}" type="slidenum">
              <a:rPr lang="en-US" smtClean="0"/>
              <a:t>13</a:t>
            </a:fld>
            <a:endParaRPr lang="en-US"/>
          </a:p>
        </p:txBody>
      </p:sp>
    </p:spTree>
    <p:extLst>
      <p:ext uri="{BB962C8B-B14F-4D97-AF65-F5344CB8AC3E}">
        <p14:creationId xmlns:p14="http://schemas.microsoft.com/office/powerpoint/2010/main" val="1522468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8BC9C3-86BB-2858-DF40-C6A9C1439E2F}"/>
              </a:ext>
            </a:extLst>
          </p:cNvPr>
          <p:cNvPicPr>
            <a:picLocks noChangeAspect="1"/>
          </p:cNvPicPr>
          <p:nvPr userDrawn="1"/>
        </p:nvPicPr>
        <p:blipFill>
          <a:blip r:embed="rId2"/>
          <a:stretch>
            <a:fillRect/>
          </a:stretch>
        </p:blipFill>
        <p:spPr>
          <a:xfrm>
            <a:off x="0" y="733331"/>
            <a:ext cx="12192000" cy="6124669"/>
          </a:xfrm>
          <a:prstGeom prst="rect">
            <a:avLst/>
          </a:prstGeom>
        </p:spPr>
      </p:pic>
      <p:pic>
        <p:nvPicPr>
          <p:cNvPr id="5" name="Picture 4">
            <a:extLst>
              <a:ext uri="{FF2B5EF4-FFF2-40B4-BE49-F238E27FC236}">
                <a16:creationId xmlns:a16="http://schemas.microsoft.com/office/drawing/2014/main" id="{3550B1BA-11CB-9502-742B-A0E618D321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pic>
        <p:nvPicPr>
          <p:cNvPr id="3" name="Picture 2" descr="A black background with blue lines and dots&#10;&#10;Description automatically generated">
            <a:extLst>
              <a:ext uri="{FF2B5EF4-FFF2-40B4-BE49-F238E27FC236}">
                <a16:creationId xmlns:a16="http://schemas.microsoft.com/office/drawing/2014/main" id="{7C8F0277-55D2-2780-8785-DAEAB170EE35}"/>
              </a:ext>
            </a:extLst>
          </p:cNvPr>
          <p:cNvPicPr>
            <a:picLocks noChangeAspect="1"/>
          </p:cNvPicPr>
          <p:nvPr userDrawn="1"/>
        </p:nvPicPr>
        <p:blipFill>
          <a:blip r:embed="rId4">
            <a:alphaModFix amt="45000"/>
            <a:duotone>
              <a:prstClr val="black"/>
              <a:schemeClr val="accent1">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30000"/>
                    </a14:imgEffect>
                  </a14:imgLayer>
                </a14:imgProps>
              </a:ext>
            </a:extLst>
          </a:blip>
          <a:srcRect l="12342" t="59717" r="539" b="1080"/>
          <a:stretch/>
        </p:blipFill>
        <p:spPr>
          <a:xfrm>
            <a:off x="0" y="3752850"/>
            <a:ext cx="12192000" cy="30861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53749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par>
                                <p:cTn id="8" presetID="26" presetClass="emph" presetSubtype="0" repeatCount="indefinite" fill="hold" nodeType="withEffect">
                                  <p:stCondLst>
                                    <p:cond delay="3500"/>
                                  </p:stCondLst>
                                  <p:childTnLst>
                                    <p:animEffect transition="out" filter="fade">
                                      <p:cBhvr>
                                        <p:cTn id="9" dur="3000" tmFilter="0, 0; .2, .5; .8, .5; 1, 0"/>
                                        <p:tgtEl>
                                          <p:spTgt spid="5"/>
                                        </p:tgtEl>
                                      </p:cBhvr>
                                    </p:animEffect>
                                    <p:animScale>
                                      <p:cBhvr>
                                        <p:cTn id="10" dur="1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Purple-Dark-Blank">
    <p:bg>
      <p:bgPr>
        <a:solidFill>
          <a:schemeClr val="bg1"/>
        </a:solidFill>
        <a:effectLst/>
      </p:bgPr>
    </p:bg>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A58CF7B9-0BED-7C5B-C807-AEE26EC296D9}"/>
              </a:ext>
            </a:extLst>
          </p:cNvPr>
          <p:cNvSpPr>
            <a:spLocks noChangeArrowheads="1"/>
          </p:cNvSpPr>
          <p:nvPr userDrawn="1"/>
        </p:nvSpPr>
        <p:spPr bwMode="auto">
          <a:xfrm>
            <a:off x="0" y="-1"/>
            <a:ext cx="12192000" cy="1347675"/>
          </a:xfrm>
          <a:prstGeom prst="rect">
            <a:avLst/>
          </a:prstGeom>
          <a:gradFill>
            <a:gsLst>
              <a:gs pos="0">
                <a:srgbClr val="005091"/>
              </a:gs>
              <a:gs pos="20000">
                <a:srgbClr val="005091"/>
              </a:gs>
              <a:gs pos="100000">
                <a:srgbClr val="00A6E0"/>
              </a:gs>
            </a:gsLst>
            <a:lin ang="0" scaled="1"/>
          </a:gra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endParaRPr lang="en-US" altLang="en-US">
              <a:solidFill>
                <a:srgbClr val="FFFFFF"/>
              </a:solidFill>
              <a:latin typeface="Arial" panose="020B0604020202020204" pitchFamily="34" charset="0"/>
            </a:endParaRPr>
          </a:p>
        </p:txBody>
      </p:sp>
      <p:sp>
        <p:nvSpPr>
          <p:cNvPr id="15" name="Footer Placeholder 1">
            <a:extLst>
              <a:ext uri="{FF2B5EF4-FFF2-40B4-BE49-F238E27FC236}">
                <a16:creationId xmlns:a16="http://schemas.microsoft.com/office/drawing/2014/main" id="{E7619CFD-2292-1DBC-9103-E1D3D2E3CE8C}"/>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tx1"/>
                </a:solidFill>
              </a:rPr>
              <a:t>© 2025 CAQH, All Rights Reserved. Confidential and Proprietary.</a:t>
            </a:r>
          </a:p>
        </p:txBody>
      </p:sp>
      <p:sp>
        <p:nvSpPr>
          <p:cNvPr id="16" name="Slide Number Placeholder 3">
            <a:extLst>
              <a:ext uri="{FF2B5EF4-FFF2-40B4-BE49-F238E27FC236}">
                <a16:creationId xmlns:a16="http://schemas.microsoft.com/office/drawing/2014/main" id="{6D796514-A2CC-E504-803E-6A69C5741FFF}"/>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tx1"/>
                </a:solidFill>
              </a:rPr>
              <a:pPr lvl="0"/>
              <a:t>‹#›</a:t>
            </a:fld>
            <a:endParaRPr lang="en-US" b="0">
              <a:solidFill>
                <a:schemeClr val="tx1"/>
              </a:solidFill>
            </a:endParaRPr>
          </a:p>
        </p:txBody>
      </p:sp>
      <p:pic>
        <p:nvPicPr>
          <p:cNvPr id="5" name="Picture 4" descr="A black background with blue lines and dots&#10;&#10;Description automatically generated">
            <a:extLst>
              <a:ext uri="{FF2B5EF4-FFF2-40B4-BE49-F238E27FC236}">
                <a16:creationId xmlns:a16="http://schemas.microsoft.com/office/drawing/2014/main" id="{642DA77A-0335-89A4-D3A4-BCAE1DC4C282}"/>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brightnessContrast bright="30000"/>
                    </a14:imgEffect>
                  </a14:imgLayer>
                </a14:imgProps>
              </a:ext>
            </a:extLst>
          </a:blip>
          <a:srcRect l="32507" t="75489" r="34594" b="2489"/>
          <a:stretch/>
        </p:blipFill>
        <p:spPr>
          <a:xfrm>
            <a:off x="9326880" y="268865"/>
            <a:ext cx="2865120" cy="1078809"/>
          </a:xfrm>
          <a:prstGeom prst="rect">
            <a:avLst/>
          </a:prstGeom>
          <a:effectLst>
            <a:outerShdw blurRad="50800" dist="38100" dir="8100000" algn="tr" rotWithShape="0">
              <a:prstClr val="black">
                <a:alpha val="40000"/>
              </a:prstClr>
            </a:outerShdw>
          </a:effectLst>
        </p:spPr>
      </p:pic>
      <p:sp>
        <p:nvSpPr>
          <p:cNvPr id="10" name="Title 1">
            <a:extLst>
              <a:ext uri="{FF2B5EF4-FFF2-40B4-BE49-F238E27FC236}">
                <a16:creationId xmlns:a16="http://schemas.microsoft.com/office/drawing/2014/main" id="{57B0A982-869E-60ED-CEB8-AEACCEAD622F}"/>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14" name="Text Placeholder 8">
            <a:extLst>
              <a:ext uri="{FF2B5EF4-FFF2-40B4-BE49-F238E27FC236}">
                <a16:creationId xmlns:a16="http://schemas.microsoft.com/office/drawing/2014/main" id="{C92DFCB2-E62C-1DD3-ECE7-AB9148A6449F}"/>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pic>
        <p:nvPicPr>
          <p:cNvPr id="6" name="Graphic 6">
            <a:extLst>
              <a:ext uri="{FF2B5EF4-FFF2-40B4-BE49-F238E27FC236}">
                <a16:creationId xmlns:a16="http://schemas.microsoft.com/office/drawing/2014/main" id="{24DF539C-A9C5-D288-FD23-A483A76F1674}"/>
              </a:ext>
            </a:extLst>
          </p:cNvPr>
          <p:cNvPicPr>
            <a:picLocks noChangeAspect="1" noChangeArrowheads="1"/>
          </p:cNvPicPr>
          <p:nvPr userDrawn="1"/>
        </p:nvPicPr>
        <p:blipFill>
          <a:blip r:embed="rId4"/>
          <a:srcRect/>
          <a:stretch/>
        </p:blipFill>
        <p:spPr bwMode="auto">
          <a:xfrm>
            <a:off x="10899716" y="6415891"/>
            <a:ext cx="847844" cy="2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73536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Purple-Dark-Blank">
    <p:bg>
      <p:bgPr>
        <a:solidFill>
          <a:schemeClr val="bg1"/>
        </a:solidFill>
        <a:effectLst/>
      </p:bgPr>
    </p:bg>
    <p:spTree>
      <p:nvGrpSpPr>
        <p:cNvPr id="1" name=""/>
        <p:cNvGrpSpPr/>
        <p:nvPr/>
      </p:nvGrpSpPr>
      <p:grpSpPr>
        <a:xfrm>
          <a:off x="0" y="0"/>
          <a:ext cx="0" cy="0"/>
          <a:chOff x="0" y="0"/>
          <a:chExt cx="0" cy="0"/>
        </a:xfrm>
      </p:grpSpPr>
      <p:sp>
        <p:nvSpPr>
          <p:cNvPr id="3" name="Rectangle 22">
            <a:extLst>
              <a:ext uri="{FF2B5EF4-FFF2-40B4-BE49-F238E27FC236}">
                <a16:creationId xmlns:a16="http://schemas.microsoft.com/office/drawing/2014/main" id="{6880644A-7957-D7AC-5FCF-7DE640E9D8FC}"/>
              </a:ext>
            </a:extLst>
          </p:cNvPr>
          <p:cNvSpPr/>
          <p:nvPr userDrawn="1"/>
        </p:nvSpPr>
        <p:spPr>
          <a:xfrm>
            <a:off x="-1" y="1262344"/>
            <a:ext cx="12192787" cy="5610169"/>
          </a:xfrm>
          <a:custGeom>
            <a:avLst/>
            <a:gdLst>
              <a:gd name="connsiteX0" fmla="*/ 0 w 12192000"/>
              <a:gd name="connsiteY0" fmla="*/ 0 h 5600698"/>
              <a:gd name="connsiteX1" fmla="*/ 12192000 w 12192000"/>
              <a:gd name="connsiteY1" fmla="*/ 0 h 5600698"/>
              <a:gd name="connsiteX2" fmla="*/ 12192000 w 12192000"/>
              <a:gd name="connsiteY2" fmla="*/ 5600698 h 5600698"/>
              <a:gd name="connsiteX3" fmla="*/ 0 w 12192000"/>
              <a:gd name="connsiteY3" fmla="*/ 5600698 h 5600698"/>
              <a:gd name="connsiteX4" fmla="*/ 0 w 12192000"/>
              <a:gd name="connsiteY4" fmla="*/ 0 h 5600698"/>
              <a:gd name="connsiteX0" fmla="*/ 0 w 12200164"/>
              <a:gd name="connsiteY0" fmla="*/ 0 h 5600698"/>
              <a:gd name="connsiteX1" fmla="*/ 12200164 w 12200164"/>
              <a:gd name="connsiteY1" fmla="*/ 3118757 h 5600698"/>
              <a:gd name="connsiteX2" fmla="*/ 12192000 w 12200164"/>
              <a:gd name="connsiteY2" fmla="*/ 5600698 h 5600698"/>
              <a:gd name="connsiteX3" fmla="*/ 0 w 12200164"/>
              <a:gd name="connsiteY3" fmla="*/ 5600698 h 5600698"/>
              <a:gd name="connsiteX4" fmla="*/ 0 w 12200164"/>
              <a:gd name="connsiteY4" fmla="*/ 0 h 5600698"/>
              <a:gd name="connsiteX0" fmla="*/ 0 w 12192785"/>
              <a:gd name="connsiteY0" fmla="*/ 0 h 5600698"/>
              <a:gd name="connsiteX1" fmla="*/ 12191999 w 12192785"/>
              <a:gd name="connsiteY1" fmla="*/ 1526721 h 5600698"/>
              <a:gd name="connsiteX2" fmla="*/ 12192000 w 12192785"/>
              <a:gd name="connsiteY2" fmla="*/ 5600698 h 5600698"/>
              <a:gd name="connsiteX3" fmla="*/ 0 w 12192785"/>
              <a:gd name="connsiteY3" fmla="*/ 5600698 h 5600698"/>
              <a:gd name="connsiteX4" fmla="*/ 0 w 12192785"/>
              <a:gd name="connsiteY4" fmla="*/ 0 h 5600698"/>
              <a:gd name="connsiteX0" fmla="*/ 0 w 12192785"/>
              <a:gd name="connsiteY0" fmla="*/ 0 h 5600698"/>
              <a:gd name="connsiteX1" fmla="*/ 12191999 w 12192785"/>
              <a:gd name="connsiteY1" fmla="*/ 1526721 h 5600698"/>
              <a:gd name="connsiteX2" fmla="*/ 12192000 w 12192785"/>
              <a:gd name="connsiteY2" fmla="*/ 5600698 h 5600698"/>
              <a:gd name="connsiteX3" fmla="*/ 0 w 12192785"/>
              <a:gd name="connsiteY3" fmla="*/ 5600698 h 5600698"/>
              <a:gd name="connsiteX4" fmla="*/ 0 w 12192785"/>
              <a:gd name="connsiteY4" fmla="*/ 0 h 5600698"/>
              <a:gd name="connsiteX0" fmla="*/ 0 w 12192785"/>
              <a:gd name="connsiteY0" fmla="*/ 6477 h 5607175"/>
              <a:gd name="connsiteX1" fmla="*/ 12191999 w 12192785"/>
              <a:gd name="connsiteY1" fmla="*/ 1533198 h 5607175"/>
              <a:gd name="connsiteX2" fmla="*/ 12192000 w 12192785"/>
              <a:gd name="connsiteY2" fmla="*/ 5607175 h 5607175"/>
              <a:gd name="connsiteX3" fmla="*/ 0 w 12192785"/>
              <a:gd name="connsiteY3" fmla="*/ 5607175 h 5607175"/>
              <a:gd name="connsiteX4" fmla="*/ 0 w 12192785"/>
              <a:gd name="connsiteY4" fmla="*/ 6477 h 5607175"/>
              <a:gd name="connsiteX0" fmla="*/ 8164 w 12192785"/>
              <a:gd name="connsiteY0" fmla="*/ 8524 h 5462265"/>
              <a:gd name="connsiteX1" fmla="*/ 12191999 w 12192785"/>
              <a:gd name="connsiteY1" fmla="*/ 1388288 h 5462265"/>
              <a:gd name="connsiteX2" fmla="*/ 12192000 w 12192785"/>
              <a:gd name="connsiteY2" fmla="*/ 5462265 h 5462265"/>
              <a:gd name="connsiteX3" fmla="*/ 0 w 12192785"/>
              <a:gd name="connsiteY3" fmla="*/ 5462265 h 5462265"/>
              <a:gd name="connsiteX4" fmla="*/ 8164 w 12192785"/>
              <a:gd name="connsiteY4" fmla="*/ 8524 h 5462265"/>
              <a:gd name="connsiteX0" fmla="*/ 16329 w 12192785"/>
              <a:gd name="connsiteY0" fmla="*/ 6657 h 5591026"/>
              <a:gd name="connsiteX1" fmla="*/ 12191999 w 12192785"/>
              <a:gd name="connsiteY1" fmla="*/ 1517049 h 5591026"/>
              <a:gd name="connsiteX2" fmla="*/ 12192000 w 12192785"/>
              <a:gd name="connsiteY2" fmla="*/ 5591026 h 5591026"/>
              <a:gd name="connsiteX3" fmla="*/ 0 w 12192785"/>
              <a:gd name="connsiteY3" fmla="*/ 5591026 h 5591026"/>
              <a:gd name="connsiteX4" fmla="*/ 16329 w 12192785"/>
              <a:gd name="connsiteY4" fmla="*/ 6657 h 5591026"/>
              <a:gd name="connsiteX0" fmla="*/ 8164 w 12192785"/>
              <a:gd name="connsiteY0" fmla="*/ 6657 h 5591026"/>
              <a:gd name="connsiteX1" fmla="*/ 12191999 w 12192785"/>
              <a:gd name="connsiteY1" fmla="*/ 1517049 h 5591026"/>
              <a:gd name="connsiteX2" fmla="*/ 12192000 w 12192785"/>
              <a:gd name="connsiteY2" fmla="*/ 5591026 h 5591026"/>
              <a:gd name="connsiteX3" fmla="*/ 0 w 12192785"/>
              <a:gd name="connsiteY3" fmla="*/ 5591026 h 5591026"/>
              <a:gd name="connsiteX4" fmla="*/ 8164 w 12192785"/>
              <a:gd name="connsiteY4" fmla="*/ 6657 h 5591026"/>
              <a:gd name="connsiteX0" fmla="*/ 8164 w 12192785"/>
              <a:gd name="connsiteY0" fmla="*/ 24223 h 5608592"/>
              <a:gd name="connsiteX1" fmla="*/ 12191999 w 12192785"/>
              <a:gd name="connsiteY1" fmla="*/ 1534615 h 5608592"/>
              <a:gd name="connsiteX2" fmla="*/ 12192000 w 12192785"/>
              <a:gd name="connsiteY2" fmla="*/ 5608592 h 5608592"/>
              <a:gd name="connsiteX3" fmla="*/ 0 w 12192785"/>
              <a:gd name="connsiteY3" fmla="*/ 5608592 h 5608592"/>
              <a:gd name="connsiteX4" fmla="*/ 8164 w 12192785"/>
              <a:gd name="connsiteY4" fmla="*/ 24223 h 5608592"/>
              <a:gd name="connsiteX0" fmla="*/ 8164 w 12192785"/>
              <a:gd name="connsiteY0" fmla="*/ 15704 h 5600073"/>
              <a:gd name="connsiteX1" fmla="*/ 12191999 w 12192785"/>
              <a:gd name="connsiteY1" fmla="*/ 1526096 h 5600073"/>
              <a:gd name="connsiteX2" fmla="*/ 12192000 w 12192785"/>
              <a:gd name="connsiteY2" fmla="*/ 5600073 h 5600073"/>
              <a:gd name="connsiteX3" fmla="*/ 0 w 12192785"/>
              <a:gd name="connsiteY3" fmla="*/ 5600073 h 5600073"/>
              <a:gd name="connsiteX4" fmla="*/ 8164 w 12192785"/>
              <a:gd name="connsiteY4" fmla="*/ 15704 h 5600073"/>
              <a:gd name="connsiteX0" fmla="*/ 8164 w 12192785"/>
              <a:gd name="connsiteY0" fmla="*/ 25799 h 5610168"/>
              <a:gd name="connsiteX1" fmla="*/ 12191999 w 12192785"/>
              <a:gd name="connsiteY1" fmla="*/ 1536191 h 5610168"/>
              <a:gd name="connsiteX2" fmla="*/ 12192000 w 12192785"/>
              <a:gd name="connsiteY2" fmla="*/ 5610168 h 5610168"/>
              <a:gd name="connsiteX3" fmla="*/ 0 w 12192785"/>
              <a:gd name="connsiteY3" fmla="*/ 5610168 h 5610168"/>
              <a:gd name="connsiteX4" fmla="*/ 8164 w 12192785"/>
              <a:gd name="connsiteY4" fmla="*/ 25799 h 561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85" h="5610168">
                <a:moveTo>
                  <a:pt x="8164" y="25799"/>
                </a:moveTo>
                <a:cubicBezTo>
                  <a:pt x="3541485" y="-126601"/>
                  <a:pt x="8413748" y="398634"/>
                  <a:pt x="12191999" y="1536191"/>
                </a:cubicBezTo>
                <a:cubicBezTo>
                  <a:pt x="12189278" y="2363505"/>
                  <a:pt x="12194721" y="4782854"/>
                  <a:pt x="12192000" y="5610168"/>
                </a:cubicBezTo>
                <a:lnTo>
                  <a:pt x="0" y="5610168"/>
                </a:lnTo>
                <a:cubicBezTo>
                  <a:pt x="2721" y="3792254"/>
                  <a:pt x="5443" y="1843713"/>
                  <a:pt x="8164" y="25799"/>
                </a:cubicBezTo>
                <a:close/>
              </a:path>
            </a:pathLst>
          </a:custGeom>
          <a:gradFill>
            <a:gsLst>
              <a:gs pos="0">
                <a:srgbClr val="005091"/>
              </a:gs>
              <a:gs pos="55000">
                <a:srgbClr val="00599A"/>
              </a:gs>
              <a:gs pos="100000">
                <a:srgbClr val="00A6E0"/>
              </a:gs>
            </a:gsLst>
            <a:lin ang="0" scaled="1"/>
          </a:gra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pic>
        <p:nvPicPr>
          <p:cNvPr id="9" name="Picture 8" descr="A black background with blue lines and dots&#10;&#10;Description automatically generated">
            <a:extLst>
              <a:ext uri="{FF2B5EF4-FFF2-40B4-BE49-F238E27FC236}">
                <a16:creationId xmlns:a16="http://schemas.microsoft.com/office/drawing/2014/main" id="{873766EC-7572-8A26-024C-08661B8330BE}"/>
              </a:ext>
            </a:extLst>
          </p:cNvPr>
          <p:cNvPicPr>
            <a:picLocks noChangeAspect="1"/>
          </p:cNvPicPr>
          <p:nvPr userDrawn="1"/>
        </p:nvPicPr>
        <p:blipFill>
          <a:blip r:embed="rId2">
            <a:alphaModFix amt="35000"/>
            <a:extLst>
              <a:ext uri="{BEBA8EAE-BF5A-486C-A8C5-ECC9F3942E4B}">
                <a14:imgProps xmlns:a14="http://schemas.microsoft.com/office/drawing/2010/main">
                  <a14:imgLayer r:embed="rId3">
                    <a14:imgEffect>
                      <a14:saturation sat="400000"/>
                    </a14:imgEffect>
                    <a14:imgEffect>
                      <a14:brightnessContrast bright="30000"/>
                    </a14:imgEffect>
                  </a14:imgLayer>
                </a14:imgProps>
              </a:ext>
            </a:extLst>
          </a:blip>
          <a:srcRect l="12342" t="59717" r="539" b="1080"/>
          <a:stretch/>
        </p:blipFill>
        <p:spPr>
          <a:xfrm>
            <a:off x="0" y="3752850"/>
            <a:ext cx="12192000" cy="3086100"/>
          </a:xfrm>
          <a:prstGeom prst="rect">
            <a:avLst/>
          </a:prstGeom>
          <a:effectLst>
            <a:outerShdw blurRad="50800" dist="38100" dir="8100000" algn="tr" rotWithShape="0">
              <a:prstClr val="black">
                <a:alpha val="40000"/>
              </a:prstClr>
            </a:outerShdw>
          </a:effectLst>
        </p:spPr>
      </p:pic>
      <p:cxnSp>
        <p:nvCxnSpPr>
          <p:cNvPr id="14" name="Straight Connector 13">
            <a:extLst>
              <a:ext uri="{FF2B5EF4-FFF2-40B4-BE49-F238E27FC236}">
                <a16:creationId xmlns:a16="http://schemas.microsoft.com/office/drawing/2014/main" id="{DBA22DA6-2E6E-3DCE-1CC6-6D8D7F224534}"/>
              </a:ext>
            </a:extLst>
          </p:cNvPr>
          <p:cNvCxnSpPr/>
          <p:nvPr userDrawn="1"/>
        </p:nvCxnSpPr>
        <p:spPr>
          <a:xfrm>
            <a:off x="450000" y="4622800"/>
            <a:ext cx="6483701" cy="0"/>
          </a:xfrm>
          <a:prstGeom prst="line">
            <a:avLst/>
          </a:prstGeom>
          <a:noFill/>
          <a:ln w="9525" cap="flat" cmpd="sng" algn="ctr">
            <a:solidFill>
              <a:srgbClr val="FFFFFF"/>
            </a:solidFill>
            <a:prstDash val="solid"/>
          </a:ln>
          <a:effectLst/>
        </p:spPr>
      </p:cxnSp>
      <p:pic>
        <p:nvPicPr>
          <p:cNvPr id="15" name="Picture 14" descr="A blue and black logo">
            <a:extLst>
              <a:ext uri="{FF2B5EF4-FFF2-40B4-BE49-F238E27FC236}">
                <a16:creationId xmlns:a16="http://schemas.microsoft.com/office/drawing/2014/main" id="{A664DA04-CA74-D283-4EF7-81C7BB68B2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73358" y="262610"/>
            <a:ext cx="3575767" cy="1495421"/>
          </a:xfrm>
          <a:prstGeom prst="rect">
            <a:avLst/>
          </a:prstGeom>
        </p:spPr>
      </p:pic>
      <p:sp>
        <p:nvSpPr>
          <p:cNvPr id="16" name="Copyright">
            <a:extLst>
              <a:ext uri="{FF2B5EF4-FFF2-40B4-BE49-F238E27FC236}">
                <a16:creationId xmlns:a16="http://schemas.microsoft.com/office/drawing/2014/main" id="{89EFCB41-4E3C-A7A7-2C18-D64B0ECE6C13}"/>
              </a:ext>
            </a:extLst>
          </p:cNvPr>
          <p:cNvSpPr txBox="1">
            <a:spLocks noChangeArrowheads="1"/>
          </p:cNvSpPr>
          <p:nvPr userDrawn="1"/>
        </p:nvSpPr>
        <p:spPr bwMode="auto">
          <a:xfrm>
            <a:off x="868363" y="6515100"/>
            <a:ext cx="535622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ts val="450"/>
              </a:spcBef>
              <a:spcAft>
                <a:spcPct val="0"/>
              </a:spcAft>
              <a:buSzPct val="100000"/>
              <a:buFont typeface="Arial" panose="020B0604020202020204" pitchFamily="34" charset="0"/>
              <a:buNone/>
              <a:defRPr/>
            </a:pPr>
            <a:r>
              <a:rPr lang="en-US" altLang="en-US" sz="800" dirty="0">
                <a:solidFill>
                  <a:srgbClr val="FFFFFF"/>
                </a:solidFill>
                <a:latin typeface="Arial" panose="020B0604020202020204" pitchFamily="34" charset="0"/>
                <a:cs typeface="Arial" panose="020B0604020202020204" pitchFamily="34" charset="0"/>
              </a:rPr>
              <a:t>© 2025 CAQH, All Rights Reserved. Confidential and Proprietary.</a:t>
            </a:r>
          </a:p>
        </p:txBody>
      </p:sp>
      <p:sp>
        <p:nvSpPr>
          <p:cNvPr id="17" name="TextBox 9">
            <a:extLst>
              <a:ext uri="{FF2B5EF4-FFF2-40B4-BE49-F238E27FC236}">
                <a16:creationId xmlns:a16="http://schemas.microsoft.com/office/drawing/2014/main" id="{DFEBA402-DD91-D818-450E-0645867D50F9}"/>
              </a:ext>
            </a:extLst>
          </p:cNvPr>
          <p:cNvSpPr txBox="1">
            <a:spLocks noChangeArrowheads="1"/>
          </p:cNvSpPr>
          <p:nvPr userDrawn="1"/>
        </p:nvSpPr>
        <p:spPr bwMode="auto">
          <a:xfrm>
            <a:off x="449263" y="6515100"/>
            <a:ext cx="307975" cy="123825"/>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ts val="450"/>
              </a:spcBef>
              <a:spcAft>
                <a:spcPct val="0"/>
              </a:spcAft>
              <a:buSzPct val="100000"/>
              <a:buFont typeface="Arial" panose="020B0604020202020204" pitchFamily="34" charset="0"/>
              <a:buNone/>
              <a:defRPr/>
            </a:pPr>
            <a:fld id="{81EC135C-0127-4281-97B9-12FA44B2AA96}" type="slidenum">
              <a:rPr lang="en-US" altLang="en-US" sz="800" smtClean="0">
                <a:solidFill>
                  <a:srgbClr val="FFFFFF"/>
                </a:solidFill>
                <a:latin typeface="Arial" panose="020B0604020202020204" pitchFamily="34" charset="0"/>
                <a:cs typeface="Arial" panose="020B0604020202020204" pitchFamily="34" charset="0"/>
              </a:rPr>
              <a:pPr fontAlgn="base">
                <a:spcBef>
                  <a:spcPts val="450"/>
                </a:spcBef>
                <a:spcAft>
                  <a:spcPct val="0"/>
                </a:spcAft>
                <a:buSzPct val="100000"/>
                <a:buFont typeface="Arial" panose="020B0604020202020204" pitchFamily="34" charset="0"/>
                <a:buNone/>
                <a:defRPr/>
              </a:pPr>
              <a:t>‹#›</a:t>
            </a:fld>
            <a:endParaRPr lang="en-US" altLang="en-US" sz="800" dirty="0">
              <a:solidFill>
                <a:srgbClr val="FFFFFF"/>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24F055F9-FF72-4CF5-2673-929359A7C217}"/>
              </a:ext>
            </a:extLst>
          </p:cNvPr>
          <p:cNvSpPr>
            <a:spLocks noGrp="1"/>
          </p:cNvSpPr>
          <p:nvPr>
            <p:ph type="title"/>
          </p:nvPr>
        </p:nvSpPr>
        <p:spPr bwMode="gray">
          <a:xfrm>
            <a:off x="450000" y="2883921"/>
            <a:ext cx="6979500" cy="1592403"/>
          </a:xfrm>
          <a:prstGeom prst="rect">
            <a:avLst/>
          </a:prstGeom>
        </p:spPr>
        <p:txBody>
          <a:bodyPr anchor="b"/>
          <a:lstStyle>
            <a:lvl1pPr algn="l">
              <a:lnSpc>
                <a:spcPct val="95000"/>
              </a:lnSpc>
              <a:defRPr sz="3600" b="1">
                <a:solidFill>
                  <a:schemeClr val="bg1"/>
                </a:solidFill>
                <a:latin typeface="Arial" panose="020B0604020202020204" pitchFamily="34" charset="0"/>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9" name="Text Placeholder 2">
            <a:extLst>
              <a:ext uri="{FF2B5EF4-FFF2-40B4-BE49-F238E27FC236}">
                <a16:creationId xmlns:a16="http://schemas.microsoft.com/office/drawing/2014/main" id="{1595C499-3B35-4B75-4B6C-F6DA35F760AE}"/>
              </a:ext>
            </a:extLst>
          </p:cNvPr>
          <p:cNvSpPr>
            <a:spLocks noGrp="1"/>
          </p:cNvSpPr>
          <p:nvPr>
            <p:ph type="body" idx="1"/>
          </p:nvPr>
        </p:nvSpPr>
        <p:spPr bwMode="gray">
          <a:xfrm>
            <a:off x="450000" y="4819226"/>
            <a:ext cx="6979500" cy="495224"/>
          </a:xfrm>
        </p:spPr>
        <p:txBody>
          <a:bodyPr anchor="t">
            <a:noAutofit/>
          </a:bodyPr>
          <a:lstStyle>
            <a:lvl1pPr marL="0" indent="0" algn="l">
              <a:lnSpc>
                <a:spcPct val="95000"/>
              </a:lnSpc>
              <a:spcAft>
                <a:spcPts val="0"/>
              </a:spcAft>
              <a:buNone/>
              <a:defRPr sz="2400" b="0">
                <a:solidFill>
                  <a:srgbClr val="00D9FF"/>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66678460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Dark-Blank">
    <p:bg>
      <p:bgPr>
        <a:gradFill>
          <a:gsLst>
            <a:gs pos="64000">
              <a:srgbClr val="4A5BB6"/>
            </a:gs>
            <a:gs pos="11000">
              <a:schemeClr val="accent6"/>
            </a:gs>
          </a:gsLst>
          <a:lin ang="6000000" scaled="0"/>
        </a:gradFill>
        <a:effectLst/>
      </p:bgPr>
    </p:bg>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A023592C-267B-FB0E-5020-7BE2F09AEA7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FF773134-99D6-EDD4-DB39-17474C07C657}"/>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0FC7DAFF-502C-F29C-CA96-BF630FE3CAF8}"/>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12" name="Title 1">
            <a:extLst>
              <a:ext uri="{FF2B5EF4-FFF2-40B4-BE49-F238E27FC236}">
                <a16:creationId xmlns:a16="http://schemas.microsoft.com/office/drawing/2014/main" id="{62DDFE12-A773-5698-3E8B-D4060C06BE3E}"/>
              </a:ext>
            </a:extLst>
          </p:cNvPr>
          <p:cNvSpPr>
            <a:spLocks noGrp="1"/>
          </p:cNvSpPr>
          <p:nvPr>
            <p:ph type="title" hasCustomPrompt="1"/>
          </p:nvPr>
        </p:nvSpPr>
        <p:spPr>
          <a:xfrm>
            <a:off x="423863" y="495048"/>
            <a:ext cx="11342687"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Tree>
    <p:extLst>
      <p:ext uri="{BB962C8B-B14F-4D97-AF65-F5344CB8AC3E}">
        <p14:creationId xmlns:p14="http://schemas.microsoft.com/office/powerpoint/2010/main" val="199611011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urple-Dark-Blank">
    <p:bg>
      <p:bgPr>
        <a:gradFill>
          <a:gsLst>
            <a:gs pos="64000">
              <a:srgbClr val="4A5BB6"/>
            </a:gs>
            <a:gs pos="11000">
              <a:schemeClr val="accent6"/>
            </a:gs>
          </a:gsLst>
          <a:lin ang="6000000" scaled="0"/>
        </a:gra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AE23025-282D-B0EE-C580-04FE1755D991}"/>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ooter Placeholder 3">
            <a:extLst>
              <a:ext uri="{FF2B5EF4-FFF2-40B4-BE49-F238E27FC236}">
                <a16:creationId xmlns:a16="http://schemas.microsoft.com/office/drawing/2014/main" id="{905B3E6B-473A-8D4E-048D-A0EEE2197A97}"/>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7" name="Slide Number Placeholder 3">
            <a:extLst>
              <a:ext uri="{FF2B5EF4-FFF2-40B4-BE49-F238E27FC236}">
                <a16:creationId xmlns:a16="http://schemas.microsoft.com/office/drawing/2014/main" id="{3818EA57-9359-9F86-6B81-A850C1BD0C4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9" name="Title 1">
            <a:extLst>
              <a:ext uri="{FF2B5EF4-FFF2-40B4-BE49-F238E27FC236}">
                <a16:creationId xmlns:a16="http://schemas.microsoft.com/office/drawing/2014/main" id="{D8436AA9-D9D6-55FF-38B4-CD68485C691A}"/>
              </a:ext>
            </a:extLst>
          </p:cNvPr>
          <p:cNvSpPr>
            <a:spLocks noGrp="1"/>
          </p:cNvSpPr>
          <p:nvPr>
            <p:ph type="title" hasCustomPrompt="1"/>
          </p:nvPr>
        </p:nvSpPr>
        <p:spPr>
          <a:xfrm>
            <a:off x="423863" y="495048"/>
            <a:ext cx="11342687" cy="852627"/>
          </a:xfrm>
          <a:prstGeom prst="rect">
            <a:avLst/>
          </a:prstGeom>
        </p:spPr>
        <p:txBody>
          <a:bodyPr lIns="0" tIns="0" rIns="0" bIns="0" anchor="t"/>
          <a:lstStyle>
            <a:lvl1pPr algn="ctr">
              <a:defRPr lang="en-US" sz="2800" dirty="0">
                <a:solidFill>
                  <a:schemeClr val="bg1"/>
                </a:solidFill>
              </a:defRPr>
            </a:lvl1pPr>
          </a:lstStyle>
          <a:p>
            <a:pPr lvl="0"/>
            <a:r>
              <a:rPr lang="en-US" dirty="0"/>
              <a:t>Type Brief Title Here with Eyebrow if Needed</a:t>
            </a:r>
          </a:p>
        </p:txBody>
      </p:sp>
      <p:sp>
        <p:nvSpPr>
          <p:cNvPr id="11" name="Text Placeholder 8">
            <a:extLst>
              <a:ext uri="{FF2B5EF4-FFF2-40B4-BE49-F238E27FC236}">
                <a16:creationId xmlns:a16="http://schemas.microsoft.com/office/drawing/2014/main" id="{66CEB26F-53C9-E589-EBE7-73F597C4CA25}"/>
              </a:ext>
            </a:extLst>
          </p:cNvPr>
          <p:cNvSpPr>
            <a:spLocks noGrp="1"/>
          </p:cNvSpPr>
          <p:nvPr>
            <p:ph type="body" sz="quarter" idx="13" hasCustomPrompt="1"/>
          </p:nvPr>
        </p:nvSpPr>
        <p:spPr>
          <a:xfrm>
            <a:off x="425099" y="118549"/>
            <a:ext cx="11328901" cy="342000"/>
          </a:xfrm>
          <a:prstGeom prst="rect">
            <a:avLst/>
          </a:prstGeom>
        </p:spPr>
        <p:txBody>
          <a:bodyPr anchor="b">
            <a:noAutofit/>
          </a:bodyPr>
          <a:lstStyle>
            <a:lvl1pPr marL="0" indent="0" algn="ctr">
              <a:spcBef>
                <a:spcPts val="0"/>
              </a:spcBef>
              <a:spcAft>
                <a:spcPts val="0"/>
              </a:spcAft>
              <a:buNone/>
              <a:defRPr sz="1400" b="0" spc="100" baseline="0">
                <a:solidFill>
                  <a:srgbClr val="8291FF"/>
                </a:solidFill>
                <a:latin typeface="+mn-lt"/>
                <a:cs typeface="Calibri Light" panose="020F0302020204030204" pitchFamily="34" charset="0"/>
              </a:defRPr>
            </a:lvl1pPr>
          </a:lstStyle>
          <a:p>
            <a:pPr lvl="0"/>
            <a:r>
              <a:rPr lang="en-US"/>
              <a:t>CLICK TO EDIT MASTER TEXT STYLES</a:t>
            </a:r>
          </a:p>
        </p:txBody>
      </p:sp>
      <p:pic>
        <p:nvPicPr>
          <p:cNvPr id="2" name="Picture 1" descr="A black background with blue lines and dots&#10;&#10;Description automatically generated">
            <a:extLst>
              <a:ext uri="{FF2B5EF4-FFF2-40B4-BE49-F238E27FC236}">
                <a16:creationId xmlns:a16="http://schemas.microsoft.com/office/drawing/2014/main" id="{DD11B852-1C84-C6A2-8361-AF3D81A64079}"/>
              </a:ext>
            </a:extLst>
          </p:cNvPr>
          <p:cNvPicPr>
            <a:picLocks noChangeAspect="1"/>
          </p:cNvPicPr>
          <p:nvPr userDrawn="1"/>
        </p:nvPicPr>
        <p:blipFill>
          <a:blip r:embed="rId2">
            <a:alphaModFix amt="45000"/>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Effect>
                      <a14:brightnessContrast bright="30000"/>
                    </a14:imgEffect>
                  </a14:imgLayer>
                </a14:imgProps>
              </a:ext>
            </a:extLst>
          </a:blip>
          <a:srcRect l="12342" t="59717" r="539" b="1080"/>
          <a:stretch/>
        </p:blipFill>
        <p:spPr>
          <a:xfrm>
            <a:off x="0" y="3752850"/>
            <a:ext cx="12192000" cy="30861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1153154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urple-Dark-Blank">
    <p:bg>
      <p:bgPr>
        <a:gradFill>
          <a:gsLst>
            <a:gs pos="64000">
              <a:srgbClr val="4A5BB6"/>
            </a:gs>
            <a:gs pos="11000">
              <a:schemeClr val="accent6"/>
            </a:gs>
          </a:gsLst>
          <a:lin ang="6000000" scaled="0"/>
        </a:gra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AE23025-282D-B0EE-C580-04FE1755D991}"/>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ooter Placeholder 3">
            <a:extLst>
              <a:ext uri="{FF2B5EF4-FFF2-40B4-BE49-F238E27FC236}">
                <a16:creationId xmlns:a16="http://schemas.microsoft.com/office/drawing/2014/main" id="{905B3E6B-473A-8D4E-048D-A0EEE2197A97}"/>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7" name="Slide Number Placeholder 3">
            <a:extLst>
              <a:ext uri="{FF2B5EF4-FFF2-40B4-BE49-F238E27FC236}">
                <a16:creationId xmlns:a16="http://schemas.microsoft.com/office/drawing/2014/main" id="{3818EA57-9359-9F86-6B81-A850C1BD0C4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9" name="Title 1">
            <a:extLst>
              <a:ext uri="{FF2B5EF4-FFF2-40B4-BE49-F238E27FC236}">
                <a16:creationId xmlns:a16="http://schemas.microsoft.com/office/drawing/2014/main" id="{D8436AA9-D9D6-55FF-38B4-CD68485C691A}"/>
              </a:ext>
            </a:extLst>
          </p:cNvPr>
          <p:cNvSpPr>
            <a:spLocks noGrp="1"/>
          </p:cNvSpPr>
          <p:nvPr>
            <p:ph type="title" hasCustomPrompt="1"/>
          </p:nvPr>
        </p:nvSpPr>
        <p:spPr>
          <a:xfrm>
            <a:off x="423863" y="495048"/>
            <a:ext cx="11342687"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11" name="Text Placeholder 8">
            <a:extLst>
              <a:ext uri="{FF2B5EF4-FFF2-40B4-BE49-F238E27FC236}">
                <a16:creationId xmlns:a16="http://schemas.microsoft.com/office/drawing/2014/main" id="{66CEB26F-53C9-E589-EBE7-73F597C4CA25}"/>
              </a:ext>
            </a:extLst>
          </p:cNvPr>
          <p:cNvSpPr>
            <a:spLocks noGrp="1"/>
          </p:cNvSpPr>
          <p:nvPr>
            <p:ph type="body" sz="quarter" idx="13" hasCustomPrompt="1"/>
          </p:nvPr>
        </p:nvSpPr>
        <p:spPr>
          <a:xfrm>
            <a:off x="425099" y="118549"/>
            <a:ext cx="11328901" cy="342000"/>
          </a:xfrm>
          <a:prstGeom prst="rect">
            <a:avLst/>
          </a:prstGeom>
        </p:spPr>
        <p:txBody>
          <a:bodyPr anchor="b">
            <a:noAutofit/>
          </a:bodyPr>
          <a:lstStyle>
            <a:lvl1pPr marL="0" indent="0" algn="ctr">
              <a:spcBef>
                <a:spcPts val="0"/>
              </a:spcBef>
              <a:spcAft>
                <a:spcPts val="0"/>
              </a:spcAft>
              <a:buNone/>
              <a:defRPr sz="1400" b="0" spc="100" baseline="0">
                <a:solidFill>
                  <a:srgbClr val="8291FF"/>
                </a:solidFill>
                <a:latin typeface="+mn-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16691581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urple-Dark-Blank">
    <p:bg>
      <p:bgPr>
        <a:gradFill>
          <a:gsLst>
            <a:gs pos="64000">
              <a:srgbClr val="4A5BB6"/>
            </a:gs>
            <a:gs pos="11000">
              <a:schemeClr val="accent6"/>
            </a:gs>
          </a:gsLst>
          <a:lin ang="6000000" scaled="0"/>
        </a:gradFill>
        <a:effectLst/>
      </p:bgPr>
    </p:bg>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AE23025-282D-B0EE-C580-04FE1755D991}"/>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ooter Placeholder 3">
            <a:extLst>
              <a:ext uri="{FF2B5EF4-FFF2-40B4-BE49-F238E27FC236}">
                <a16:creationId xmlns:a16="http://schemas.microsoft.com/office/drawing/2014/main" id="{ABF0F452-D24D-1804-EDF9-5AEFD6B3F68F}"/>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16" name="Slide Number Placeholder 3">
            <a:extLst>
              <a:ext uri="{FF2B5EF4-FFF2-40B4-BE49-F238E27FC236}">
                <a16:creationId xmlns:a16="http://schemas.microsoft.com/office/drawing/2014/main" id="{241717AF-C5E0-E9AE-23B8-60F9405DAB4E}"/>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pic>
        <p:nvPicPr>
          <p:cNvPr id="7" name="Picture 6" descr="A black background with blue lines and dots&#10;&#10;Description automatically generated">
            <a:extLst>
              <a:ext uri="{FF2B5EF4-FFF2-40B4-BE49-F238E27FC236}">
                <a16:creationId xmlns:a16="http://schemas.microsoft.com/office/drawing/2014/main" id="{1500BEFB-6560-48BB-39F9-887431C7250C}"/>
              </a:ext>
            </a:extLst>
          </p:cNvPr>
          <p:cNvPicPr>
            <a:picLocks noChangeAspect="1"/>
          </p:cNvPicPr>
          <p:nvPr userDrawn="1"/>
        </p:nvPicPr>
        <p:blipFill>
          <a:blip r:embed="rId2">
            <a:alphaModFix amt="55000"/>
            <a:duotone>
              <a:prstClr val="black"/>
              <a:schemeClr val="tx2">
                <a:tint val="45000"/>
                <a:satMod val="400000"/>
              </a:schemeClr>
            </a:duotone>
            <a:extLst>
              <a:ext uri="{BEBA8EAE-BF5A-486C-A8C5-ECC9F3942E4B}">
                <a14:imgProps xmlns:a14="http://schemas.microsoft.com/office/drawing/2010/main">
                  <a14:imgLayer r:embed="rId3">
                    <a14:imgEffect>
                      <a14:brightnessContrast bright="30000"/>
                    </a14:imgEffect>
                  </a14:imgLayer>
                </a14:imgProps>
              </a:ext>
            </a:extLst>
          </a:blip>
          <a:srcRect l="73184" t="60567" r="1539" b="2"/>
          <a:stretch/>
        </p:blipFill>
        <p:spPr>
          <a:xfrm rot="5400000">
            <a:off x="-196850" y="3841750"/>
            <a:ext cx="3213100" cy="2819400"/>
          </a:xfrm>
          <a:prstGeom prst="rect">
            <a:avLst/>
          </a:prstGeom>
          <a:effectLst>
            <a:outerShdw blurRad="50800" dist="38100" dir="8100000" algn="tr" rotWithShape="0">
              <a:prstClr val="black">
                <a:alpha val="40000"/>
              </a:prstClr>
            </a:outerShdw>
          </a:effectLst>
        </p:spPr>
      </p:pic>
      <p:sp>
        <p:nvSpPr>
          <p:cNvPr id="9" name="Title 1">
            <a:extLst>
              <a:ext uri="{FF2B5EF4-FFF2-40B4-BE49-F238E27FC236}">
                <a16:creationId xmlns:a16="http://schemas.microsoft.com/office/drawing/2014/main" id="{016FB7AD-1936-CE91-16C7-36FC3312A592}"/>
              </a:ext>
            </a:extLst>
          </p:cNvPr>
          <p:cNvSpPr>
            <a:spLocks noGrp="1"/>
          </p:cNvSpPr>
          <p:nvPr>
            <p:ph type="title" hasCustomPrompt="1"/>
          </p:nvPr>
        </p:nvSpPr>
        <p:spPr>
          <a:xfrm>
            <a:off x="423863" y="495048"/>
            <a:ext cx="11342687"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10" name="Text Placeholder 8">
            <a:extLst>
              <a:ext uri="{FF2B5EF4-FFF2-40B4-BE49-F238E27FC236}">
                <a16:creationId xmlns:a16="http://schemas.microsoft.com/office/drawing/2014/main" id="{B8E48A20-4073-4F06-0F5C-405BFFBEBD30}"/>
              </a:ext>
            </a:extLst>
          </p:cNvPr>
          <p:cNvSpPr>
            <a:spLocks noGrp="1"/>
          </p:cNvSpPr>
          <p:nvPr>
            <p:ph type="body" sz="quarter" idx="13" hasCustomPrompt="1"/>
          </p:nvPr>
        </p:nvSpPr>
        <p:spPr>
          <a:xfrm>
            <a:off x="425099" y="118549"/>
            <a:ext cx="11328901" cy="342000"/>
          </a:xfrm>
          <a:prstGeom prst="rect">
            <a:avLst/>
          </a:prstGeom>
        </p:spPr>
        <p:txBody>
          <a:bodyPr anchor="b">
            <a:noAutofit/>
          </a:bodyPr>
          <a:lstStyle>
            <a:lvl1pPr marL="0" indent="0" algn="ctr">
              <a:spcBef>
                <a:spcPts val="0"/>
              </a:spcBef>
              <a:spcAft>
                <a:spcPts val="0"/>
              </a:spcAft>
              <a:buNone/>
              <a:defRPr sz="1400" b="0" spc="100" baseline="0">
                <a:solidFill>
                  <a:srgbClr val="8291FF"/>
                </a:solidFill>
                <a:latin typeface="+mn-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5826827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Header-Connections-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9948D4-BDF6-F94B-CF1D-38399703FFC4}"/>
              </a:ext>
            </a:extLst>
          </p:cNvPr>
          <p:cNvSpPr/>
          <p:nvPr userDrawn="1"/>
        </p:nvSpPr>
        <p:spPr>
          <a:xfrm rot="5400000" flipH="1">
            <a:off x="3883350" y="-3879738"/>
            <a:ext cx="4427020" cy="12190280"/>
          </a:xfrm>
          <a:prstGeom prst="rect">
            <a:avLst/>
          </a:prstGeom>
          <a:gradFill>
            <a:gsLst>
              <a:gs pos="0">
                <a:schemeClr val="accent3">
                  <a:lumMod val="40000"/>
                  <a:lumOff val="60000"/>
                </a:schemeClr>
              </a:gs>
              <a:gs pos="31000">
                <a:schemeClr val="accent3"/>
              </a:gs>
              <a:gs pos="91000">
                <a:schemeClr val="tx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B55F4670-7D2D-A363-7AF2-B4FB66718958}"/>
              </a:ext>
            </a:extLst>
          </p:cNvPr>
          <p:cNvSpPr/>
          <p:nvPr userDrawn="1"/>
        </p:nvSpPr>
        <p:spPr>
          <a:xfrm>
            <a:off x="2241" y="4329207"/>
            <a:ext cx="12192000" cy="273955"/>
          </a:xfrm>
          <a:prstGeom prst="rect">
            <a:avLst/>
          </a:prstGeom>
          <a:gradFill>
            <a:gsLst>
              <a:gs pos="0">
                <a:schemeClr val="accent3"/>
              </a:gs>
              <a:gs pos="100000">
                <a:schemeClr val="accent3">
                  <a:lumMod val="40000"/>
                  <a:lumOff val="6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Footer Placeholder 3">
            <a:extLst>
              <a:ext uri="{FF2B5EF4-FFF2-40B4-BE49-F238E27FC236}">
                <a16:creationId xmlns:a16="http://schemas.microsoft.com/office/drawing/2014/main" id="{7F6DBE29-42DD-BB6F-59AB-B24CB88AD749}"/>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lumMod val="65000"/>
                  </a:schemeClr>
                </a:solidFill>
              </a:rPr>
              <a:t>© 2025 CAQH, All Rights Reserved. Confidential and Proprietary.</a:t>
            </a:r>
          </a:p>
        </p:txBody>
      </p:sp>
      <p:sp>
        <p:nvSpPr>
          <p:cNvPr id="10" name="Slide Number Placeholder 3">
            <a:extLst>
              <a:ext uri="{FF2B5EF4-FFF2-40B4-BE49-F238E27FC236}">
                <a16:creationId xmlns:a16="http://schemas.microsoft.com/office/drawing/2014/main" id="{BF63B143-4E00-BBD8-18FA-11CEF808668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lumMod val="65000"/>
                  </a:schemeClr>
                </a:solidFill>
              </a:rPr>
              <a:pPr lvl="0"/>
              <a:t>‹#›</a:t>
            </a:fld>
            <a:endParaRPr lang="en-US" sz="700">
              <a:solidFill>
                <a:schemeClr val="bg1">
                  <a:lumMod val="65000"/>
                </a:schemeClr>
              </a:solidFill>
            </a:endParaRPr>
          </a:p>
        </p:txBody>
      </p:sp>
      <p:sp>
        <p:nvSpPr>
          <p:cNvPr id="3" name="Title 1">
            <a:extLst>
              <a:ext uri="{FF2B5EF4-FFF2-40B4-BE49-F238E27FC236}">
                <a16:creationId xmlns:a16="http://schemas.microsoft.com/office/drawing/2014/main" id="{1E55F6A6-8526-BE8A-15A7-2554F0E36085}"/>
              </a:ext>
            </a:extLst>
          </p:cNvPr>
          <p:cNvSpPr>
            <a:spLocks noGrp="1"/>
          </p:cNvSpPr>
          <p:nvPr>
            <p:ph type="title" hasCustomPrompt="1"/>
          </p:nvPr>
        </p:nvSpPr>
        <p:spPr>
          <a:xfrm>
            <a:off x="423863" y="495048"/>
            <a:ext cx="11342687"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88182448-D4DA-BED1-13C5-11E459544A6D}"/>
              </a:ext>
            </a:extLst>
          </p:cNvPr>
          <p:cNvSpPr>
            <a:spLocks noGrp="1"/>
          </p:cNvSpPr>
          <p:nvPr>
            <p:ph type="body" sz="quarter" idx="13" hasCustomPrompt="1"/>
          </p:nvPr>
        </p:nvSpPr>
        <p:spPr>
          <a:xfrm>
            <a:off x="425099" y="118549"/>
            <a:ext cx="11328901" cy="342000"/>
          </a:xfrm>
          <a:prstGeom prst="rect">
            <a:avLst/>
          </a:prstGeom>
        </p:spPr>
        <p:txBody>
          <a:bodyPr anchor="b">
            <a:noAutofit/>
          </a:bodyPr>
          <a:lstStyle>
            <a:lvl1pPr marL="0" indent="0" algn="ctr">
              <a:spcBef>
                <a:spcPts val="0"/>
              </a:spcBef>
              <a:spcAft>
                <a:spcPts val="0"/>
              </a:spcAft>
              <a:buNone/>
              <a:defRPr sz="1400" b="0" spc="100" baseline="0">
                <a:solidFill>
                  <a:srgbClr val="8291FF"/>
                </a:solidFill>
                <a:latin typeface="+mn-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43861662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Blue-Main-Blank">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17" name="Picture 16" descr="A black background with white dots and lines&#10;&#10;Description automatically generated">
            <a:extLst>
              <a:ext uri="{FF2B5EF4-FFF2-40B4-BE49-F238E27FC236}">
                <a16:creationId xmlns:a16="http://schemas.microsoft.com/office/drawing/2014/main" id="{67E4C784-3B22-F015-3027-95CC21C35FE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21410960" flipH="1">
            <a:off x="-1979952" y="1354268"/>
            <a:ext cx="11738528" cy="6858000"/>
          </a:xfrm>
          <a:prstGeom prst="rect">
            <a:avLst/>
          </a:prstGeom>
        </p:spPr>
      </p:pic>
      <p:pic>
        <p:nvPicPr>
          <p:cNvPr id="8" name="Picture 7">
            <a:extLst>
              <a:ext uri="{FF2B5EF4-FFF2-40B4-BE49-F238E27FC236}">
                <a16:creationId xmlns:a16="http://schemas.microsoft.com/office/drawing/2014/main" id="{FAFC23DD-9D56-6E06-474F-2D2CFC18C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sp>
        <p:nvSpPr>
          <p:cNvPr id="10" name="TextBox 9">
            <a:extLst>
              <a:ext uri="{FF2B5EF4-FFF2-40B4-BE49-F238E27FC236}">
                <a16:creationId xmlns:a16="http://schemas.microsoft.com/office/drawing/2014/main" id="{D0DB288A-6743-906C-C9F6-EC604DDD92D0}"/>
              </a:ext>
            </a:extLst>
          </p:cNvPr>
          <p:cNvSpPr txBox="1"/>
          <p:nvPr userDrawn="1"/>
        </p:nvSpPr>
        <p:spPr>
          <a:xfrm>
            <a:off x="4675063" y="4157701"/>
            <a:ext cx="7452428" cy="400489"/>
          </a:xfrm>
          <a:prstGeom prst="rect">
            <a:avLst/>
          </a:prstGeom>
          <a:noFill/>
        </p:spPr>
        <p:txBody>
          <a:bodyPr vert="horz" wrap="square" lIns="0" tIns="0" rIns="0" bIns="0" rtlCol="0" anchor="b">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800"/>
              </a:spcBef>
              <a:spcAft>
                <a:spcPts val="0"/>
              </a:spcAft>
              <a:buClr>
                <a:srgbClr val="0072CD"/>
              </a:buClr>
              <a:buSzTx/>
              <a:buFont typeface="Arial" panose="020B0604020202020204" pitchFamily="34" charset="0"/>
              <a:buNone/>
              <a:tabLst/>
              <a:defRPr/>
            </a:pPr>
            <a:r>
              <a:rPr kumimoji="0" lang="en-US" sz="2400" b="0" i="0" u="none" strike="noStrike" kern="1200" cap="none" spc="375"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BOARD OF DIRECTORS</a:t>
            </a:r>
            <a:r>
              <a:rPr kumimoji="0" lang="en-US" sz="2400" b="0" i="0" u="none" strike="noStrike" kern="1200" cap="none" spc="375" normalizeH="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 MEETING</a:t>
            </a:r>
            <a:endParaRPr kumimoji="0" lang="en-US" sz="2400" b="0" i="0" u="none" strike="noStrike" kern="1200" cap="none" spc="375"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endParaRPr>
          </a:p>
        </p:txBody>
      </p:sp>
      <p:cxnSp>
        <p:nvCxnSpPr>
          <p:cNvPr id="11" name="Straight Connector 10">
            <a:extLst>
              <a:ext uri="{FF2B5EF4-FFF2-40B4-BE49-F238E27FC236}">
                <a16:creationId xmlns:a16="http://schemas.microsoft.com/office/drawing/2014/main" id="{11E92A00-8615-9A65-1204-EC29B6766E3C}"/>
              </a:ext>
            </a:extLst>
          </p:cNvPr>
          <p:cNvCxnSpPr>
            <a:cxnSpLocks/>
          </p:cNvCxnSpPr>
          <p:nvPr userDrawn="1"/>
        </p:nvCxnSpPr>
        <p:spPr>
          <a:xfrm flipH="1">
            <a:off x="1368668" y="4989313"/>
            <a:ext cx="10823332" cy="0"/>
          </a:xfrm>
          <a:prstGeom prst="line">
            <a:avLst/>
          </a:prstGeom>
          <a:noFill/>
          <a:ln w="12700">
            <a:gradFill>
              <a:gsLst>
                <a:gs pos="0">
                  <a:schemeClr val="bg1"/>
                </a:gs>
                <a:gs pos="72000">
                  <a:schemeClr val="accent2"/>
                </a:gs>
              </a:gsLst>
              <a:lin ang="0" scaled="0"/>
            </a:gradFill>
            <a:headEnd type="none" w="med" len="med"/>
            <a:tailEnd type="oval" w="med" len="med"/>
          </a:ln>
        </p:spPr>
        <p:style>
          <a:lnRef idx="2">
            <a:schemeClr val="accent1">
              <a:shade val="15000"/>
            </a:schemeClr>
          </a:lnRef>
          <a:fillRef idx="1">
            <a:schemeClr val="accent1"/>
          </a:fillRef>
          <a:effectRef idx="0">
            <a:schemeClr val="accent1"/>
          </a:effectRef>
          <a:fontRef idx="minor">
            <a:schemeClr val="lt1"/>
          </a:fontRef>
        </p:style>
      </p:cxnSp>
      <p:sp>
        <p:nvSpPr>
          <p:cNvPr id="12" name="TextBox 11">
            <a:extLst>
              <a:ext uri="{FF2B5EF4-FFF2-40B4-BE49-F238E27FC236}">
                <a16:creationId xmlns:a16="http://schemas.microsoft.com/office/drawing/2014/main" id="{967D578A-84F2-112D-A990-FE3AA72CA32D}"/>
              </a:ext>
            </a:extLst>
          </p:cNvPr>
          <p:cNvSpPr txBox="1"/>
          <p:nvPr userDrawn="1"/>
        </p:nvSpPr>
        <p:spPr>
          <a:xfrm>
            <a:off x="7457401" y="4799548"/>
            <a:ext cx="2085808" cy="389513"/>
          </a:xfrm>
          <a:prstGeom prst="roundRect">
            <a:avLst>
              <a:gd name="adj" fmla="val 50000"/>
            </a:avLst>
          </a:prstGeom>
          <a:solidFill>
            <a:schemeClr val="accent2"/>
          </a:solidFill>
          <a:ln w="19050">
            <a:noFill/>
          </a:ln>
          <a:effectLst/>
        </p:spPr>
        <p:txBody>
          <a:bodyPr wrap="square" rtlCol="0">
            <a:spAutoFit/>
          </a:bodyPr>
          <a:lstStyle/>
          <a:p>
            <a:pPr marL="0" marR="0" lvl="0" indent="0" algn="ctr" defTabSz="711200" rtl="0" eaLnBrk="1" fontAlgn="auto" latinLnBrk="0" hangingPunct="1">
              <a:lnSpc>
                <a:spcPct val="100000"/>
              </a:lnSpc>
              <a:spcBef>
                <a:spcPct val="0"/>
              </a:spcBef>
              <a:spcAft>
                <a:spcPts val="800"/>
              </a:spcAft>
              <a:buClrTx/>
              <a:buSzTx/>
              <a:buFontTx/>
              <a:buNone/>
              <a:tabLst/>
              <a:defRPr/>
            </a:pPr>
            <a:r>
              <a:rPr kumimoji="0" lang="en-US" sz="1200" b="1" i="0" u="none" strike="noStrike" kern="1200" cap="none" spc="50" normalizeH="0" baseline="0" noProof="0">
                <a:ln>
                  <a:noFill/>
                </a:ln>
                <a:solidFill>
                  <a:prstClr val="white"/>
                </a:solidFill>
                <a:effectLst/>
                <a:uLnTx/>
                <a:uFillTx/>
                <a:latin typeface="Arial"/>
                <a:ea typeface="+mn-ea"/>
                <a:cs typeface="Arial"/>
              </a:rPr>
              <a:t>FEBRUARY 5</a:t>
            </a:r>
            <a:r>
              <a:rPr kumimoji="0" lang="en-US" sz="1200" b="1" i="0" u="none" strike="noStrike" kern="1200" cap="none" spc="50" normalizeH="0" baseline="30000" noProof="0">
                <a:ln>
                  <a:noFill/>
                </a:ln>
                <a:solidFill>
                  <a:prstClr val="white"/>
                </a:solidFill>
                <a:effectLst/>
                <a:uLnTx/>
                <a:uFillTx/>
                <a:latin typeface="Arial"/>
                <a:ea typeface="+mn-ea"/>
                <a:cs typeface="Arial"/>
              </a:rPr>
              <a:t>th</a:t>
            </a:r>
            <a:r>
              <a:rPr kumimoji="0" lang="en-US" sz="1200" b="1" i="0" u="none" strike="noStrike" kern="1200" cap="none" spc="50" normalizeH="0" baseline="0" noProof="0">
                <a:ln>
                  <a:noFill/>
                </a:ln>
                <a:solidFill>
                  <a:prstClr val="white"/>
                </a:solidFill>
                <a:effectLst/>
                <a:uLnTx/>
                <a:uFillTx/>
                <a:latin typeface="Arial"/>
                <a:ea typeface="+mn-ea"/>
                <a:cs typeface="Arial"/>
              </a:rPr>
              <a:t>, 2025</a:t>
            </a:r>
          </a:p>
        </p:txBody>
      </p:sp>
      <p:pic>
        <p:nvPicPr>
          <p:cNvPr id="15" name="Picture 14" descr="A blue and black logo&#10;&#10;Description automatically generated">
            <a:extLst>
              <a:ext uri="{FF2B5EF4-FFF2-40B4-BE49-F238E27FC236}">
                <a16:creationId xmlns:a16="http://schemas.microsoft.com/office/drawing/2014/main" id="{FC0A19D1-8B70-F8B5-E6F1-0962E677B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54210" y="2372341"/>
            <a:ext cx="6294133" cy="1496571"/>
          </a:xfrm>
          <a:prstGeom prst="rect">
            <a:avLst/>
          </a:prstGeom>
        </p:spPr>
      </p:pic>
    </p:spTree>
    <p:extLst>
      <p:ext uri="{BB962C8B-B14F-4D97-AF65-F5344CB8AC3E}">
        <p14:creationId xmlns:p14="http://schemas.microsoft.com/office/powerpoint/2010/main" val="22848227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C2C64659-49BC-96AB-729E-CF7D9EC0A907}"/>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4" name="Footer Placeholder 3">
            <a:extLst>
              <a:ext uri="{FF2B5EF4-FFF2-40B4-BE49-F238E27FC236}">
                <a16:creationId xmlns:a16="http://schemas.microsoft.com/office/drawing/2014/main" id="{EF35037E-B4F2-CB0F-949E-DB2A12651DF9}"/>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88821548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5" name="Picture 4" descr="A black background with white dots and lines&#10;&#10;Description automatically generated">
            <a:extLst>
              <a:ext uri="{FF2B5EF4-FFF2-40B4-BE49-F238E27FC236}">
                <a16:creationId xmlns:a16="http://schemas.microsoft.com/office/drawing/2014/main" id="{629533E2-F8B8-C542-1F2D-D852283633F2}"/>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5794259" flipH="1">
            <a:off x="-3832041" y="-106036"/>
            <a:ext cx="10282773" cy="6007504"/>
          </a:xfrm>
          <a:prstGeom prst="rect">
            <a:avLst/>
          </a:prstGeom>
        </p:spPr>
      </p:pic>
      <p:pic>
        <p:nvPicPr>
          <p:cNvPr id="6" name="Picture 5" descr="A black background with white dots and lines&#10;&#10;Description automatically generated">
            <a:extLst>
              <a:ext uri="{FF2B5EF4-FFF2-40B4-BE49-F238E27FC236}">
                <a16:creationId xmlns:a16="http://schemas.microsoft.com/office/drawing/2014/main" id="{BEB1FF93-69C3-866A-398B-11F239DF37CB}"/>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7372097" flipH="1">
            <a:off x="5784051" y="1847356"/>
            <a:ext cx="10282773" cy="6007504"/>
          </a:xfrm>
          <a:prstGeom prst="rect">
            <a:avLst/>
          </a:prstGeom>
        </p:spPr>
      </p:pic>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C2C64659-49BC-96AB-729E-CF7D9EC0A907}"/>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4" name="Footer Placeholder 3">
            <a:extLst>
              <a:ext uri="{FF2B5EF4-FFF2-40B4-BE49-F238E27FC236}">
                <a16:creationId xmlns:a16="http://schemas.microsoft.com/office/drawing/2014/main" id="{EF35037E-B4F2-CB0F-949E-DB2A12651DF9}"/>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0677239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gradFill>
          <a:gsLst>
            <a:gs pos="0">
              <a:srgbClr val="11182E"/>
            </a:gs>
            <a:gs pos="12000">
              <a:srgbClr val="11182E"/>
            </a:gs>
            <a:gs pos="100000">
              <a:srgbClr val="3E418C"/>
            </a:gs>
          </a:gsLst>
          <a:lin ang="60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783AD-553F-6798-B014-BF31E5A48C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pic>
        <p:nvPicPr>
          <p:cNvPr id="6" name="Picture 5" descr="A black background with blue lines and dots&#10;&#10;Description automatically generated">
            <a:extLst>
              <a:ext uri="{FF2B5EF4-FFF2-40B4-BE49-F238E27FC236}">
                <a16:creationId xmlns:a16="http://schemas.microsoft.com/office/drawing/2014/main" id="{656D699D-22D5-F056-14D6-A7651313CE4D}"/>
              </a:ext>
            </a:extLst>
          </p:cNvPr>
          <p:cNvPicPr>
            <a:picLocks noChangeAspect="1"/>
          </p:cNvPicPr>
          <p:nvPr userDrawn="1"/>
        </p:nvPicPr>
        <p:blipFill>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brightnessContrast bright="30000"/>
                    </a14:imgEffect>
                  </a14:imgLayer>
                </a14:imgProps>
              </a:ext>
            </a:extLst>
          </a:blip>
          <a:srcRect l="12342" t="59717" r="539" b="1080"/>
          <a:stretch/>
        </p:blipFill>
        <p:spPr>
          <a:xfrm flipH="1">
            <a:off x="0" y="3752850"/>
            <a:ext cx="12192000" cy="30861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12944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26" presetClass="emph" presetSubtype="0" repeatCount="indefinite" fill="hold" nodeType="withEffect">
                                  <p:stCondLst>
                                    <p:cond delay="3500"/>
                                  </p:stCondLst>
                                  <p:childTnLst>
                                    <p:animEffect transition="out" filter="fade">
                                      <p:cBhvr>
                                        <p:cTn id="9" dur="3000" tmFilter="0, 0; .2, .5; .8, .5; 1, 0"/>
                                        <p:tgtEl>
                                          <p:spTgt spid="4"/>
                                        </p:tgtEl>
                                      </p:cBhvr>
                                    </p:animEffect>
                                    <p:animScale>
                                      <p:cBhvr>
                                        <p:cTn id="10"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8" name="Picture 7" descr="A black background with white dots and lines&#10;&#10;Description automatically generated">
            <a:extLst>
              <a:ext uri="{FF2B5EF4-FFF2-40B4-BE49-F238E27FC236}">
                <a16:creationId xmlns:a16="http://schemas.microsoft.com/office/drawing/2014/main" id="{F81E8FD3-3E3A-CE2A-6CE0-145CB05CB089}"/>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21410960" flipH="1">
            <a:off x="-3078217" y="492776"/>
            <a:ext cx="14287613" cy="8347252"/>
          </a:xfrm>
          <a:prstGeom prst="rect">
            <a:avLst/>
          </a:prstGeom>
        </p:spPr>
      </p:pic>
      <p:sp>
        <p:nvSpPr>
          <p:cNvPr id="10" name="Chord 9">
            <a:extLst>
              <a:ext uri="{FF2B5EF4-FFF2-40B4-BE49-F238E27FC236}">
                <a16:creationId xmlns:a16="http://schemas.microsoft.com/office/drawing/2014/main" id="{DC79E401-0B2A-2CBC-2641-19EDE0107A4A}"/>
              </a:ext>
            </a:extLst>
          </p:cNvPr>
          <p:cNvSpPr/>
          <p:nvPr userDrawn="1"/>
        </p:nvSpPr>
        <p:spPr>
          <a:xfrm>
            <a:off x="1196552" y="1001601"/>
            <a:ext cx="13361037" cy="13361037"/>
          </a:xfrm>
          <a:prstGeom prst="chord">
            <a:avLst>
              <a:gd name="adj1" fmla="val 11226873"/>
              <a:gd name="adj2" fmla="val 21167167"/>
            </a:avLst>
          </a:prstGeom>
          <a:gradFill flip="none" rotWithShape="1">
            <a:gsLst>
              <a:gs pos="80000">
                <a:srgbClr val="1462AD">
                  <a:alpha val="10000"/>
                </a:srgbClr>
              </a:gs>
              <a:gs pos="0">
                <a:schemeClr val="accent2">
                  <a:alpha val="20000"/>
                </a:schemeClr>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cxnSp>
        <p:nvCxnSpPr>
          <p:cNvPr id="9" name="Straight Connector 8">
            <a:extLst>
              <a:ext uri="{FF2B5EF4-FFF2-40B4-BE49-F238E27FC236}">
                <a16:creationId xmlns:a16="http://schemas.microsoft.com/office/drawing/2014/main" id="{59811BF0-5289-54BD-450C-BBC48CA5BF1D}"/>
              </a:ext>
            </a:extLst>
          </p:cNvPr>
          <p:cNvCxnSpPr>
            <a:cxnSpLocks/>
          </p:cNvCxnSpPr>
          <p:nvPr userDrawn="1"/>
        </p:nvCxnSpPr>
        <p:spPr>
          <a:xfrm>
            <a:off x="0" y="3259456"/>
            <a:ext cx="2882096" cy="10312"/>
          </a:xfrm>
          <a:prstGeom prst="line">
            <a:avLst/>
          </a:prstGeom>
          <a:noFill/>
          <a:ln w="12700">
            <a:gradFill>
              <a:gsLst>
                <a:gs pos="0">
                  <a:schemeClr val="bg1"/>
                </a:gs>
                <a:gs pos="72000">
                  <a:schemeClr val="accent2"/>
                </a:gs>
              </a:gsLst>
              <a:lin ang="0" scaled="0"/>
            </a:gradFill>
            <a:headEnd type="none" w="med" len="med"/>
            <a:tailEnd type="oval" w="med" len="med"/>
          </a:ln>
        </p:spPr>
        <p:style>
          <a:lnRef idx="2">
            <a:schemeClr val="accent1">
              <a:shade val="15000"/>
            </a:schemeClr>
          </a:lnRef>
          <a:fillRef idx="1">
            <a:schemeClr val="accent1"/>
          </a:fillRef>
          <a:effectRef idx="0">
            <a:schemeClr val="accent1"/>
          </a:effectRef>
          <a:fontRef idx="minor">
            <a:schemeClr val="lt1"/>
          </a:fontRef>
        </p:style>
      </p:cxnSp>
      <p:sp>
        <p:nvSpPr>
          <p:cNvPr id="5" name="Title 1">
            <a:extLst>
              <a:ext uri="{FF2B5EF4-FFF2-40B4-BE49-F238E27FC236}">
                <a16:creationId xmlns:a16="http://schemas.microsoft.com/office/drawing/2014/main" id="{D6748E17-31E4-A5ED-D97A-3726E60CF14D}"/>
              </a:ext>
            </a:extLst>
          </p:cNvPr>
          <p:cNvSpPr>
            <a:spLocks noGrp="1"/>
          </p:cNvSpPr>
          <p:nvPr>
            <p:ph type="title" hasCustomPrompt="1"/>
          </p:nvPr>
        </p:nvSpPr>
        <p:spPr>
          <a:xfrm>
            <a:off x="3524963" y="2881372"/>
            <a:ext cx="7910547" cy="2277304"/>
          </a:xfrm>
          <a:prstGeom prst="rect">
            <a:avLst/>
          </a:prstGeom>
        </p:spPr>
        <p:txBody>
          <a:bodyPr lIns="0" tIns="0" rIns="0" bIns="0" anchor="t"/>
          <a:lstStyle>
            <a:lvl1pPr algn="l">
              <a:defRPr lang="en-US" sz="6000" dirty="0">
                <a:solidFill>
                  <a:schemeClr val="bg1"/>
                </a:solidFill>
              </a:defRPr>
            </a:lvl1pPr>
          </a:lstStyle>
          <a:p>
            <a:pPr lvl="0"/>
            <a:r>
              <a:rPr lang="en-US"/>
              <a:t>Brief Title Here up to Two Lines</a:t>
            </a:r>
          </a:p>
        </p:txBody>
      </p:sp>
      <p:sp>
        <p:nvSpPr>
          <p:cNvPr id="7" name="TextBox 6">
            <a:extLst>
              <a:ext uri="{FF2B5EF4-FFF2-40B4-BE49-F238E27FC236}">
                <a16:creationId xmlns:a16="http://schemas.microsoft.com/office/drawing/2014/main" id="{512780E5-1E05-9FE7-73DB-B8764B7D5176}"/>
              </a:ext>
            </a:extLst>
          </p:cNvPr>
          <p:cNvSpPr txBox="1"/>
          <p:nvPr userDrawn="1"/>
        </p:nvSpPr>
        <p:spPr>
          <a:xfrm>
            <a:off x="764012" y="1423403"/>
            <a:ext cx="2408166" cy="136555"/>
          </a:xfrm>
          <a:prstGeom prst="rect">
            <a:avLst/>
          </a:prstGeom>
          <a:noFill/>
        </p:spPr>
        <p:txBody>
          <a:bodyPr vert="horz" wrap="square" lIns="0" tIns="0" rIns="0" bIns="0" rtlCol="0" anchor="b">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gn="ctr"/>
            <a:r>
              <a:rPr lang="en-US" sz="800" spc="220" baseline="0">
                <a:solidFill>
                  <a:schemeClr val="bg1"/>
                </a:solidFill>
              </a:rPr>
              <a:t>BOARD OF DIRECTORS MEETING</a:t>
            </a:r>
          </a:p>
        </p:txBody>
      </p:sp>
      <p:pic>
        <p:nvPicPr>
          <p:cNvPr id="12" name="Picture 11" descr="A blue and black logo&#10;&#10;Description automatically generated">
            <a:extLst>
              <a:ext uri="{FF2B5EF4-FFF2-40B4-BE49-F238E27FC236}">
                <a16:creationId xmlns:a16="http://schemas.microsoft.com/office/drawing/2014/main" id="{8C28535D-4C9F-E4A3-C877-BC2C3EA2E4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419" y="689736"/>
            <a:ext cx="2597311" cy="617569"/>
          </a:xfrm>
          <a:prstGeom prst="rect">
            <a:avLst/>
          </a:prstGeom>
        </p:spPr>
      </p:pic>
      <p:sp>
        <p:nvSpPr>
          <p:cNvPr id="15" name="Freeform 9">
            <a:extLst>
              <a:ext uri="{FF2B5EF4-FFF2-40B4-BE49-F238E27FC236}">
                <a16:creationId xmlns:a16="http://schemas.microsoft.com/office/drawing/2014/main" id="{C1FFEFD2-8A5D-8314-A1B0-A3D15D3331CB}"/>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566534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descr="A black background with white dots and lines&#10;&#10;Description automatically generated">
            <a:extLst>
              <a:ext uri="{FF2B5EF4-FFF2-40B4-BE49-F238E27FC236}">
                <a16:creationId xmlns:a16="http://schemas.microsoft.com/office/drawing/2014/main" id="{55C61050-9C7E-4FA6-5DAB-EBEA47025B2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241788" flipH="1">
            <a:off x="-1994823" y="2764874"/>
            <a:ext cx="9169675" cy="5357199"/>
          </a:xfrm>
          <a:prstGeom prst="rect">
            <a:avLst/>
          </a:prstGeom>
        </p:spPr>
      </p:pic>
      <p:sp>
        <p:nvSpPr>
          <p:cNvPr id="4" name="Footer Placeholder 3">
            <a:extLst>
              <a:ext uri="{FF2B5EF4-FFF2-40B4-BE49-F238E27FC236}">
                <a16:creationId xmlns:a16="http://schemas.microsoft.com/office/drawing/2014/main" id="{40892596-8261-60DB-7763-30C488AE763A}"/>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24476098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A black background with white dots and lines&#10;&#10;Description automatically generated">
            <a:extLst>
              <a:ext uri="{FF2B5EF4-FFF2-40B4-BE49-F238E27FC236}">
                <a16:creationId xmlns:a16="http://schemas.microsoft.com/office/drawing/2014/main" id="{48DE8B30-F051-5EFE-9A46-5BA758D54F67}"/>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l="16429" t="-1" r="7928" b="52129"/>
          <a:stretch/>
        </p:blipFill>
        <p:spPr>
          <a:xfrm>
            <a:off x="-1" y="3683092"/>
            <a:ext cx="12192001" cy="3174908"/>
          </a:xfrm>
          <a:prstGeom prst="rect">
            <a:avLst/>
          </a:prstGeom>
        </p:spPr>
      </p:pic>
      <p:sp>
        <p:nvSpPr>
          <p:cNvPr id="6" name="Title 1">
            <a:extLst>
              <a:ext uri="{FF2B5EF4-FFF2-40B4-BE49-F238E27FC236}">
                <a16:creationId xmlns:a16="http://schemas.microsoft.com/office/drawing/2014/main" id="{B2B9C21B-EAB7-B732-4EA6-0A010C23C1C9}"/>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3" name="Footer Placeholder 3">
            <a:extLst>
              <a:ext uri="{FF2B5EF4-FFF2-40B4-BE49-F238E27FC236}">
                <a16:creationId xmlns:a16="http://schemas.microsoft.com/office/drawing/2014/main" id="{F54B93F3-60DD-8B23-AFCF-6910D253AC7E}"/>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118149617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4" name="Title 1">
            <a:extLst>
              <a:ext uri="{FF2B5EF4-FFF2-40B4-BE49-F238E27FC236}">
                <a16:creationId xmlns:a16="http://schemas.microsoft.com/office/drawing/2014/main" id="{405CF375-DFBC-BEAA-14DA-363D3400CD09}"/>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3" name="Footer Placeholder 3">
            <a:extLst>
              <a:ext uri="{FF2B5EF4-FFF2-40B4-BE49-F238E27FC236}">
                <a16:creationId xmlns:a16="http://schemas.microsoft.com/office/drawing/2014/main" id="{3F17F39B-1804-073B-6D86-6202B36E6562}"/>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274584305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1">
            <a:extLst>
              <a:ext uri="{FF2B5EF4-FFF2-40B4-BE49-F238E27FC236}">
                <a16:creationId xmlns:a16="http://schemas.microsoft.com/office/drawing/2014/main" id="{405CF375-DFBC-BEAA-14DA-363D3400CD09}"/>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3" name="Footer Placeholder 3">
            <a:extLst>
              <a:ext uri="{FF2B5EF4-FFF2-40B4-BE49-F238E27FC236}">
                <a16:creationId xmlns:a16="http://schemas.microsoft.com/office/drawing/2014/main" id="{3F17F39B-1804-073B-6D86-6202B36E6562}"/>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4047873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Blue-Main-Blank">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17" name="Picture 16" descr="A black background with white dots and lines&#10;&#10;Description automatically generated">
            <a:extLst>
              <a:ext uri="{FF2B5EF4-FFF2-40B4-BE49-F238E27FC236}">
                <a16:creationId xmlns:a16="http://schemas.microsoft.com/office/drawing/2014/main" id="{67E4C784-3B22-F015-3027-95CC21C35FE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21410960" flipH="1">
            <a:off x="-1979952" y="1354268"/>
            <a:ext cx="11738528" cy="6858000"/>
          </a:xfrm>
          <a:prstGeom prst="rect">
            <a:avLst/>
          </a:prstGeom>
        </p:spPr>
      </p:pic>
      <p:pic>
        <p:nvPicPr>
          <p:cNvPr id="8" name="Picture 7">
            <a:extLst>
              <a:ext uri="{FF2B5EF4-FFF2-40B4-BE49-F238E27FC236}">
                <a16:creationId xmlns:a16="http://schemas.microsoft.com/office/drawing/2014/main" id="{FAFC23DD-9D56-6E06-474F-2D2CFC18C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sp>
        <p:nvSpPr>
          <p:cNvPr id="2"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4"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36821CAD-A347-1F7D-757E-5C381238068C}"/>
              </a:ext>
            </a:extLst>
          </p:cNvPr>
          <p:cNvSpPr>
            <a:spLocks noGrp="1"/>
          </p:cNvSpPr>
          <p:nvPr>
            <p:ph type="title" hasCustomPrompt="1"/>
          </p:nvPr>
        </p:nvSpPr>
        <p:spPr>
          <a:xfrm>
            <a:off x="3889312" y="2505964"/>
            <a:ext cx="7910547" cy="2277304"/>
          </a:xfrm>
          <a:prstGeom prst="rect">
            <a:avLst/>
          </a:prstGeom>
        </p:spPr>
        <p:txBody>
          <a:bodyPr lIns="0" tIns="0" rIns="0" bIns="0" anchor="t"/>
          <a:lstStyle>
            <a:lvl1pPr algn="l">
              <a:defRPr lang="en-US" sz="6000" dirty="0">
                <a:solidFill>
                  <a:schemeClr val="bg1"/>
                </a:solidFill>
              </a:defRPr>
            </a:lvl1pPr>
          </a:lstStyle>
          <a:p>
            <a:pPr lvl="0"/>
            <a:r>
              <a:rPr lang="en-US"/>
              <a:t>Brief Title Here up to Two Lines</a:t>
            </a:r>
          </a:p>
        </p:txBody>
      </p:sp>
      <p:sp>
        <p:nvSpPr>
          <p:cNvPr id="13" name="TextBox 12">
            <a:extLst>
              <a:ext uri="{FF2B5EF4-FFF2-40B4-BE49-F238E27FC236}">
                <a16:creationId xmlns:a16="http://schemas.microsoft.com/office/drawing/2014/main" id="{FF1B588A-734D-B6A0-856C-4FFC872BDC79}"/>
              </a:ext>
            </a:extLst>
          </p:cNvPr>
          <p:cNvSpPr txBox="1"/>
          <p:nvPr userDrawn="1"/>
        </p:nvSpPr>
        <p:spPr>
          <a:xfrm>
            <a:off x="721316" y="1432750"/>
            <a:ext cx="2408166" cy="214325"/>
          </a:xfrm>
          <a:prstGeom prst="rect">
            <a:avLst/>
          </a:prstGeom>
          <a:noFill/>
        </p:spPr>
        <p:txBody>
          <a:bodyPr vert="horz" wrap="square" lIns="0" tIns="0" rIns="0" bIns="0" rtlCol="0" anchor="t">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800"/>
              </a:spcBef>
              <a:spcAft>
                <a:spcPts val="0"/>
              </a:spcAft>
              <a:buClr>
                <a:srgbClr val="0072CD"/>
              </a:buClr>
              <a:buSzTx/>
              <a:buFont typeface="Arial" panose="020B0604020202020204" pitchFamily="34" charset="0"/>
              <a:buNone/>
              <a:tabLst/>
              <a:defRPr/>
            </a:pPr>
            <a:r>
              <a:rPr kumimoji="0" lang="en-US" sz="800" b="1" i="0" u="none" strike="noStrike" kern="1200" cap="none" spc="220"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BOARD OF DIRECTORS MEETING</a:t>
            </a:r>
          </a:p>
        </p:txBody>
      </p:sp>
      <p:pic>
        <p:nvPicPr>
          <p:cNvPr id="14" name="Picture 13" descr="A blue and black logo&#10;&#10;Description automatically generated">
            <a:extLst>
              <a:ext uri="{FF2B5EF4-FFF2-40B4-BE49-F238E27FC236}">
                <a16:creationId xmlns:a16="http://schemas.microsoft.com/office/drawing/2014/main" id="{658F3888-BD23-B1D2-A475-B15B4B9413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069" y="689736"/>
            <a:ext cx="2597311" cy="617569"/>
          </a:xfrm>
          <a:prstGeom prst="rect">
            <a:avLst/>
          </a:prstGeom>
        </p:spPr>
      </p:pic>
    </p:spTree>
    <p:extLst>
      <p:ext uri="{BB962C8B-B14F-4D97-AF65-F5344CB8AC3E}">
        <p14:creationId xmlns:p14="http://schemas.microsoft.com/office/powerpoint/2010/main" val="168430791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Blue-Main-Blank">
    <p:bg>
      <p:bgPr>
        <a:gradFill>
          <a:gsLst>
            <a:gs pos="100000">
              <a:schemeClr val="accent5"/>
            </a:gs>
            <a:gs pos="81000">
              <a:schemeClr val="accent5">
                <a:lumMod val="75000"/>
              </a:schemeClr>
            </a:gs>
            <a:gs pos="47000">
              <a:schemeClr val="accent5">
                <a:lumMod val="50000"/>
              </a:schemeClr>
            </a:gs>
            <a:gs pos="22000">
              <a:srgbClr val="13352A"/>
            </a:gs>
          </a:gsLst>
          <a:lin ang="5820000" scaled="0"/>
        </a:gradFill>
        <a:effectLst/>
      </p:bgPr>
    </p:bg>
    <p:spTree>
      <p:nvGrpSpPr>
        <p:cNvPr id="1" name=""/>
        <p:cNvGrpSpPr/>
        <p:nvPr/>
      </p:nvGrpSpPr>
      <p:grpSpPr>
        <a:xfrm>
          <a:off x="0" y="0"/>
          <a:ext cx="0" cy="0"/>
          <a:chOff x="0" y="0"/>
          <a:chExt cx="0" cy="0"/>
        </a:xfrm>
      </p:grpSpPr>
      <p:pic>
        <p:nvPicPr>
          <p:cNvPr id="10" name="Picture 9" descr="A white text on a black background&#10;&#10;Description automatically generated">
            <a:extLst>
              <a:ext uri="{FF2B5EF4-FFF2-40B4-BE49-F238E27FC236}">
                <a16:creationId xmlns:a16="http://schemas.microsoft.com/office/drawing/2014/main" id="{4A92C932-5E83-B1D3-F54D-194A8E45E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069" y="696394"/>
            <a:ext cx="2597311" cy="616359"/>
          </a:xfrm>
          <a:prstGeom prst="rect">
            <a:avLst/>
          </a:prstGeom>
        </p:spPr>
      </p:pic>
      <p:pic>
        <p:nvPicPr>
          <p:cNvPr id="17" name="Picture 16" descr="A black background with white dots and lines&#10;&#10;Description automatically generated">
            <a:extLst>
              <a:ext uri="{FF2B5EF4-FFF2-40B4-BE49-F238E27FC236}">
                <a16:creationId xmlns:a16="http://schemas.microsoft.com/office/drawing/2014/main" id="{67E4C784-3B22-F015-3027-95CC21C35FE8}"/>
              </a:ext>
            </a:extLst>
          </p:cNvPr>
          <p:cNvPicPr>
            <a:picLocks noChangeAspect="1"/>
          </p:cNvPicPr>
          <p:nvPr userDrawn="1"/>
        </p:nvPicPr>
        <p:blipFill>
          <a:blip r:embed="rId3">
            <a:alphaModFix amt="30000"/>
            <a:extLst>
              <a:ext uri="{28A0092B-C50C-407E-A947-70E740481C1C}">
                <a14:useLocalDpi xmlns:a14="http://schemas.microsoft.com/office/drawing/2010/main" val="0"/>
              </a:ext>
            </a:extLst>
          </a:blip>
          <a:stretch>
            <a:fillRect/>
          </a:stretch>
        </p:blipFill>
        <p:spPr>
          <a:xfrm rot="21410960" flipH="1">
            <a:off x="-1979952" y="1354268"/>
            <a:ext cx="11738528" cy="6858000"/>
          </a:xfrm>
          <a:prstGeom prst="rect">
            <a:avLst/>
          </a:prstGeom>
        </p:spPr>
      </p:pic>
      <p:pic>
        <p:nvPicPr>
          <p:cNvPr id="8" name="Picture 7">
            <a:extLst>
              <a:ext uri="{FF2B5EF4-FFF2-40B4-BE49-F238E27FC236}">
                <a16:creationId xmlns:a16="http://schemas.microsoft.com/office/drawing/2014/main" id="{FAFC23DD-9D56-6E06-474F-2D2CFC18CD0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sp>
        <p:nvSpPr>
          <p:cNvPr id="2"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4"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36821CAD-A347-1F7D-757E-5C381238068C}"/>
              </a:ext>
            </a:extLst>
          </p:cNvPr>
          <p:cNvSpPr>
            <a:spLocks noGrp="1"/>
          </p:cNvSpPr>
          <p:nvPr>
            <p:ph type="title" hasCustomPrompt="1"/>
          </p:nvPr>
        </p:nvSpPr>
        <p:spPr>
          <a:xfrm>
            <a:off x="3889312" y="2505964"/>
            <a:ext cx="7910547" cy="2277304"/>
          </a:xfrm>
          <a:prstGeom prst="rect">
            <a:avLst/>
          </a:prstGeom>
        </p:spPr>
        <p:txBody>
          <a:bodyPr lIns="0" tIns="0" rIns="0" bIns="0" anchor="t"/>
          <a:lstStyle>
            <a:lvl1pPr algn="l">
              <a:defRPr lang="en-US" sz="6000" dirty="0">
                <a:solidFill>
                  <a:schemeClr val="bg1"/>
                </a:solidFill>
              </a:defRPr>
            </a:lvl1pPr>
          </a:lstStyle>
          <a:p>
            <a:pPr lvl="0"/>
            <a:r>
              <a:rPr lang="en-US"/>
              <a:t>Brief Title Here up to Two Lines</a:t>
            </a:r>
          </a:p>
        </p:txBody>
      </p:sp>
      <p:sp>
        <p:nvSpPr>
          <p:cNvPr id="11" name="TextBox 10">
            <a:extLst>
              <a:ext uri="{FF2B5EF4-FFF2-40B4-BE49-F238E27FC236}">
                <a16:creationId xmlns:a16="http://schemas.microsoft.com/office/drawing/2014/main" id="{835BB18E-F857-A43F-4425-98CCDFBF34DA}"/>
              </a:ext>
            </a:extLst>
          </p:cNvPr>
          <p:cNvSpPr txBox="1"/>
          <p:nvPr userDrawn="1"/>
        </p:nvSpPr>
        <p:spPr>
          <a:xfrm>
            <a:off x="721316" y="1432750"/>
            <a:ext cx="2408166" cy="214325"/>
          </a:xfrm>
          <a:prstGeom prst="rect">
            <a:avLst/>
          </a:prstGeom>
          <a:noFill/>
        </p:spPr>
        <p:txBody>
          <a:bodyPr vert="horz" wrap="square" lIns="0" tIns="0" rIns="0" bIns="0" rtlCol="0" anchor="t">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800"/>
              </a:spcBef>
              <a:spcAft>
                <a:spcPts val="0"/>
              </a:spcAft>
              <a:buClr>
                <a:srgbClr val="0072CD"/>
              </a:buClr>
              <a:buSzTx/>
              <a:buFont typeface="Arial" panose="020B0604020202020204" pitchFamily="34" charset="0"/>
              <a:buNone/>
              <a:tabLst/>
              <a:defRPr/>
            </a:pPr>
            <a:r>
              <a:rPr kumimoji="0" lang="en-US" sz="800" b="1" i="0" u="none" strike="noStrike" kern="1200" cap="none" spc="220"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BOARD OF DIRECTORS MEETING</a:t>
            </a:r>
          </a:p>
        </p:txBody>
      </p:sp>
    </p:spTree>
    <p:extLst>
      <p:ext uri="{BB962C8B-B14F-4D97-AF65-F5344CB8AC3E}">
        <p14:creationId xmlns:p14="http://schemas.microsoft.com/office/powerpoint/2010/main" val="303961751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73001C-A5E6-D5E4-522B-4C2D36D6176C}"/>
              </a:ext>
            </a:extLst>
          </p:cNvPr>
          <p:cNvSpPr/>
          <p:nvPr userDrawn="1"/>
        </p:nvSpPr>
        <p:spPr>
          <a:xfrm>
            <a:off x="0" y="0"/>
            <a:ext cx="12192000" cy="6858000"/>
          </a:xfrm>
          <a:prstGeom prst="rect">
            <a:avLst/>
          </a:prstGeom>
          <a:gradFill>
            <a:gsLst>
              <a:gs pos="100000">
                <a:schemeClr val="accent5"/>
              </a:gs>
              <a:gs pos="81000">
                <a:schemeClr val="accent5">
                  <a:lumMod val="75000"/>
                </a:schemeClr>
              </a:gs>
              <a:gs pos="47000">
                <a:schemeClr val="accent5">
                  <a:lumMod val="50000"/>
                </a:schemeClr>
              </a:gs>
              <a:gs pos="22000">
                <a:srgbClr val="13352A"/>
              </a:gs>
            </a:gsLst>
            <a:lin ang="5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Footer Placeholder 3">
            <a:extLst>
              <a:ext uri="{FF2B5EF4-FFF2-40B4-BE49-F238E27FC236}">
                <a16:creationId xmlns:a16="http://schemas.microsoft.com/office/drawing/2014/main" id="{48A611F8-F910-DF21-83A3-7033479CCFA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11450142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73001C-A5E6-D5E4-522B-4C2D36D6176C}"/>
              </a:ext>
            </a:extLst>
          </p:cNvPr>
          <p:cNvSpPr/>
          <p:nvPr userDrawn="1"/>
        </p:nvSpPr>
        <p:spPr>
          <a:xfrm>
            <a:off x="0" y="0"/>
            <a:ext cx="12192000" cy="6858000"/>
          </a:xfrm>
          <a:prstGeom prst="rect">
            <a:avLst/>
          </a:prstGeom>
          <a:gradFill>
            <a:gsLst>
              <a:gs pos="100000">
                <a:schemeClr val="accent5"/>
              </a:gs>
              <a:gs pos="81000">
                <a:schemeClr val="accent5">
                  <a:lumMod val="75000"/>
                </a:schemeClr>
              </a:gs>
              <a:gs pos="47000">
                <a:schemeClr val="accent5">
                  <a:lumMod val="50000"/>
                </a:schemeClr>
              </a:gs>
              <a:gs pos="22000">
                <a:srgbClr val="13352A"/>
              </a:gs>
            </a:gsLst>
            <a:lin ang="5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A057ABF1-64C9-C6E0-D4CA-9075E5C5C284}"/>
              </a:ext>
            </a:extLst>
          </p:cNvPr>
          <p:cNvSpPr>
            <a:spLocks noGrp="1"/>
          </p:cNvSpPr>
          <p:nvPr>
            <p:ph type="title" hasCustomPrompt="1"/>
          </p:nvPr>
        </p:nvSpPr>
        <p:spPr>
          <a:xfrm>
            <a:off x="1235433" y="558921"/>
            <a:ext cx="9659928" cy="852627"/>
          </a:xfrm>
          <a:prstGeom prst="rect">
            <a:avLst/>
          </a:prstGeom>
        </p:spPr>
        <p:txBody>
          <a:bodyPr lIns="0" tIns="0" rIns="0" bIns="0" anchor="t"/>
          <a:lstStyle>
            <a:lvl1pPr algn="ctr">
              <a:defRPr lang="en-US" sz="3200" dirty="0">
                <a:solidFill>
                  <a:schemeClr val="bg1"/>
                </a:solidFill>
              </a:defRPr>
            </a:lvl1pPr>
          </a:lstStyle>
          <a:p>
            <a:pPr lvl="0"/>
            <a:r>
              <a:rPr lang="en-US"/>
              <a:t>Type Brief Title Here with Eyebrow if Needed</a:t>
            </a:r>
          </a:p>
        </p:txBody>
      </p:sp>
      <p:sp>
        <p:nvSpPr>
          <p:cNvPr id="4" name="Footer Placeholder 3">
            <a:extLst>
              <a:ext uri="{FF2B5EF4-FFF2-40B4-BE49-F238E27FC236}">
                <a16:creationId xmlns:a16="http://schemas.microsoft.com/office/drawing/2014/main" id="{B5D6FDA2-0050-4C3A-D5AD-DDED0BF625A5}"/>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1747962927"/>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_Blue-Main-Blank">
    <p:bg>
      <p:bgPr>
        <a:gradFill>
          <a:gsLst>
            <a:gs pos="100000">
              <a:schemeClr val="accent2"/>
            </a:gs>
            <a:gs pos="81000">
              <a:schemeClr val="accent2">
                <a:lumMod val="75000"/>
              </a:schemeClr>
            </a:gs>
            <a:gs pos="41000">
              <a:schemeClr val="accent2">
                <a:lumMod val="75000"/>
              </a:schemeClr>
            </a:gs>
            <a:gs pos="16000">
              <a:schemeClr val="accent2">
                <a:lumMod val="50000"/>
              </a:schemeClr>
            </a:gs>
          </a:gsLst>
          <a:lin ang="5820000" scaled="0"/>
        </a:gradFill>
        <a:effectLst/>
      </p:bgPr>
    </p:bg>
    <p:spTree>
      <p:nvGrpSpPr>
        <p:cNvPr id="1" name=""/>
        <p:cNvGrpSpPr/>
        <p:nvPr/>
      </p:nvGrpSpPr>
      <p:grpSpPr>
        <a:xfrm>
          <a:off x="0" y="0"/>
          <a:ext cx="0" cy="0"/>
          <a:chOff x="0" y="0"/>
          <a:chExt cx="0" cy="0"/>
        </a:xfrm>
      </p:grpSpPr>
      <p:pic>
        <p:nvPicPr>
          <p:cNvPr id="17" name="Picture 16" descr="A black background with white dots and lines&#10;&#10;Description automatically generated">
            <a:extLst>
              <a:ext uri="{FF2B5EF4-FFF2-40B4-BE49-F238E27FC236}">
                <a16:creationId xmlns:a16="http://schemas.microsoft.com/office/drawing/2014/main" id="{67E4C784-3B22-F015-3027-95CC21C35FE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21410960" flipH="1">
            <a:off x="-1979952" y="1354268"/>
            <a:ext cx="11738528" cy="6858000"/>
          </a:xfrm>
          <a:prstGeom prst="rect">
            <a:avLst/>
          </a:prstGeom>
        </p:spPr>
      </p:pic>
      <p:pic>
        <p:nvPicPr>
          <p:cNvPr id="8" name="Picture 7">
            <a:extLst>
              <a:ext uri="{FF2B5EF4-FFF2-40B4-BE49-F238E27FC236}">
                <a16:creationId xmlns:a16="http://schemas.microsoft.com/office/drawing/2014/main" id="{FAFC23DD-9D56-6E06-474F-2D2CFC18C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sp>
        <p:nvSpPr>
          <p:cNvPr id="2"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4"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36821CAD-A347-1F7D-757E-5C381238068C}"/>
              </a:ext>
            </a:extLst>
          </p:cNvPr>
          <p:cNvSpPr>
            <a:spLocks noGrp="1"/>
          </p:cNvSpPr>
          <p:nvPr>
            <p:ph type="title" hasCustomPrompt="1"/>
          </p:nvPr>
        </p:nvSpPr>
        <p:spPr>
          <a:xfrm>
            <a:off x="3889312" y="2505964"/>
            <a:ext cx="7910547" cy="2277304"/>
          </a:xfrm>
          <a:prstGeom prst="rect">
            <a:avLst/>
          </a:prstGeom>
        </p:spPr>
        <p:txBody>
          <a:bodyPr lIns="0" tIns="0" rIns="0" bIns="0" anchor="t"/>
          <a:lstStyle>
            <a:lvl1pPr algn="l">
              <a:defRPr lang="en-US" sz="6000" dirty="0">
                <a:solidFill>
                  <a:schemeClr val="bg1"/>
                </a:solidFill>
              </a:defRPr>
            </a:lvl1pPr>
          </a:lstStyle>
          <a:p>
            <a:pPr lvl="0"/>
            <a:r>
              <a:rPr lang="en-US"/>
              <a:t>Brief Title Here up to Two Lines</a:t>
            </a:r>
          </a:p>
        </p:txBody>
      </p:sp>
      <p:pic>
        <p:nvPicPr>
          <p:cNvPr id="11" name="Picture 10" descr="A white text on a black background&#10;&#10;Description automatically generated">
            <a:extLst>
              <a:ext uri="{FF2B5EF4-FFF2-40B4-BE49-F238E27FC236}">
                <a16:creationId xmlns:a16="http://schemas.microsoft.com/office/drawing/2014/main" id="{801BFC09-E7B5-A477-315B-0F4840A8A3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069" y="696394"/>
            <a:ext cx="2597311" cy="616359"/>
          </a:xfrm>
          <a:prstGeom prst="rect">
            <a:avLst/>
          </a:prstGeom>
        </p:spPr>
      </p:pic>
      <p:sp>
        <p:nvSpPr>
          <p:cNvPr id="12" name="TextBox 11">
            <a:extLst>
              <a:ext uri="{FF2B5EF4-FFF2-40B4-BE49-F238E27FC236}">
                <a16:creationId xmlns:a16="http://schemas.microsoft.com/office/drawing/2014/main" id="{87C74179-6603-54F6-5F8F-32719CB3BA95}"/>
              </a:ext>
            </a:extLst>
          </p:cNvPr>
          <p:cNvSpPr txBox="1"/>
          <p:nvPr userDrawn="1"/>
        </p:nvSpPr>
        <p:spPr>
          <a:xfrm>
            <a:off x="721316" y="1432750"/>
            <a:ext cx="2408166" cy="214325"/>
          </a:xfrm>
          <a:prstGeom prst="rect">
            <a:avLst/>
          </a:prstGeom>
          <a:noFill/>
        </p:spPr>
        <p:txBody>
          <a:bodyPr vert="horz" wrap="square" lIns="0" tIns="0" rIns="0" bIns="0" rtlCol="0" anchor="t">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800"/>
              </a:spcBef>
              <a:spcAft>
                <a:spcPts val="0"/>
              </a:spcAft>
              <a:buClr>
                <a:srgbClr val="0072CD"/>
              </a:buClr>
              <a:buSzTx/>
              <a:buFont typeface="Arial" panose="020B0604020202020204" pitchFamily="34" charset="0"/>
              <a:buNone/>
              <a:tabLst/>
              <a:defRPr/>
            </a:pPr>
            <a:r>
              <a:rPr kumimoji="0" lang="en-US" sz="800" b="1" i="0" u="none" strike="noStrike" kern="1200" cap="none" spc="220"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BOARD OF DIRECTORS MEETING</a:t>
            </a:r>
          </a:p>
        </p:txBody>
      </p:sp>
    </p:spTree>
    <p:extLst>
      <p:ext uri="{BB962C8B-B14F-4D97-AF65-F5344CB8AC3E}">
        <p14:creationId xmlns:p14="http://schemas.microsoft.com/office/powerpoint/2010/main" val="2438625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783AD-553F-6798-B014-BF31E5A48C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pic>
        <p:nvPicPr>
          <p:cNvPr id="3" name="Picture 2" descr="A black background with blue lines and dots&#10;&#10;Description automatically generated">
            <a:extLst>
              <a:ext uri="{FF2B5EF4-FFF2-40B4-BE49-F238E27FC236}">
                <a16:creationId xmlns:a16="http://schemas.microsoft.com/office/drawing/2014/main" id="{F21C9815-9165-3D12-046C-6CEDDD99E9EF}"/>
              </a:ext>
            </a:extLst>
          </p:cNvPr>
          <p:cNvPicPr>
            <a:picLocks noChangeAspect="1"/>
          </p:cNvPicPr>
          <p:nvPr userDrawn="1"/>
        </p:nvPicPr>
        <p:blipFill>
          <a:blip r:embed="rId3">
            <a:alphaModFix amt="55000"/>
            <a:extLst>
              <a:ext uri="{BEBA8EAE-BF5A-486C-A8C5-ECC9F3942E4B}">
                <a14:imgProps xmlns:a14="http://schemas.microsoft.com/office/drawing/2010/main">
                  <a14:imgLayer r:embed="rId4">
                    <a14:imgEffect>
                      <a14:saturation sat="400000"/>
                    </a14:imgEffect>
                  </a14:imgLayer>
                </a14:imgProps>
              </a:ext>
            </a:extLst>
          </a:blip>
          <a:srcRect t="63538" r="2527"/>
          <a:stretch/>
        </p:blipFill>
        <p:spPr>
          <a:xfrm>
            <a:off x="0" y="4292600"/>
            <a:ext cx="12192000" cy="2565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8690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26" presetClass="emph" presetSubtype="0" repeatCount="indefinite" fill="hold" nodeType="withEffect">
                                  <p:stCondLst>
                                    <p:cond delay="3500"/>
                                  </p:stCondLst>
                                  <p:childTnLst>
                                    <p:animEffect transition="out" filter="fade">
                                      <p:cBhvr>
                                        <p:cTn id="9" dur="3000" tmFilter="0, 0; .2, .5; .8, .5; 1, 0"/>
                                        <p:tgtEl>
                                          <p:spTgt spid="4"/>
                                        </p:tgtEl>
                                      </p:cBhvr>
                                    </p:animEffect>
                                    <p:animScale>
                                      <p:cBhvr>
                                        <p:cTn id="10"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73001C-A5E6-D5E4-522B-4C2D36D6176C}"/>
              </a:ext>
            </a:extLst>
          </p:cNvPr>
          <p:cNvSpPr/>
          <p:nvPr userDrawn="1"/>
        </p:nvSpPr>
        <p:spPr>
          <a:xfrm>
            <a:off x="0" y="0"/>
            <a:ext cx="12192000" cy="6858000"/>
          </a:xfrm>
          <a:prstGeom prst="rect">
            <a:avLst/>
          </a:prstGeom>
          <a:gradFill>
            <a:gsLst>
              <a:gs pos="100000">
                <a:schemeClr val="accent2"/>
              </a:gs>
              <a:gs pos="81000">
                <a:schemeClr val="accent2">
                  <a:lumMod val="75000"/>
                </a:schemeClr>
              </a:gs>
              <a:gs pos="41000">
                <a:schemeClr val="accent2">
                  <a:lumMod val="75000"/>
                </a:schemeClr>
              </a:gs>
              <a:gs pos="16000">
                <a:schemeClr val="accent2">
                  <a:lumMod val="50000"/>
                </a:schemeClr>
              </a:gs>
            </a:gsLst>
            <a:lin ang="5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Footer Placeholder 3">
            <a:extLst>
              <a:ext uri="{FF2B5EF4-FFF2-40B4-BE49-F238E27FC236}">
                <a16:creationId xmlns:a16="http://schemas.microsoft.com/office/drawing/2014/main" id="{9BA8242E-2B6B-B3AD-D272-8DDCFD542AF5}"/>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50077001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Section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73001C-A5E6-D5E4-522B-4C2D36D6176C}"/>
              </a:ext>
            </a:extLst>
          </p:cNvPr>
          <p:cNvSpPr/>
          <p:nvPr userDrawn="1"/>
        </p:nvSpPr>
        <p:spPr>
          <a:xfrm>
            <a:off x="0" y="0"/>
            <a:ext cx="12192000" cy="6858000"/>
          </a:xfrm>
          <a:prstGeom prst="rect">
            <a:avLst/>
          </a:prstGeom>
          <a:gradFill>
            <a:gsLst>
              <a:gs pos="100000">
                <a:schemeClr val="accent2"/>
              </a:gs>
              <a:gs pos="81000">
                <a:schemeClr val="accent2">
                  <a:lumMod val="75000"/>
                </a:schemeClr>
              </a:gs>
              <a:gs pos="41000">
                <a:schemeClr val="accent2">
                  <a:lumMod val="75000"/>
                </a:schemeClr>
              </a:gs>
              <a:gs pos="16000">
                <a:schemeClr val="accent2">
                  <a:lumMod val="50000"/>
                </a:schemeClr>
              </a:gs>
            </a:gsLst>
            <a:lin ang="58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30FFDA14-3B70-ABEE-0152-484707259341}"/>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4" name="Footer Placeholder 3">
            <a:extLst>
              <a:ext uri="{FF2B5EF4-FFF2-40B4-BE49-F238E27FC236}">
                <a16:creationId xmlns:a16="http://schemas.microsoft.com/office/drawing/2014/main" id="{1C568B22-9533-6B83-4DD9-E04E4C97D4A7}"/>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70809202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7_Blue-Main-Blank">
    <p:bg>
      <p:bgPr>
        <a:gradFill>
          <a:gsLst>
            <a:gs pos="0">
              <a:schemeClr val="accent1">
                <a:alpha val="90000"/>
              </a:schemeClr>
            </a:gs>
            <a:gs pos="100000">
              <a:schemeClr val="accent2">
                <a:alpha val="90000"/>
              </a:schemeClr>
            </a:gs>
          </a:gsLst>
          <a:lin ang="2700000" scaled="1"/>
        </a:gradFill>
        <a:effectLst/>
      </p:bgPr>
    </p:bg>
    <p:spTree>
      <p:nvGrpSpPr>
        <p:cNvPr id="1" name=""/>
        <p:cNvGrpSpPr/>
        <p:nvPr/>
      </p:nvGrpSpPr>
      <p:grpSpPr>
        <a:xfrm>
          <a:off x="0" y="0"/>
          <a:ext cx="0" cy="0"/>
          <a:chOff x="0" y="0"/>
          <a:chExt cx="0" cy="0"/>
        </a:xfrm>
      </p:grpSpPr>
      <p:pic>
        <p:nvPicPr>
          <p:cNvPr id="17" name="Picture 16" descr="A black background with white dots and lines&#10;&#10;Description automatically generated">
            <a:extLst>
              <a:ext uri="{FF2B5EF4-FFF2-40B4-BE49-F238E27FC236}">
                <a16:creationId xmlns:a16="http://schemas.microsoft.com/office/drawing/2014/main" id="{67E4C784-3B22-F015-3027-95CC21C35FE8}"/>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21410960" flipH="1">
            <a:off x="-1979952" y="1354268"/>
            <a:ext cx="11738528" cy="6858000"/>
          </a:xfrm>
          <a:prstGeom prst="rect">
            <a:avLst/>
          </a:prstGeom>
        </p:spPr>
      </p:pic>
      <p:pic>
        <p:nvPicPr>
          <p:cNvPr id="8" name="Picture 7">
            <a:extLst>
              <a:ext uri="{FF2B5EF4-FFF2-40B4-BE49-F238E27FC236}">
                <a16:creationId xmlns:a16="http://schemas.microsoft.com/office/drawing/2014/main" id="{FAFC23DD-9D56-6E06-474F-2D2CFC18CD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0174" y="2277683"/>
            <a:ext cx="5726363" cy="5726363"/>
          </a:xfrm>
          <a:prstGeom prst="rect">
            <a:avLst/>
          </a:prstGeom>
        </p:spPr>
      </p:pic>
      <p:sp>
        <p:nvSpPr>
          <p:cNvPr id="2"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4"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36821CAD-A347-1F7D-757E-5C381238068C}"/>
              </a:ext>
            </a:extLst>
          </p:cNvPr>
          <p:cNvSpPr>
            <a:spLocks noGrp="1"/>
          </p:cNvSpPr>
          <p:nvPr>
            <p:ph type="title" hasCustomPrompt="1"/>
          </p:nvPr>
        </p:nvSpPr>
        <p:spPr>
          <a:xfrm>
            <a:off x="3889312" y="2505964"/>
            <a:ext cx="7910547" cy="2277304"/>
          </a:xfrm>
          <a:prstGeom prst="rect">
            <a:avLst/>
          </a:prstGeom>
        </p:spPr>
        <p:txBody>
          <a:bodyPr lIns="0" tIns="0" rIns="0" bIns="0" anchor="t"/>
          <a:lstStyle>
            <a:lvl1pPr algn="l">
              <a:defRPr lang="en-US" sz="6000" dirty="0">
                <a:solidFill>
                  <a:schemeClr val="bg1"/>
                </a:solidFill>
              </a:defRPr>
            </a:lvl1pPr>
          </a:lstStyle>
          <a:p>
            <a:pPr lvl="0"/>
            <a:r>
              <a:rPr lang="en-US"/>
              <a:t>Brief Title Here up to Two Lines</a:t>
            </a:r>
          </a:p>
        </p:txBody>
      </p:sp>
      <p:pic>
        <p:nvPicPr>
          <p:cNvPr id="5" name="Picture 4" descr="A white text on a black background&#10;&#10;Description automatically generated">
            <a:extLst>
              <a:ext uri="{FF2B5EF4-FFF2-40B4-BE49-F238E27FC236}">
                <a16:creationId xmlns:a16="http://schemas.microsoft.com/office/drawing/2014/main" id="{7572860F-95FF-E4CB-7F80-2A0B762A4B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069" y="696394"/>
            <a:ext cx="2597311" cy="616359"/>
          </a:xfrm>
          <a:prstGeom prst="rect">
            <a:avLst/>
          </a:prstGeom>
        </p:spPr>
      </p:pic>
      <p:sp>
        <p:nvSpPr>
          <p:cNvPr id="7" name="TextBox 6">
            <a:extLst>
              <a:ext uri="{FF2B5EF4-FFF2-40B4-BE49-F238E27FC236}">
                <a16:creationId xmlns:a16="http://schemas.microsoft.com/office/drawing/2014/main" id="{B9F1B312-3E75-C885-29A6-08DADBD19F30}"/>
              </a:ext>
            </a:extLst>
          </p:cNvPr>
          <p:cNvSpPr txBox="1"/>
          <p:nvPr userDrawn="1"/>
        </p:nvSpPr>
        <p:spPr>
          <a:xfrm>
            <a:off x="721316" y="1432750"/>
            <a:ext cx="2408166" cy="214325"/>
          </a:xfrm>
          <a:prstGeom prst="rect">
            <a:avLst/>
          </a:prstGeom>
          <a:noFill/>
        </p:spPr>
        <p:txBody>
          <a:bodyPr vert="horz" wrap="square" lIns="0" tIns="0" rIns="0" bIns="0" rtlCol="0" anchor="t">
            <a:noAutofit/>
          </a:bodyPr>
          <a:lstStyle>
            <a:lvl1pPr lvl="0" indent="0">
              <a:lnSpc>
                <a:spcPct val="90000"/>
              </a:lnSpc>
              <a:spcBef>
                <a:spcPts val="1800"/>
              </a:spcBef>
              <a:buClr>
                <a:schemeClr val="accent4"/>
              </a:buClr>
              <a:buFont typeface="Arial" panose="020B0604020202020204" pitchFamily="34" charset="0"/>
              <a:buNone/>
              <a:defRPr sz="1125" b="1" spc="375">
                <a:solidFill>
                  <a:schemeClr val="accent2"/>
                </a:solidFill>
                <a:latin typeface="Arial" panose="020B0604020202020204" pitchFamily="34" charset="0"/>
                <a:ea typeface="Roboto Medium" panose="02000000000000000000" pitchFamily="2" charset="0"/>
                <a:cs typeface="Arial" panose="020B0604020202020204" pitchFamily="34" charset="0"/>
              </a:defRPr>
            </a:lvl1pPr>
            <a:lvl2pPr marL="439738" indent="-236538">
              <a:lnSpc>
                <a:spcPct val="90000"/>
              </a:lnSpc>
              <a:spcBef>
                <a:spcPts val="800"/>
              </a:spcBef>
              <a:buClr>
                <a:schemeClr val="accent4"/>
              </a:buClr>
              <a:buFont typeface="Arial" panose="020B0604020202020204" pitchFamily="34" charset="0"/>
              <a:buChar char="•"/>
              <a:defRPr sz="1600"/>
            </a:lvl2pPr>
            <a:lvl3pPr marL="654050" indent="-225425">
              <a:lnSpc>
                <a:spcPct val="90000"/>
              </a:lnSpc>
              <a:spcBef>
                <a:spcPts val="800"/>
              </a:spcBef>
              <a:buClr>
                <a:schemeClr val="accent4"/>
              </a:buClr>
              <a:buFont typeface="Arial" panose="020B0604020202020204" pitchFamily="34" charset="0"/>
              <a:buChar char="•"/>
              <a:defRPr sz="1400"/>
            </a:lvl3pPr>
            <a:lvl4pPr marL="857250" indent="-225425">
              <a:lnSpc>
                <a:spcPct val="90000"/>
              </a:lnSpc>
              <a:spcBef>
                <a:spcPts val="800"/>
              </a:spcBef>
              <a:buClr>
                <a:schemeClr val="accent4"/>
              </a:buClr>
              <a:buFont typeface="Arial" panose="020B0604020202020204" pitchFamily="34" charset="0"/>
              <a:buChar char="•"/>
              <a:defRPr sz="1200"/>
            </a:lvl4pPr>
            <a:lvl5pPr marL="1027113" indent="-169863">
              <a:lnSpc>
                <a:spcPct val="90000"/>
              </a:lnSpc>
              <a:spcBef>
                <a:spcPts val="800"/>
              </a:spcBef>
              <a:buClr>
                <a:schemeClr val="accent4"/>
              </a:buClr>
              <a:buFont typeface="Arial" panose="020B0604020202020204" pitchFamily="34" charset="0"/>
              <a:buChar char="•"/>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800"/>
              </a:spcBef>
              <a:spcAft>
                <a:spcPts val="0"/>
              </a:spcAft>
              <a:buClr>
                <a:srgbClr val="0072CD"/>
              </a:buClr>
              <a:buSzTx/>
              <a:buFont typeface="Arial" panose="020B0604020202020204" pitchFamily="34" charset="0"/>
              <a:buNone/>
              <a:tabLst/>
              <a:defRPr/>
            </a:pPr>
            <a:r>
              <a:rPr kumimoji="0" lang="en-US" sz="800" b="1" i="0" u="none" strike="noStrike" kern="1200" cap="none" spc="220" normalizeH="0" baseline="0" noProof="0">
                <a:ln>
                  <a:noFill/>
                </a:ln>
                <a:solidFill>
                  <a:schemeClr val="bg1"/>
                </a:solidFill>
                <a:effectLst/>
                <a:uLnTx/>
                <a:uFillTx/>
                <a:latin typeface="Arial" panose="020B0604020202020204" pitchFamily="34" charset="0"/>
                <a:ea typeface="Roboto Medium" panose="02000000000000000000" pitchFamily="2" charset="0"/>
                <a:cs typeface="Arial" panose="020B0604020202020204" pitchFamily="34" charset="0"/>
              </a:rPr>
              <a:t>BOARD OF DIRECTORS MEETING</a:t>
            </a:r>
          </a:p>
        </p:txBody>
      </p:sp>
    </p:spTree>
    <p:extLst>
      <p:ext uri="{BB962C8B-B14F-4D97-AF65-F5344CB8AC3E}">
        <p14:creationId xmlns:p14="http://schemas.microsoft.com/office/powerpoint/2010/main" val="91675172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8_Blue-Main-Blank">
    <p:bg>
      <p:bgPr>
        <a:gradFill>
          <a:gsLst>
            <a:gs pos="0">
              <a:schemeClr val="accent1">
                <a:alpha val="90000"/>
              </a:schemeClr>
            </a:gs>
            <a:gs pos="100000">
              <a:schemeClr val="accent2">
                <a:alpha val="90000"/>
              </a:schemeClr>
            </a:gs>
          </a:gsLst>
          <a:lin ang="2700000" scaled="1"/>
        </a:gra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9"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ooter Placeholder 3">
            <a:extLst>
              <a:ext uri="{FF2B5EF4-FFF2-40B4-BE49-F238E27FC236}">
                <a16:creationId xmlns:a16="http://schemas.microsoft.com/office/drawing/2014/main" id="{629F2D76-A92E-0717-C70B-6F34D03415D9}"/>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381392333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9_Blue-Main-Blank">
    <p:bg>
      <p:bgPr>
        <a:gradFill>
          <a:gsLst>
            <a:gs pos="0">
              <a:schemeClr val="accent1">
                <a:alpha val="90000"/>
              </a:schemeClr>
            </a:gs>
            <a:gs pos="100000">
              <a:schemeClr val="accent2">
                <a:alpha val="90000"/>
              </a:schemeClr>
            </a:gs>
          </a:gsLst>
          <a:lin ang="2700000" scaled="1"/>
        </a:gradFill>
        <a:effectLst/>
      </p:bgPr>
    </p:bg>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246D89E-0081-B555-BBB0-B5AF820469D5}"/>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9" name="Freeform 9">
            <a:extLst>
              <a:ext uri="{FF2B5EF4-FFF2-40B4-BE49-F238E27FC236}">
                <a16:creationId xmlns:a16="http://schemas.microsoft.com/office/drawing/2014/main" id="{75A9D161-29E1-78EF-AB06-1E3BCDE5C545}"/>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CC968B7-9A37-D26C-2A39-6CE899C5942D}"/>
              </a:ext>
            </a:extLst>
          </p:cNvPr>
          <p:cNvSpPr>
            <a:spLocks noGrp="1"/>
          </p:cNvSpPr>
          <p:nvPr>
            <p:ph type="title" hasCustomPrompt="1"/>
          </p:nvPr>
        </p:nvSpPr>
        <p:spPr>
          <a:xfrm>
            <a:off x="1235433" y="558921"/>
            <a:ext cx="9659928"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4" name="Footer Placeholder 3">
            <a:extLst>
              <a:ext uri="{FF2B5EF4-FFF2-40B4-BE49-F238E27FC236}">
                <a16:creationId xmlns:a16="http://schemas.microsoft.com/office/drawing/2014/main" id="{C9D7D878-6C46-CF0F-CF22-E8C27E8FF232}"/>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238984559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Header-Connections-L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490A71-B553-814F-84BF-DAB11EA465AD}"/>
              </a:ext>
            </a:extLst>
          </p:cNvPr>
          <p:cNvSpPr>
            <a:spLocks noGrp="1"/>
          </p:cNvSpPr>
          <p:nvPr>
            <p:ph type="body" sz="quarter" idx="12" hasCustomPrompt="1"/>
          </p:nvPr>
        </p:nvSpPr>
        <p:spPr>
          <a:xfrm>
            <a:off x="775504" y="480349"/>
            <a:ext cx="10625921" cy="450850"/>
          </a:xfrm>
          <a:prstGeom prst="rect">
            <a:avLst/>
          </a:prstGeom>
          <a:noFill/>
        </p:spPr>
        <p:txBody>
          <a:bodyPr vert="horz" wrap="square" lIns="0" tIns="0" rIns="0" bIns="0" rtlCol="0" anchor="b">
            <a:noAutofit/>
          </a:bodyPr>
          <a:lstStyle>
            <a:lvl1pPr algn="ctr">
              <a:defRPr lang="en-US" sz="1125" b="1" spc="375" dirty="0">
                <a:solidFill>
                  <a:schemeClr val="accent1"/>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buNone/>
            </a:pPr>
            <a:r>
              <a:rPr lang="en-US"/>
              <a:t>EYEBROW ABOVE HEADLINE</a:t>
            </a:r>
          </a:p>
        </p:txBody>
      </p:sp>
      <p:sp>
        <p:nvSpPr>
          <p:cNvPr id="6" name="Title 1">
            <a:extLst>
              <a:ext uri="{FF2B5EF4-FFF2-40B4-BE49-F238E27FC236}">
                <a16:creationId xmlns:a16="http://schemas.microsoft.com/office/drawing/2014/main" id="{2CDD718F-D409-0816-5A2C-2791849A44B6}"/>
              </a:ext>
            </a:extLst>
          </p:cNvPr>
          <p:cNvSpPr>
            <a:spLocks noGrp="1"/>
          </p:cNvSpPr>
          <p:nvPr>
            <p:ph type="title" hasCustomPrompt="1"/>
          </p:nvPr>
        </p:nvSpPr>
        <p:spPr>
          <a:xfrm>
            <a:off x="752437" y="1024862"/>
            <a:ext cx="10625921" cy="852627"/>
          </a:xfrm>
          <a:prstGeom prst="rect">
            <a:avLst/>
          </a:prstGeom>
        </p:spPr>
        <p:txBody>
          <a:bodyPr lIns="0" tIns="0" rIns="0" bIns="0" anchor="t"/>
          <a:lstStyle>
            <a:lvl1pPr algn="ctr">
              <a:defRPr lang="en-US" sz="3200" dirty="0">
                <a:solidFill>
                  <a:schemeClr val="tx1"/>
                </a:solidFill>
              </a:defRPr>
            </a:lvl1pPr>
          </a:lstStyle>
          <a:p>
            <a:pPr lvl="0"/>
            <a:r>
              <a:rPr lang="en-US"/>
              <a:t>Type Brief Title Here with Eyebrow if Needed</a:t>
            </a:r>
          </a:p>
        </p:txBody>
      </p:sp>
    </p:spTree>
    <p:extLst>
      <p:ext uri="{BB962C8B-B14F-4D97-AF65-F5344CB8AC3E}">
        <p14:creationId xmlns:p14="http://schemas.microsoft.com/office/powerpoint/2010/main" val="2476478793"/>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Blue-Main-Header">
    <p:bg>
      <p:bgPr>
        <a:gradFill>
          <a:gsLst>
            <a:gs pos="64000">
              <a:srgbClr val="1462AD"/>
            </a:gs>
            <a:gs pos="12000">
              <a:srgbClr val="22305B"/>
            </a:gs>
          </a:gsLst>
          <a:lin ang="60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ADE3A2-64BF-12CE-2CBB-7E4782D101C7}"/>
              </a:ext>
            </a:extLst>
          </p:cNvPr>
          <p:cNvSpPr>
            <a:spLocks noGrp="1"/>
          </p:cNvSpPr>
          <p:nvPr>
            <p:ph type="title" hasCustomPrompt="1"/>
          </p:nvPr>
        </p:nvSpPr>
        <p:spPr>
          <a:xfrm>
            <a:off x="752437" y="259541"/>
            <a:ext cx="10625921" cy="852627"/>
          </a:xfrm>
          <a:prstGeom prst="rect">
            <a:avLst/>
          </a:prstGeom>
        </p:spPr>
        <p:txBody>
          <a:bodyPr lIns="0" tIns="0" rIns="0" bIns="0" anchor="t"/>
          <a:lstStyle>
            <a:lvl1pPr algn="ctr">
              <a:defRPr lang="en-US" sz="3200" dirty="0">
                <a:solidFill>
                  <a:schemeClr val="bg1"/>
                </a:solidFill>
              </a:defRPr>
            </a:lvl1pPr>
          </a:lstStyle>
          <a:p>
            <a:pPr lvl="0"/>
            <a:r>
              <a:rPr lang="en-US"/>
              <a:t>Type Brief Title Here with Eyebrow if Needed</a:t>
            </a:r>
          </a:p>
        </p:txBody>
      </p:sp>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6" name="Footer Placeholder 3">
            <a:extLst>
              <a:ext uri="{FF2B5EF4-FFF2-40B4-BE49-F238E27FC236}">
                <a16:creationId xmlns:a16="http://schemas.microsoft.com/office/drawing/2014/main" id="{3B6E9900-E5EE-A29D-E13E-35287BA79B38}"/>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Tree>
    <p:extLst>
      <p:ext uri="{BB962C8B-B14F-4D97-AF65-F5344CB8AC3E}">
        <p14:creationId xmlns:p14="http://schemas.microsoft.com/office/powerpoint/2010/main" val="265628195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ue-Main-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8EAB0C-27CE-02CD-A064-021FDE75AE83}"/>
              </a:ext>
            </a:extLst>
          </p:cNvPr>
          <p:cNvSpPr/>
          <p:nvPr userDrawn="1"/>
        </p:nvSpPr>
        <p:spPr>
          <a:xfrm>
            <a:off x="0" y="0"/>
            <a:ext cx="12192000" cy="6866593"/>
          </a:xfrm>
          <a:prstGeom prst="rect">
            <a:avLst/>
          </a:prstGeom>
          <a:gradFill flip="none" rotWithShape="1">
            <a:gsLst>
              <a:gs pos="64000">
                <a:srgbClr val="1462AD"/>
              </a:gs>
              <a:gs pos="12000">
                <a:srgbClr val="22305B"/>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
            <a:extLst>
              <a:ext uri="{FF2B5EF4-FFF2-40B4-BE49-F238E27FC236}">
                <a16:creationId xmlns:a16="http://schemas.microsoft.com/office/drawing/2014/main" id="{D0D9549E-D0CA-FACF-93B5-4E68DA996C2B}"/>
              </a:ext>
            </a:extLst>
          </p:cNvPr>
          <p:cNvSpPr>
            <a:spLocks noGrp="1"/>
          </p:cNvSpPr>
          <p:nvPr>
            <p:ph type="body" sz="quarter" idx="16" hasCustomPrompt="1"/>
          </p:nvPr>
        </p:nvSpPr>
        <p:spPr>
          <a:xfrm>
            <a:off x="744682" y="141307"/>
            <a:ext cx="10625921" cy="450850"/>
          </a:xfrm>
          <a:prstGeom prst="rect">
            <a:avLst/>
          </a:prstGeom>
          <a:noFill/>
        </p:spPr>
        <p:txBody>
          <a:bodyPr vert="horz" wrap="square" lIns="0" tIns="0" rIns="0" bIns="0" rtlCol="0" anchor="b">
            <a:noAutofit/>
          </a:bodyPr>
          <a:lstStyle>
            <a:lvl1pPr algn="ctr">
              <a:defRPr lang="en-US" sz="1200" b="1" spc="375" dirty="0">
                <a:solidFill>
                  <a:schemeClr val="accent2"/>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buNone/>
            </a:pPr>
            <a:r>
              <a:rPr lang="en-US"/>
              <a:t>EYEBROW ABOVE HEADLINE</a:t>
            </a:r>
          </a:p>
        </p:txBody>
      </p:sp>
      <p:sp>
        <p:nvSpPr>
          <p:cNvPr id="4" name="Title 1">
            <a:extLst>
              <a:ext uri="{FF2B5EF4-FFF2-40B4-BE49-F238E27FC236}">
                <a16:creationId xmlns:a16="http://schemas.microsoft.com/office/drawing/2014/main" id="{17ADE3A2-64BF-12CE-2CBB-7E4782D101C7}"/>
              </a:ext>
            </a:extLst>
          </p:cNvPr>
          <p:cNvSpPr>
            <a:spLocks noGrp="1"/>
          </p:cNvSpPr>
          <p:nvPr>
            <p:ph type="title" hasCustomPrompt="1"/>
          </p:nvPr>
        </p:nvSpPr>
        <p:spPr>
          <a:xfrm>
            <a:off x="752437" y="685820"/>
            <a:ext cx="10625921" cy="852627"/>
          </a:xfrm>
          <a:prstGeom prst="rect">
            <a:avLst/>
          </a:prstGeom>
        </p:spPr>
        <p:txBody>
          <a:bodyPr lIns="0" tIns="0" rIns="0" bIns="0" anchor="t"/>
          <a:lstStyle>
            <a:lvl1pPr algn="ctr">
              <a:defRPr lang="en-US" sz="3200" dirty="0">
                <a:solidFill>
                  <a:schemeClr val="bg1"/>
                </a:solidFill>
              </a:defRPr>
            </a:lvl1pPr>
          </a:lstStyle>
          <a:p>
            <a:pPr lvl="0"/>
            <a:r>
              <a:rPr lang="en-US"/>
              <a:t>Type Brief Title Here with Eyebrow if Needed</a:t>
            </a:r>
          </a:p>
        </p:txBody>
      </p:sp>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32048B17-04D0-BB70-DA5B-0D1B5C4BC75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Tree>
    <p:extLst>
      <p:ext uri="{BB962C8B-B14F-4D97-AF65-F5344CB8AC3E}">
        <p14:creationId xmlns:p14="http://schemas.microsoft.com/office/powerpoint/2010/main" val="344784835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06173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Blue-Main-Header">
    <p:bg>
      <p:bgPr>
        <a:gradFill>
          <a:gsLst>
            <a:gs pos="100000">
              <a:schemeClr val="accent2"/>
            </a:gs>
            <a:gs pos="83000">
              <a:srgbClr val="0B80C3"/>
            </a:gs>
            <a:gs pos="47000">
              <a:schemeClr val="accent1"/>
            </a:gs>
            <a:gs pos="62000">
              <a:srgbClr val="1462AD"/>
            </a:gs>
            <a:gs pos="22000">
              <a:srgbClr val="22305B"/>
            </a:gs>
          </a:gsLst>
          <a:lin ang="6000000" scaled="0"/>
        </a:gradFill>
        <a:effectLst/>
      </p:bgPr>
    </p:bg>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32048B17-04D0-BB70-DA5B-0D1B5C4BC75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6" name="Title 1">
            <a:extLst>
              <a:ext uri="{FF2B5EF4-FFF2-40B4-BE49-F238E27FC236}">
                <a16:creationId xmlns:a16="http://schemas.microsoft.com/office/drawing/2014/main" id="{E1BE857D-1392-69F7-C899-56D8B1553713}"/>
              </a:ext>
            </a:extLst>
          </p:cNvPr>
          <p:cNvSpPr>
            <a:spLocks noGrp="1"/>
          </p:cNvSpPr>
          <p:nvPr>
            <p:ph type="title" hasCustomPrompt="1"/>
          </p:nvPr>
        </p:nvSpPr>
        <p:spPr>
          <a:xfrm>
            <a:off x="783040" y="559700"/>
            <a:ext cx="10625921"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10" name="Text Placeholder 8">
            <a:extLst>
              <a:ext uri="{FF2B5EF4-FFF2-40B4-BE49-F238E27FC236}">
                <a16:creationId xmlns:a16="http://schemas.microsoft.com/office/drawing/2014/main" id="{F109C462-5EF7-2D99-3C38-861E69217DA8}"/>
              </a:ext>
            </a:extLst>
          </p:cNvPr>
          <p:cNvSpPr>
            <a:spLocks noGrp="1"/>
          </p:cNvSpPr>
          <p:nvPr>
            <p:ph type="body" sz="quarter" idx="13"/>
          </p:nvPr>
        </p:nvSpPr>
        <p:spPr>
          <a:xfrm>
            <a:off x="450000" y="155493"/>
            <a:ext cx="11304000" cy="342000"/>
          </a:xfrm>
          <a:prstGeom prst="rect">
            <a:avLst/>
          </a:prstGeom>
        </p:spPr>
        <p:txBody>
          <a:bodyPr anchor="b">
            <a:noAutofit/>
          </a:bodyPr>
          <a:lstStyle>
            <a:lvl1pPr marL="0" indent="0" algn="ctr">
              <a:spcBef>
                <a:spcPts val="0"/>
              </a:spcBef>
              <a:spcAft>
                <a:spcPts val="0"/>
              </a:spcAft>
              <a:buNone/>
              <a:defRPr sz="1800" b="0">
                <a:solidFill>
                  <a:srgbClr val="00D9FF"/>
                </a:solidFill>
                <a:latin typeface="+mj-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74490057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6391-2F7B-4058-D86A-29620284C3E1}"/>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0BB5BCA-91DE-5006-1598-A434FE642F76}"/>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05E86F0F-5F94-A2CB-3625-4DDCBBF27FA7}"/>
              </a:ext>
            </a:extLst>
          </p:cNvPr>
          <p:cNvSpPr>
            <a:spLocks noChangeArrowheads="1"/>
          </p:cNvSpPr>
          <p:nvPr userDrawn="1"/>
        </p:nvSpPr>
        <p:spPr bwMode="gray">
          <a:xfrm>
            <a:off x="0" y="1333500"/>
            <a:ext cx="12192000" cy="4784725"/>
          </a:xfrm>
          <a:prstGeom prst="rect">
            <a:avLst/>
          </a:prstGeom>
          <a:solidFill>
            <a:schemeClr val="bg1">
              <a:alpha val="20000"/>
            </a:schemeClr>
          </a:solid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0" fontAlgn="base" latinLnBrk="0" hangingPunct="0">
              <a:lnSpc>
                <a:spcPct val="106000"/>
              </a:lnSpc>
              <a:spcBef>
                <a:spcPct val="0"/>
              </a:spcBef>
              <a:spcAft>
                <a:spcPct val="0"/>
              </a:spcAft>
              <a:buClrTx/>
              <a:buSzTx/>
              <a:buFont typeface="Wingdings 2" panose="05020102010507070707" pitchFamily="18" charset="2"/>
              <a:buNone/>
              <a:tabLst/>
              <a:defRPr/>
            </a:pPr>
            <a:endParaRPr kumimoji="0" lang="en-US" altLang="en-US" sz="16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3" name="Graphic 4">
            <a:extLst>
              <a:ext uri="{FF2B5EF4-FFF2-40B4-BE49-F238E27FC236}">
                <a16:creationId xmlns:a16="http://schemas.microsoft.com/office/drawing/2014/main" id="{6A3D3226-5B18-BC7F-06FC-FE8299E8E969}"/>
              </a:ext>
            </a:extLst>
          </p:cNvPr>
          <p:cNvPicPr>
            <a:picLocks noChangeAspect="1" noChangeArrowheads="1"/>
          </p:cNvPicPr>
          <p:nvPr userDrawn="1"/>
        </p:nvPicPr>
        <p:blipFill>
          <a:blip r:embed="rId2"/>
          <a:srcRect/>
          <a:stretch/>
        </p:blipFill>
        <p:spPr bwMode="auto">
          <a:xfrm>
            <a:off x="10898188" y="6415528"/>
            <a:ext cx="850900" cy="20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64016"/>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Blue-Main-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8EAB0C-27CE-02CD-A064-021FDE75AE83}"/>
              </a:ext>
            </a:extLst>
          </p:cNvPr>
          <p:cNvSpPr/>
          <p:nvPr userDrawn="1"/>
        </p:nvSpPr>
        <p:spPr>
          <a:xfrm>
            <a:off x="0" y="0"/>
            <a:ext cx="12192000" cy="6858000"/>
          </a:xfrm>
          <a:prstGeom prst="rect">
            <a:avLst/>
          </a:prstGeom>
          <a:gradFill flip="none" rotWithShape="1">
            <a:gsLst>
              <a:gs pos="64000">
                <a:srgbClr val="1462AD"/>
              </a:gs>
              <a:gs pos="12000">
                <a:srgbClr val="22305B"/>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9">
            <a:extLst>
              <a:ext uri="{FF2B5EF4-FFF2-40B4-BE49-F238E27FC236}">
                <a16:creationId xmlns:a16="http://schemas.microsoft.com/office/drawing/2014/main" id="{D676B34F-8662-7947-FDA0-C28D9E92079A}"/>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8CF6EEA6-6ACD-55CB-3A8D-C505993C42AF}"/>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6" name="Footer Placeholder 3">
            <a:extLst>
              <a:ext uri="{FF2B5EF4-FFF2-40B4-BE49-F238E27FC236}">
                <a16:creationId xmlns:a16="http://schemas.microsoft.com/office/drawing/2014/main" id="{A213F2BD-E169-4C05-0E35-FE634C888C00}"/>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pic>
        <p:nvPicPr>
          <p:cNvPr id="5" name="Picture 4" descr="A black background with white dots and lines&#10;&#10;Description automatically generated">
            <a:extLst>
              <a:ext uri="{FF2B5EF4-FFF2-40B4-BE49-F238E27FC236}">
                <a16:creationId xmlns:a16="http://schemas.microsoft.com/office/drawing/2014/main" id="{A85A7725-3A42-297D-4315-E9950C15BD7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5794259" flipH="1">
            <a:off x="-3832041" y="-106036"/>
            <a:ext cx="10282773" cy="6007504"/>
          </a:xfrm>
          <a:prstGeom prst="rect">
            <a:avLst/>
          </a:prstGeom>
          <a:noFill/>
        </p:spPr>
      </p:pic>
      <p:pic>
        <p:nvPicPr>
          <p:cNvPr id="7" name="Picture 6" descr="A black background with white dots and lines&#10;&#10;Description automatically generated">
            <a:extLst>
              <a:ext uri="{FF2B5EF4-FFF2-40B4-BE49-F238E27FC236}">
                <a16:creationId xmlns:a16="http://schemas.microsoft.com/office/drawing/2014/main" id="{63CBBF5D-345B-843F-F9E9-79169A971110}"/>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7372097" flipH="1">
            <a:off x="5784051" y="1847356"/>
            <a:ext cx="10282773" cy="6007504"/>
          </a:xfrm>
          <a:prstGeom prst="rect">
            <a:avLst/>
          </a:prstGeom>
        </p:spPr>
      </p:pic>
      <p:sp>
        <p:nvSpPr>
          <p:cNvPr id="8" name="Title 1">
            <a:extLst>
              <a:ext uri="{FF2B5EF4-FFF2-40B4-BE49-F238E27FC236}">
                <a16:creationId xmlns:a16="http://schemas.microsoft.com/office/drawing/2014/main" id="{58AF0E47-B5E8-8613-C87C-BF4B40B11DEB}"/>
              </a:ext>
            </a:extLst>
          </p:cNvPr>
          <p:cNvSpPr>
            <a:spLocks noGrp="1"/>
          </p:cNvSpPr>
          <p:nvPr>
            <p:ph type="title" hasCustomPrompt="1"/>
          </p:nvPr>
        </p:nvSpPr>
        <p:spPr>
          <a:xfrm>
            <a:off x="786384" y="548640"/>
            <a:ext cx="10625921" cy="852627"/>
          </a:xfrm>
          <a:prstGeom prst="rect">
            <a:avLst/>
          </a:prstGeom>
        </p:spPr>
        <p:txBody>
          <a:bodyPr lIns="0" tIns="0" rIns="0" bIns="0" anchor="t"/>
          <a:lstStyle>
            <a:lvl1pPr algn="ctr">
              <a:defRPr lang="en-US" sz="3200" dirty="0">
                <a:solidFill>
                  <a:schemeClr val="bg1"/>
                </a:solidFill>
              </a:defRPr>
            </a:lvl1pPr>
          </a:lstStyle>
          <a:p>
            <a:pPr lvl="0"/>
            <a:r>
              <a:rPr lang="en-US"/>
              <a:t>Type Brief Title Here with Eyebrow if Needed</a:t>
            </a:r>
          </a:p>
        </p:txBody>
      </p:sp>
    </p:spTree>
    <p:extLst>
      <p:ext uri="{BB962C8B-B14F-4D97-AF65-F5344CB8AC3E}">
        <p14:creationId xmlns:p14="http://schemas.microsoft.com/office/powerpoint/2010/main" val="336613409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91F77-5709-A6A9-D380-7DEA7B90A4DB}"/>
              </a:ext>
            </a:extLst>
          </p:cNvPr>
          <p:cNvSpPr>
            <a:spLocks noGrp="1"/>
          </p:cNvSpPr>
          <p:nvPr>
            <p:ph type="dt" sz="half" idx="10"/>
          </p:nvPr>
        </p:nvSpPr>
        <p:spPr/>
        <p:txBody>
          <a:bodyPr/>
          <a:lstStyle/>
          <a:p>
            <a:fld id="{5167ECEF-C49F-472E-B2AE-53E2BDF64CC5}" type="datetimeFigureOut">
              <a:rPr lang="en-US" smtClean="0"/>
              <a:t>3/12/2025</a:t>
            </a:fld>
            <a:endParaRPr lang="en-US"/>
          </a:p>
        </p:txBody>
      </p:sp>
      <p:sp>
        <p:nvSpPr>
          <p:cNvPr id="3" name="Footer Placeholder 2">
            <a:extLst>
              <a:ext uri="{FF2B5EF4-FFF2-40B4-BE49-F238E27FC236}">
                <a16:creationId xmlns:a16="http://schemas.microsoft.com/office/drawing/2014/main" id="{A31BFAE5-63B3-B36E-4EC8-8271DAA05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0BBE19-DFC2-4C3D-1D45-FA6185AF58D7}"/>
              </a:ext>
            </a:extLst>
          </p:cNvPr>
          <p:cNvSpPr>
            <a:spLocks noGrp="1"/>
          </p:cNvSpPr>
          <p:nvPr>
            <p:ph type="sldNum" sz="quarter" idx="12"/>
          </p:nvPr>
        </p:nvSpPr>
        <p:spPr/>
        <p:txBody>
          <a:bodyPr/>
          <a:lstStyle/>
          <a:p>
            <a:fld id="{6CB7D3C8-669E-4928-B921-A3D2DA4BD6C8}" type="slidenum">
              <a:rPr lang="en-US" smtClean="0"/>
              <a:t>‹#›</a:t>
            </a:fld>
            <a:endParaRPr lang="en-US"/>
          </a:p>
        </p:txBody>
      </p:sp>
    </p:spTree>
    <p:extLst>
      <p:ext uri="{BB962C8B-B14F-4D97-AF65-F5344CB8AC3E}">
        <p14:creationId xmlns:p14="http://schemas.microsoft.com/office/powerpoint/2010/main" val="193825787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ue-Main-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8EAB0C-27CE-02CD-A064-021FDE75AE83}"/>
              </a:ext>
            </a:extLst>
          </p:cNvPr>
          <p:cNvSpPr/>
          <p:nvPr userDrawn="1"/>
        </p:nvSpPr>
        <p:spPr>
          <a:xfrm>
            <a:off x="0" y="0"/>
            <a:ext cx="12192000" cy="6858000"/>
          </a:xfrm>
          <a:prstGeom prst="rect">
            <a:avLst/>
          </a:prstGeom>
          <a:gradFill flip="none" rotWithShape="1">
            <a:gsLst>
              <a:gs pos="64000">
                <a:srgbClr val="1462AD"/>
              </a:gs>
              <a:gs pos="12000">
                <a:srgbClr val="22305B"/>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9">
            <a:extLst>
              <a:ext uri="{FF2B5EF4-FFF2-40B4-BE49-F238E27FC236}">
                <a16:creationId xmlns:a16="http://schemas.microsoft.com/office/drawing/2014/main" id="{D676B34F-8662-7947-FDA0-C28D9E92079A}"/>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lide Number Placeholder 3">
            <a:extLst>
              <a:ext uri="{FF2B5EF4-FFF2-40B4-BE49-F238E27FC236}">
                <a16:creationId xmlns:a16="http://schemas.microsoft.com/office/drawing/2014/main" id="{5FAE2ADC-F5AD-D9A0-A6A2-A53FA4A452DE}"/>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Tree>
    <p:extLst>
      <p:ext uri="{BB962C8B-B14F-4D97-AF65-F5344CB8AC3E}">
        <p14:creationId xmlns:p14="http://schemas.microsoft.com/office/powerpoint/2010/main" val="303982505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Blue-Main-Header">
    <p:bg>
      <p:bgPr>
        <a:gradFill>
          <a:gsLst>
            <a:gs pos="100000">
              <a:schemeClr val="accent2"/>
            </a:gs>
            <a:gs pos="83000">
              <a:srgbClr val="0B80C3"/>
            </a:gs>
            <a:gs pos="47000">
              <a:schemeClr val="accent1"/>
            </a:gs>
            <a:gs pos="62000">
              <a:srgbClr val="1462AD"/>
            </a:gs>
            <a:gs pos="22000">
              <a:srgbClr val="22305B"/>
            </a:gs>
          </a:gsLst>
          <a:lin ang="6000000" scaled="0"/>
        </a:gradFill>
        <a:effectLst/>
      </p:bgPr>
    </p:bg>
    <p:spTree>
      <p:nvGrpSpPr>
        <p:cNvPr id="1" name=""/>
        <p:cNvGrpSpPr/>
        <p:nvPr/>
      </p:nvGrpSpPr>
      <p:grpSpPr>
        <a:xfrm>
          <a:off x="0" y="0"/>
          <a:ext cx="0" cy="0"/>
          <a:chOff x="0" y="0"/>
          <a:chExt cx="0" cy="0"/>
        </a:xfrm>
      </p:grpSpPr>
      <p:pic>
        <p:nvPicPr>
          <p:cNvPr id="6" name="Picture 5" descr="A black background with white dots and lines&#10;&#10;Description automatically generated">
            <a:extLst>
              <a:ext uri="{FF2B5EF4-FFF2-40B4-BE49-F238E27FC236}">
                <a16:creationId xmlns:a16="http://schemas.microsoft.com/office/drawing/2014/main" id="{DCD4FE13-87FE-C2C3-DA01-04F37428E525}"/>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17372097" flipH="1">
            <a:off x="5784051" y="1847356"/>
            <a:ext cx="10282773" cy="6007504"/>
          </a:xfrm>
          <a:prstGeom prst="rect">
            <a:avLst/>
          </a:prstGeom>
        </p:spPr>
      </p:pic>
      <p:pic>
        <p:nvPicPr>
          <p:cNvPr id="5" name="Picture 4" descr="A black background with white dots and lines&#10;&#10;Description automatically generated">
            <a:extLst>
              <a:ext uri="{FF2B5EF4-FFF2-40B4-BE49-F238E27FC236}">
                <a16:creationId xmlns:a16="http://schemas.microsoft.com/office/drawing/2014/main" id="{0DEADBFE-A224-A8C9-5C4F-0B5ACD02C4F4}"/>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rot="5794259" flipH="1">
            <a:off x="-3832041" y="-106036"/>
            <a:ext cx="10282773" cy="6007504"/>
          </a:xfrm>
          <a:prstGeom prst="rect">
            <a:avLst/>
          </a:prstGeom>
          <a:noFill/>
        </p:spPr>
      </p:pic>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32048B17-04D0-BB70-DA5B-0D1B5C4BC75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Title 1">
            <a:extLst>
              <a:ext uri="{FF2B5EF4-FFF2-40B4-BE49-F238E27FC236}">
                <a16:creationId xmlns:a16="http://schemas.microsoft.com/office/drawing/2014/main" id="{174B7B1E-4E53-1255-FCFB-5F0F333A950D}"/>
              </a:ext>
            </a:extLst>
          </p:cNvPr>
          <p:cNvSpPr>
            <a:spLocks noGrp="1"/>
          </p:cNvSpPr>
          <p:nvPr>
            <p:ph type="title" hasCustomPrompt="1"/>
          </p:nvPr>
        </p:nvSpPr>
        <p:spPr>
          <a:xfrm>
            <a:off x="425100" y="559700"/>
            <a:ext cx="1132890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3" name="Text Placeholder 8">
            <a:extLst>
              <a:ext uri="{FF2B5EF4-FFF2-40B4-BE49-F238E27FC236}">
                <a16:creationId xmlns:a16="http://schemas.microsoft.com/office/drawing/2014/main" id="{A93679B6-83D6-9015-8AE6-3C67A4177852}"/>
              </a:ext>
            </a:extLst>
          </p:cNvPr>
          <p:cNvSpPr>
            <a:spLocks noGrp="1"/>
          </p:cNvSpPr>
          <p:nvPr>
            <p:ph type="body" sz="quarter" idx="13"/>
          </p:nvPr>
        </p:nvSpPr>
        <p:spPr>
          <a:xfrm>
            <a:off x="450000" y="155493"/>
            <a:ext cx="11304000" cy="342000"/>
          </a:xfrm>
          <a:prstGeom prst="rect">
            <a:avLst/>
          </a:prstGeom>
        </p:spPr>
        <p:txBody>
          <a:bodyPr anchor="b">
            <a:noAutofit/>
          </a:bodyPr>
          <a:lstStyle>
            <a:lvl1pPr marL="0" indent="0" algn="ctr">
              <a:spcBef>
                <a:spcPts val="0"/>
              </a:spcBef>
              <a:spcAft>
                <a:spcPts val="0"/>
              </a:spcAft>
              <a:buNone/>
              <a:defRPr sz="1800" b="0">
                <a:solidFill>
                  <a:srgbClr val="00D9FF"/>
                </a:solidFill>
                <a:latin typeface="+mj-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60443051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lue-Main-Header">
    <p:bg>
      <p:bgPr>
        <a:gradFill>
          <a:gsLst>
            <a:gs pos="100000">
              <a:schemeClr val="accent2"/>
            </a:gs>
            <a:gs pos="83000">
              <a:srgbClr val="0B80C3"/>
            </a:gs>
            <a:gs pos="47000">
              <a:schemeClr val="accent1"/>
            </a:gs>
            <a:gs pos="62000">
              <a:srgbClr val="1462AD"/>
            </a:gs>
            <a:gs pos="22000">
              <a:srgbClr val="22305B"/>
            </a:gs>
          </a:gsLst>
          <a:lin ang="6000000" scaled="0"/>
        </a:gradFill>
        <a:effectLst/>
      </p:bgPr>
    </p:bg>
    <p:spTree>
      <p:nvGrpSpPr>
        <p:cNvPr id="1" name=""/>
        <p:cNvGrpSpPr/>
        <p:nvPr/>
      </p:nvGrpSpPr>
      <p:grpSpPr>
        <a:xfrm>
          <a:off x="0" y="0"/>
          <a:ext cx="0" cy="0"/>
          <a:chOff x="0" y="0"/>
          <a:chExt cx="0" cy="0"/>
        </a:xfrm>
      </p:grpSpPr>
      <p:pic>
        <p:nvPicPr>
          <p:cNvPr id="3" name="Picture 2" descr="A black background with white dots and lines&#10;&#10;Description automatically generated">
            <a:extLst>
              <a:ext uri="{FF2B5EF4-FFF2-40B4-BE49-F238E27FC236}">
                <a16:creationId xmlns:a16="http://schemas.microsoft.com/office/drawing/2014/main" id="{763A4649-B1DC-9E68-CCF7-C84EE6D682A2}"/>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l="16429" t="-1" r="7928" b="52129"/>
          <a:stretch/>
        </p:blipFill>
        <p:spPr>
          <a:xfrm>
            <a:off x="-1" y="3683092"/>
            <a:ext cx="12192001" cy="3174908"/>
          </a:xfrm>
          <a:prstGeom prst="rect">
            <a:avLst/>
          </a:prstGeom>
        </p:spPr>
      </p:pic>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32048B17-04D0-BB70-DA5B-0D1B5C4BC75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Title 1">
            <a:extLst>
              <a:ext uri="{FF2B5EF4-FFF2-40B4-BE49-F238E27FC236}">
                <a16:creationId xmlns:a16="http://schemas.microsoft.com/office/drawing/2014/main" id="{C72759DF-3B2B-9A54-CA28-3BD70422383F}"/>
              </a:ext>
            </a:extLst>
          </p:cNvPr>
          <p:cNvSpPr>
            <a:spLocks noGrp="1"/>
          </p:cNvSpPr>
          <p:nvPr>
            <p:ph type="title" hasCustomPrompt="1"/>
          </p:nvPr>
        </p:nvSpPr>
        <p:spPr>
          <a:xfrm>
            <a:off x="450000" y="559700"/>
            <a:ext cx="1130400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1EEFE5A-907F-6AE2-F0CA-B99EC797540C}"/>
              </a:ext>
            </a:extLst>
          </p:cNvPr>
          <p:cNvSpPr>
            <a:spLocks noGrp="1"/>
          </p:cNvSpPr>
          <p:nvPr>
            <p:ph type="body" sz="quarter" idx="13"/>
          </p:nvPr>
        </p:nvSpPr>
        <p:spPr>
          <a:xfrm>
            <a:off x="450000" y="155493"/>
            <a:ext cx="11304000" cy="342000"/>
          </a:xfrm>
          <a:prstGeom prst="rect">
            <a:avLst/>
          </a:prstGeom>
        </p:spPr>
        <p:txBody>
          <a:bodyPr anchor="b">
            <a:noAutofit/>
          </a:bodyPr>
          <a:lstStyle>
            <a:lvl1pPr marL="0" indent="0" algn="ctr">
              <a:spcBef>
                <a:spcPts val="0"/>
              </a:spcBef>
              <a:spcAft>
                <a:spcPts val="0"/>
              </a:spcAft>
              <a:buNone/>
              <a:defRPr sz="1800" b="0">
                <a:solidFill>
                  <a:srgbClr val="00D9FF"/>
                </a:solidFill>
                <a:latin typeface="+mj-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90393620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_Blue-Main-Header">
    <p:bg>
      <p:bgPr>
        <a:gradFill>
          <a:gsLst>
            <a:gs pos="64000">
              <a:srgbClr val="1462AD"/>
            </a:gs>
            <a:gs pos="12000">
              <a:srgbClr val="22305B"/>
            </a:gs>
          </a:gsLst>
          <a:lin ang="6000000" scaled="0"/>
        </a:gradFill>
        <a:effectLst/>
      </p:bgPr>
    </p:bg>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pic>
        <p:nvPicPr>
          <p:cNvPr id="3" name="Picture 2" descr="A black background with white dots and lines&#10;&#10;Description automatically generated">
            <a:extLst>
              <a:ext uri="{FF2B5EF4-FFF2-40B4-BE49-F238E27FC236}">
                <a16:creationId xmlns:a16="http://schemas.microsoft.com/office/drawing/2014/main" id="{B1838C79-B0CA-DAEF-1F40-C1DB831D366A}"/>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l="16429" t="-1" r="7928" b="52129"/>
          <a:stretch/>
        </p:blipFill>
        <p:spPr>
          <a:xfrm>
            <a:off x="-1" y="3683092"/>
            <a:ext cx="12192001" cy="3174908"/>
          </a:xfrm>
          <a:prstGeom prst="rect">
            <a:avLst/>
          </a:prstGeom>
        </p:spPr>
      </p:pic>
      <p:sp>
        <p:nvSpPr>
          <p:cNvPr id="5" name="Footer Placeholder 3">
            <a:extLst>
              <a:ext uri="{FF2B5EF4-FFF2-40B4-BE49-F238E27FC236}">
                <a16:creationId xmlns:a16="http://schemas.microsoft.com/office/drawing/2014/main" id="{96BA0AE6-C54A-483F-9F03-C8B5887B6A8D}"/>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8" name="Title 1">
            <a:extLst>
              <a:ext uri="{FF2B5EF4-FFF2-40B4-BE49-F238E27FC236}">
                <a16:creationId xmlns:a16="http://schemas.microsoft.com/office/drawing/2014/main" id="{7463238E-3815-24FC-1E82-58995B6D0374}"/>
              </a:ext>
            </a:extLst>
          </p:cNvPr>
          <p:cNvSpPr>
            <a:spLocks noGrp="1"/>
          </p:cNvSpPr>
          <p:nvPr>
            <p:ph type="title" hasCustomPrompt="1"/>
          </p:nvPr>
        </p:nvSpPr>
        <p:spPr>
          <a:xfrm>
            <a:off x="425100" y="559700"/>
            <a:ext cx="1132890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10" name="Text Placeholder 8">
            <a:extLst>
              <a:ext uri="{FF2B5EF4-FFF2-40B4-BE49-F238E27FC236}">
                <a16:creationId xmlns:a16="http://schemas.microsoft.com/office/drawing/2014/main" id="{2FA4A1DD-E540-242C-D37A-BC87C22681BE}"/>
              </a:ext>
            </a:extLst>
          </p:cNvPr>
          <p:cNvSpPr>
            <a:spLocks noGrp="1"/>
          </p:cNvSpPr>
          <p:nvPr>
            <p:ph type="body" sz="quarter" idx="13"/>
          </p:nvPr>
        </p:nvSpPr>
        <p:spPr>
          <a:xfrm>
            <a:off x="450000" y="155493"/>
            <a:ext cx="11304000" cy="342000"/>
          </a:xfrm>
          <a:prstGeom prst="rect">
            <a:avLst/>
          </a:prstGeom>
        </p:spPr>
        <p:txBody>
          <a:bodyPr anchor="b">
            <a:noAutofit/>
          </a:bodyPr>
          <a:lstStyle>
            <a:lvl1pPr marL="0" indent="0" algn="ctr">
              <a:spcBef>
                <a:spcPts val="0"/>
              </a:spcBef>
              <a:spcAft>
                <a:spcPts val="0"/>
              </a:spcAft>
              <a:buNone/>
              <a:defRPr sz="1800" b="0">
                <a:solidFill>
                  <a:srgbClr val="00D9FF"/>
                </a:solidFill>
                <a:latin typeface="+mj-lt"/>
                <a:cs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025874620"/>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Blue-Main-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8EAB0C-27CE-02CD-A064-021FDE75AE83}"/>
              </a:ext>
            </a:extLst>
          </p:cNvPr>
          <p:cNvSpPr/>
          <p:nvPr userDrawn="1"/>
        </p:nvSpPr>
        <p:spPr>
          <a:xfrm>
            <a:off x="0" y="0"/>
            <a:ext cx="12192000" cy="6866593"/>
          </a:xfrm>
          <a:prstGeom prst="rect">
            <a:avLst/>
          </a:prstGeom>
          <a:gradFill flip="none" rotWithShape="1">
            <a:gsLst>
              <a:gs pos="64000">
                <a:srgbClr val="1462AD"/>
              </a:gs>
              <a:gs pos="12000">
                <a:srgbClr val="22305B"/>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9">
            <a:extLst>
              <a:ext uri="{FF2B5EF4-FFF2-40B4-BE49-F238E27FC236}">
                <a16:creationId xmlns:a16="http://schemas.microsoft.com/office/drawing/2014/main" id="{2BD07C4B-C74A-C575-4C09-5E020ED54236}"/>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32048B17-04D0-BB70-DA5B-0D1B5C4BC756}"/>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9" name="Slide Number Placeholder 3">
            <a:extLst>
              <a:ext uri="{FF2B5EF4-FFF2-40B4-BE49-F238E27FC236}">
                <a16:creationId xmlns:a16="http://schemas.microsoft.com/office/drawing/2014/main" id="{E13B7544-34BB-2629-9A8A-6B44561CC4E7}"/>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Title 1">
            <a:extLst>
              <a:ext uri="{FF2B5EF4-FFF2-40B4-BE49-F238E27FC236}">
                <a16:creationId xmlns:a16="http://schemas.microsoft.com/office/drawing/2014/main" id="{F6D6A882-4F82-B31C-1077-703B99046531}"/>
              </a:ext>
            </a:extLst>
          </p:cNvPr>
          <p:cNvSpPr>
            <a:spLocks noGrp="1"/>
          </p:cNvSpPr>
          <p:nvPr>
            <p:ph type="title"/>
          </p:nvPr>
        </p:nvSpPr>
        <p:spPr>
          <a:xfrm>
            <a:off x="423862" y="136525"/>
            <a:ext cx="11342687" cy="744008"/>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994038264"/>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9_Section Title">
    <p:bg>
      <p:bgPr>
        <a:gradFill>
          <a:gsLst>
            <a:gs pos="100000">
              <a:schemeClr val="accent2"/>
            </a:gs>
            <a:gs pos="83000">
              <a:srgbClr val="0B80C3"/>
            </a:gs>
            <a:gs pos="47000">
              <a:schemeClr val="accent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79309B44-5491-A446-747B-6E0BA3D8332D}"/>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sz="700" smtClean="0">
                <a:solidFill>
                  <a:schemeClr val="bg1"/>
                </a:solidFill>
              </a:rPr>
              <a:pPr lvl="0"/>
              <a:t>‹#›</a:t>
            </a:fld>
            <a:endParaRPr lang="en-US" sz="700">
              <a:solidFill>
                <a:schemeClr val="bg1"/>
              </a:solidFill>
            </a:endParaRPr>
          </a:p>
        </p:txBody>
      </p:sp>
      <p:sp>
        <p:nvSpPr>
          <p:cNvPr id="2" name="Freeform 9">
            <a:extLst>
              <a:ext uri="{FF2B5EF4-FFF2-40B4-BE49-F238E27FC236}">
                <a16:creationId xmlns:a16="http://schemas.microsoft.com/office/drawing/2014/main" id="{C8630723-D42B-50EA-14DB-D061D159A350}"/>
              </a:ext>
            </a:extLst>
          </p:cNvPr>
          <p:cNvSpPr>
            <a:spLocks noEditPoints="1"/>
          </p:cNvSpPr>
          <p:nvPr userDrawn="1"/>
        </p:nvSpPr>
        <p:spPr bwMode="auto">
          <a:xfrm>
            <a:off x="10856426" y="6340263"/>
            <a:ext cx="966442" cy="245496"/>
          </a:xfrm>
          <a:custGeom>
            <a:avLst/>
            <a:gdLst>
              <a:gd name="T0" fmla="*/ 0 w 1981"/>
              <a:gd name="T1" fmla="*/ 235 h 470"/>
              <a:gd name="T2" fmla="*/ 412 w 1981"/>
              <a:gd name="T3" fmla="*/ 71 h 470"/>
              <a:gd name="T4" fmla="*/ 233 w 1981"/>
              <a:gd name="T5" fmla="*/ 73 h 470"/>
              <a:gd name="T6" fmla="*/ 84 w 1981"/>
              <a:gd name="T7" fmla="*/ 235 h 470"/>
              <a:gd name="T8" fmla="*/ 364 w 1981"/>
              <a:gd name="T9" fmla="*/ 338 h 470"/>
              <a:gd name="T10" fmla="*/ 231 w 1981"/>
              <a:gd name="T11" fmla="*/ 470 h 470"/>
              <a:gd name="T12" fmla="*/ 1470 w 1981"/>
              <a:gd name="T13" fmla="*/ 8 h 470"/>
              <a:gd name="T14" fmla="*/ 1550 w 1981"/>
              <a:gd name="T15" fmla="*/ 197 h 470"/>
              <a:gd name="T16" fmla="*/ 1767 w 1981"/>
              <a:gd name="T17" fmla="*/ 8 h 470"/>
              <a:gd name="T18" fmla="*/ 1847 w 1981"/>
              <a:gd name="T19" fmla="*/ 462 h 470"/>
              <a:gd name="T20" fmla="*/ 1767 w 1981"/>
              <a:gd name="T21" fmla="*/ 271 h 470"/>
              <a:gd name="T22" fmla="*/ 1550 w 1981"/>
              <a:gd name="T23" fmla="*/ 462 h 470"/>
              <a:gd name="T24" fmla="*/ 1470 w 1981"/>
              <a:gd name="T25" fmla="*/ 8 h 470"/>
              <a:gd name="T26" fmla="*/ 804 w 1981"/>
              <a:gd name="T27" fmla="*/ 462 h 470"/>
              <a:gd name="T28" fmla="*/ 801 w 1981"/>
              <a:gd name="T29" fmla="*/ 262 h 470"/>
              <a:gd name="T30" fmla="*/ 1420 w 1981"/>
              <a:gd name="T31" fmla="*/ 462 h 470"/>
              <a:gd name="T32" fmla="*/ 1379 w 1981"/>
              <a:gd name="T33" fmla="*/ 235 h 470"/>
              <a:gd name="T34" fmla="*/ 1142 w 1981"/>
              <a:gd name="T35" fmla="*/ 0 h 470"/>
              <a:gd name="T36" fmla="*/ 764 w 1981"/>
              <a:gd name="T37" fmla="*/ 178 h 470"/>
              <a:gd name="T38" fmla="*/ 614 w 1981"/>
              <a:gd name="T39" fmla="*/ 8 h 470"/>
              <a:gd name="T40" fmla="*/ 496 w 1981"/>
              <a:gd name="T41" fmla="*/ 462 h 470"/>
              <a:gd name="T42" fmla="*/ 722 w 1981"/>
              <a:gd name="T43" fmla="*/ 269 h 470"/>
              <a:gd name="T44" fmla="*/ 793 w 1981"/>
              <a:gd name="T45" fmla="*/ 244 h 470"/>
              <a:gd name="T46" fmla="*/ 904 w 1981"/>
              <a:gd name="T47" fmla="*/ 229 h 470"/>
              <a:gd name="T48" fmla="*/ 904 w 1981"/>
              <a:gd name="T49" fmla="*/ 236 h 470"/>
              <a:gd name="T50" fmla="*/ 1301 w 1981"/>
              <a:gd name="T51" fmla="*/ 411 h 470"/>
              <a:gd name="T52" fmla="*/ 1420 w 1981"/>
              <a:gd name="T53" fmla="*/ 462 h 470"/>
              <a:gd name="T54" fmla="*/ 650 w 1981"/>
              <a:gd name="T55" fmla="*/ 100 h 470"/>
              <a:gd name="T56" fmla="*/ 578 w 1981"/>
              <a:gd name="T57" fmla="*/ 270 h 470"/>
              <a:gd name="T58" fmla="*/ 1295 w 1981"/>
              <a:gd name="T59" fmla="*/ 235 h 470"/>
              <a:gd name="T60" fmla="*/ 1286 w 1981"/>
              <a:gd name="T61" fmla="*/ 293 h 470"/>
              <a:gd name="T62" fmla="*/ 1141 w 1981"/>
              <a:gd name="T63" fmla="*/ 73 h 470"/>
              <a:gd name="T64" fmla="*/ 987 w 1981"/>
              <a:gd name="T65" fmla="*/ 234 h 470"/>
              <a:gd name="T66" fmla="*/ 1247 w 1981"/>
              <a:gd name="T67" fmla="*/ 355 h 470"/>
              <a:gd name="T68" fmla="*/ 987 w 1981"/>
              <a:gd name="T69" fmla="*/ 235 h 470"/>
              <a:gd name="T70" fmla="*/ 1940 w 1981"/>
              <a:gd name="T71" fmla="*/ 462 h 470"/>
              <a:gd name="T72" fmla="*/ 1934 w 1981"/>
              <a:gd name="T73" fmla="*/ 416 h 470"/>
              <a:gd name="T74" fmla="*/ 1958 w 1981"/>
              <a:gd name="T75" fmla="*/ 442 h 470"/>
              <a:gd name="T76" fmla="*/ 1981 w 1981"/>
              <a:gd name="T77" fmla="*/ 416 h 470"/>
              <a:gd name="T78" fmla="*/ 1975 w 1981"/>
              <a:gd name="T79" fmla="*/ 462 h 470"/>
              <a:gd name="T80" fmla="*/ 1957 w 1981"/>
              <a:gd name="T81" fmla="*/ 453 h 470"/>
              <a:gd name="T82" fmla="*/ 1918 w 1981"/>
              <a:gd name="T83" fmla="*/ 427 h 470"/>
              <a:gd name="T84" fmla="*/ 1900 w 1981"/>
              <a:gd name="T85" fmla="*/ 423 h 470"/>
              <a:gd name="T86" fmla="*/ 1904 w 1981"/>
              <a:gd name="T87" fmla="*/ 434 h 470"/>
              <a:gd name="T88" fmla="*/ 1922 w 1981"/>
              <a:gd name="T89" fmla="*/ 443 h 470"/>
              <a:gd name="T90" fmla="*/ 1889 w 1981"/>
              <a:gd name="T91" fmla="*/ 455 h 470"/>
              <a:gd name="T92" fmla="*/ 1914 w 1981"/>
              <a:gd name="T93" fmla="*/ 455 h 470"/>
              <a:gd name="T94" fmla="*/ 1908 w 1981"/>
              <a:gd name="T95" fmla="*/ 442 h 470"/>
              <a:gd name="T96" fmla="*/ 1895 w 1981"/>
              <a:gd name="T97" fmla="*/ 418 h 470"/>
              <a:gd name="T98" fmla="*/ 1923 w 1981"/>
              <a:gd name="T99" fmla="*/ 42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1" h="470">
                <a:moveTo>
                  <a:pt x="0" y="236"/>
                </a:moveTo>
                <a:cubicBezTo>
                  <a:pt x="0" y="235"/>
                  <a:pt x="0" y="235"/>
                  <a:pt x="0" y="235"/>
                </a:cubicBezTo>
                <a:cubicBezTo>
                  <a:pt x="0" y="106"/>
                  <a:pt x="97" y="0"/>
                  <a:pt x="234" y="0"/>
                </a:cubicBezTo>
                <a:cubicBezTo>
                  <a:pt x="318" y="0"/>
                  <a:pt x="368" y="29"/>
                  <a:pt x="412" y="71"/>
                </a:cubicBezTo>
                <a:cubicBezTo>
                  <a:pt x="361" y="130"/>
                  <a:pt x="361" y="130"/>
                  <a:pt x="361" y="130"/>
                </a:cubicBezTo>
                <a:cubicBezTo>
                  <a:pt x="324" y="96"/>
                  <a:pt x="285" y="73"/>
                  <a:pt x="233" y="73"/>
                </a:cubicBezTo>
                <a:cubicBezTo>
                  <a:pt x="147" y="73"/>
                  <a:pt x="84" y="145"/>
                  <a:pt x="84" y="234"/>
                </a:cubicBezTo>
                <a:cubicBezTo>
                  <a:pt x="84" y="235"/>
                  <a:pt x="84" y="235"/>
                  <a:pt x="84" y="235"/>
                </a:cubicBezTo>
                <a:cubicBezTo>
                  <a:pt x="84" y="324"/>
                  <a:pt x="146" y="396"/>
                  <a:pt x="233" y="396"/>
                </a:cubicBezTo>
                <a:cubicBezTo>
                  <a:pt x="289" y="396"/>
                  <a:pt x="325" y="374"/>
                  <a:pt x="364" y="338"/>
                </a:cubicBezTo>
                <a:cubicBezTo>
                  <a:pt x="415" y="390"/>
                  <a:pt x="415" y="390"/>
                  <a:pt x="415" y="390"/>
                </a:cubicBezTo>
                <a:cubicBezTo>
                  <a:pt x="368" y="439"/>
                  <a:pt x="316" y="470"/>
                  <a:pt x="231" y="470"/>
                </a:cubicBezTo>
                <a:cubicBezTo>
                  <a:pt x="98" y="470"/>
                  <a:pt x="0" y="367"/>
                  <a:pt x="0" y="236"/>
                </a:cubicBezTo>
                <a:close/>
                <a:moveTo>
                  <a:pt x="1470" y="8"/>
                </a:moveTo>
                <a:cubicBezTo>
                  <a:pt x="1550" y="8"/>
                  <a:pt x="1550" y="8"/>
                  <a:pt x="1550" y="8"/>
                </a:cubicBezTo>
                <a:cubicBezTo>
                  <a:pt x="1550" y="197"/>
                  <a:pt x="1550" y="197"/>
                  <a:pt x="1550" y="197"/>
                </a:cubicBezTo>
                <a:cubicBezTo>
                  <a:pt x="1767" y="197"/>
                  <a:pt x="1767" y="197"/>
                  <a:pt x="1767" y="197"/>
                </a:cubicBezTo>
                <a:cubicBezTo>
                  <a:pt x="1767" y="8"/>
                  <a:pt x="1767" y="8"/>
                  <a:pt x="1767" y="8"/>
                </a:cubicBezTo>
                <a:cubicBezTo>
                  <a:pt x="1847" y="8"/>
                  <a:pt x="1847" y="8"/>
                  <a:pt x="1847" y="8"/>
                </a:cubicBezTo>
                <a:cubicBezTo>
                  <a:pt x="1847" y="462"/>
                  <a:pt x="1847" y="462"/>
                  <a:pt x="1847" y="462"/>
                </a:cubicBezTo>
                <a:cubicBezTo>
                  <a:pt x="1767" y="462"/>
                  <a:pt x="1767" y="462"/>
                  <a:pt x="1767" y="462"/>
                </a:cubicBezTo>
                <a:cubicBezTo>
                  <a:pt x="1767" y="271"/>
                  <a:pt x="1767" y="271"/>
                  <a:pt x="1767" y="271"/>
                </a:cubicBezTo>
                <a:cubicBezTo>
                  <a:pt x="1550" y="271"/>
                  <a:pt x="1550" y="271"/>
                  <a:pt x="1550" y="271"/>
                </a:cubicBezTo>
                <a:cubicBezTo>
                  <a:pt x="1550" y="462"/>
                  <a:pt x="1550" y="462"/>
                  <a:pt x="1550" y="462"/>
                </a:cubicBezTo>
                <a:cubicBezTo>
                  <a:pt x="1470" y="462"/>
                  <a:pt x="1470" y="462"/>
                  <a:pt x="1470" y="462"/>
                </a:cubicBezTo>
                <a:lnTo>
                  <a:pt x="1470" y="8"/>
                </a:lnTo>
                <a:close/>
                <a:moveTo>
                  <a:pt x="729" y="287"/>
                </a:moveTo>
                <a:cubicBezTo>
                  <a:pt x="804" y="462"/>
                  <a:pt x="804" y="462"/>
                  <a:pt x="804" y="462"/>
                </a:cubicBezTo>
                <a:cubicBezTo>
                  <a:pt x="888" y="462"/>
                  <a:pt x="888" y="462"/>
                  <a:pt x="888" y="462"/>
                </a:cubicBezTo>
                <a:cubicBezTo>
                  <a:pt x="801" y="262"/>
                  <a:pt x="801" y="262"/>
                  <a:pt x="801" y="262"/>
                </a:cubicBezTo>
                <a:cubicBezTo>
                  <a:pt x="776" y="269"/>
                  <a:pt x="752" y="277"/>
                  <a:pt x="729" y="287"/>
                </a:cubicBezTo>
                <a:close/>
                <a:moveTo>
                  <a:pt x="1420" y="462"/>
                </a:moveTo>
                <a:cubicBezTo>
                  <a:pt x="1400" y="423"/>
                  <a:pt x="1375" y="387"/>
                  <a:pt x="1347" y="354"/>
                </a:cubicBezTo>
                <a:cubicBezTo>
                  <a:pt x="1367" y="319"/>
                  <a:pt x="1379" y="278"/>
                  <a:pt x="1379" y="235"/>
                </a:cubicBezTo>
                <a:cubicBezTo>
                  <a:pt x="1379" y="234"/>
                  <a:pt x="1379" y="234"/>
                  <a:pt x="1379" y="234"/>
                </a:cubicBezTo>
                <a:cubicBezTo>
                  <a:pt x="1379" y="106"/>
                  <a:pt x="1281" y="0"/>
                  <a:pt x="1142" y="0"/>
                </a:cubicBezTo>
                <a:cubicBezTo>
                  <a:pt x="1032" y="0"/>
                  <a:pt x="948" y="66"/>
                  <a:pt x="917" y="157"/>
                </a:cubicBezTo>
                <a:cubicBezTo>
                  <a:pt x="864" y="157"/>
                  <a:pt x="813" y="164"/>
                  <a:pt x="764" y="178"/>
                </a:cubicBezTo>
                <a:cubicBezTo>
                  <a:pt x="688" y="8"/>
                  <a:pt x="688" y="8"/>
                  <a:pt x="688" y="8"/>
                </a:cubicBezTo>
                <a:cubicBezTo>
                  <a:pt x="614" y="8"/>
                  <a:pt x="614" y="8"/>
                  <a:pt x="614" y="8"/>
                </a:cubicBezTo>
                <a:cubicBezTo>
                  <a:pt x="414" y="462"/>
                  <a:pt x="414" y="462"/>
                  <a:pt x="414" y="462"/>
                </a:cubicBezTo>
                <a:cubicBezTo>
                  <a:pt x="496" y="462"/>
                  <a:pt x="496" y="462"/>
                  <a:pt x="496" y="462"/>
                </a:cubicBezTo>
                <a:cubicBezTo>
                  <a:pt x="497" y="462"/>
                  <a:pt x="497" y="462"/>
                  <a:pt x="497" y="462"/>
                </a:cubicBezTo>
                <a:cubicBezTo>
                  <a:pt x="550" y="377"/>
                  <a:pt x="629" y="309"/>
                  <a:pt x="722" y="269"/>
                </a:cubicBezTo>
                <a:cubicBezTo>
                  <a:pt x="722" y="269"/>
                  <a:pt x="722" y="269"/>
                  <a:pt x="722" y="269"/>
                </a:cubicBezTo>
                <a:cubicBezTo>
                  <a:pt x="745" y="259"/>
                  <a:pt x="769" y="251"/>
                  <a:pt x="793" y="244"/>
                </a:cubicBezTo>
                <a:cubicBezTo>
                  <a:pt x="793" y="244"/>
                  <a:pt x="793" y="244"/>
                  <a:pt x="793" y="244"/>
                </a:cubicBezTo>
                <a:cubicBezTo>
                  <a:pt x="829" y="235"/>
                  <a:pt x="866" y="230"/>
                  <a:pt x="904" y="229"/>
                </a:cubicBezTo>
                <a:cubicBezTo>
                  <a:pt x="904" y="231"/>
                  <a:pt x="904" y="233"/>
                  <a:pt x="904" y="235"/>
                </a:cubicBezTo>
                <a:cubicBezTo>
                  <a:pt x="904" y="236"/>
                  <a:pt x="904" y="236"/>
                  <a:pt x="904" y="236"/>
                </a:cubicBezTo>
                <a:cubicBezTo>
                  <a:pt x="904" y="364"/>
                  <a:pt x="1001" y="470"/>
                  <a:pt x="1141" y="470"/>
                </a:cubicBezTo>
                <a:cubicBezTo>
                  <a:pt x="1205" y="470"/>
                  <a:pt x="1260" y="448"/>
                  <a:pt x="1301" y="411"/>
                </a:cubicBezTo>
                <a:cubicBezTo>
                  <a:pt x="1314" y="427"/>
                  <a:pt x="1327" y="444"/>
                  <a:pt x="1338" y="462"/>
                </a:cubicBezTo>
                <a:lnTo>
                  <a:pt x="1420" y="462"/>
                </a:lnTo>
                <a:close/>
                <a:moveTo>
                  <a:pt x="578" y="270"/>
                </a:moveTo>
                <a:cubicBezTo>
                  <a:pt x="650" y="100"/>
                  <a:pt x="650" y="100"/>
                  <a:pt x="650" y="100"/>
                </a:cubicBezTo>
                <a:cubicBezTo>
                  <a:pt x="694" y="203"/>
                  <a:pt x="694" y="203"/>
                  <a:pt x="694" y="203"/>
                </a:cubicBezTo>
                <a:cubicBezTo>
                  <a:pt x="652" y="221"/>
                  <a:pt x="614" y="243"/>
                  <a:pt x="578" y="270"/>
                </a:cubicBezTo>
                <a:close/>
                <a:moveTo>
                  <a:pt x="1141" y="73"/>
                </a:moveTo>
                <a:cubicBezTo>
                  <a:pt x="1231" y="73"/>
                  <a:pt x="1295" y="147"/>
                  <a:pt x="1295" y="235"/>
                </a:cubicBezTo>
                <a:cubicBezTo>
                  <a:pt x="1295" y="236"/>
                  <a:pt x="1295" y="236"/>
                  <a:pt x="1295" y="236"/>
                </a:cubicBezTo>
                <a:cubicBezTo>
                  <a:pt x="1295" y="256"/>
                  <a:pt x="1292" y="276"/>
                  <a:pt x="1286" y="293"/>
                </a:cubicBezTo>
                <a:cubicBezTo>
                  <a:pt x="1207" y="226"/>
                  <a:pt x="1110" y="179"/>
                  <a:pt x="1002" y="163"/>
                </a:cubicBezTo>
                <a:cubicBezTo>
                  <a:pt x="1026" y="110"/>
                  <a:pt x="1076" y="73"/>
                  <a:pt x="1141" y="73"/>
                </a:cubicBezTo>
                <a:close/>
                <a:moveTo>
                  <a:pt x="987" y="235"/>
                </a:moveTo>
                <a:cubicBezTo>
                  <a:pt x="987" y="234"/>
                  <a:pt x="987" y="234"/>
                  <a:pt x="987" y="234"/>
                </a:cubicBezTo>
                <a:cubicBezTo>
                  <a:pt x="987" y="234"/>
                  <a:pt x="987" y="234"/>
                  <a:pt x="987" y="234"/>
                </a:cubicBezTo>
                <a:cubicBezTo>
                  <a:pt x="1086" y="248"/>
                  <a:pt x="1176" y="291"/>
                  <a:pt x="1247" y="355"/>
                </a:cubicBezTo>
                <a:cubicBezTo>
                  <a:pt x="1220" y="380"/>
                  <a:pt x="1184" y="396"/>
                  <a:pt x="1142" y="396"/>
                </a:cubicBezTo>
                <a:cubicBezTo>
                  <a:pt x="1052" y="396"/>
                  <a:pt x="987" y="323"/>
                  <a:pt x="987" y="235"/>
                </a:cubicBezTo>
                <a:close/>
                <a:moveTo>
                  <a:pt x="1940" y="426"/>
                </a:moveTo>
                <a:cubicBezTo>
                  <a:pt x="1940" y="462"/>
                  <a:pt x="1940" y="462"/>
                  <a:pt x="1940" y="462"/>
                </a:cubicBezTo>
                <a:cubicBezTo>
                  <a:pt x="1934" y="462"/>
                  <a:pt x="1934" y="462"/>
                  <a:pt x="1934" y="462"/>
                </a:cubicBezTo>
                <a:cubicBezTo>
                  <a:pt x="1934" y="416"/>
                  <a:pt x="1934" y="416"/>
                  <a:pt x="1934" y="416"/>
                </a:cubicBezTo>
                <a:cubicBezTo>
                  <a:pt x="1941" y="416"/>
                  <a:pt x="1941" y="416"/>
                  <a:pt x="1941" y="416"/>
                </a:cubicBezTo>
                <a:cubicBezTo>
                  <a:pt x="1958" y="442"/>
                  <a:pt x="1958" y="442"/>
                  <a:pt x="1958" y="442"/>
                </a:cubicBezTo>
                <a:cubicBezTo>
                  <a:pt x="1975" y="416"/>
                  <a:pt x="1975" y="416"/>
                  <a:pt x="1975" y="416"/>
                </a:cubicBezTo>
                <a:cubicBezTo>
                  <a:pt x="1981" y="416"/>
                  <a:pt x="1981" y="416"/>
                  <a:pt x="1981" y="416"/>
                </a:cubicBezTo>
                <a:cubicBezTo>
                  <a:pt x="1981" y="462"/>
                  <a:pt x="1981" y="462"/>
                  <a:pt x="1981" y="462"/>
                </a:cubicBezTo>
                <a:cubicBezTo>
                  <a:pt x="1975" y="462"/>
                  <a:pt x="1975" y="462"/>
                  <a:pt x="1975" y="462"/>
                </a:cubicBezTo>
                <a:cubicBezTo>
                  <a:pt x="1975" y="426"/>
                  <a:pt x="1975" y="426"/>
                  <a:pt x="1975" y="426"/>
                </a:cubicBezTo>
                <a:cubicBezTo>
                  <a:pt x="1957" y="453"/>
                  <a:pt x="1957" y="453"/>
                  <a:pt x="1957" y="453"/>
                </a:cubicBezTo>
                <a:lnTo>
                  <a:pt x="1940" y="426"/>
                </a:lnTo>
                <a:close/>
                <a:moveTo>
                  <a:pt x="1918" y="427"/>
                </a:moveTo>
                <a:cubicBezTo>
                  <a:pt x="1917" y="425"/>
                  <a:pt x="1916" y="424"/>
                  <a:pt x="1913" y="423"/>
                </a:cubicBezTo>
                <a:cubicBezTo>
                  <a:pt x="1910" y="421"/>
                  <a:pt x="1903" y="420"/>
                  <a:pt x="1900" y="423"/>
                </a:cubicBezTo>
                <a:cubicBezTo>
                  <a:pt x="1897" y="425"/>
                  <a:pt x="1897" y="429"/>
                  <a:pt x="1900" y="431"/>
                </a:cubicBezTo>
                <a:cubicBezTo>
                  <a:pt x="1901" y="432"/>
                  <a:pt x="1903" y="433"/>
                  <a:pt x="1904" y="434"/>
                </a:cubicBezTo>
                <a:cubicBezTo>
                  <a:pt x="1908" y="435"/>
                  <a:pt x="1913" y="437"/>
                  <a:pt x="1917" y="439"/>
                </a:cubicBezTo>
                <a:cubicBezTo>
                  <a:pt x="1919" y="440"/>
                  <a:pt x="1921" y="441"/>
                  <a:pt x="1922" y="443"/>
                </a:cubicBezTo>
                <a:cubicBezTo>
                  <a:pt x="1925" y="448"/>
                  <a:pt x="1924" y="456"/>
                  <a:pt x="1919" y="459"/>
                </a:cubicBezTo>
                <a:cubicBezTo>
                  <a:pt x="1911" y="466"/>
                  <a:pt x="1894" y="464"/>
                  <a:pt x="1889" y="455"/>
                </a:cubicBezTo>
                <a:cubicBezTo>
                  <a:pt x="1894" y="451"/>
                  <a:pt x="1894" y="451"/>
                  <a:pt x="1894" y="451"/>
                </a:cubicBezTo>
                <a:cubicBezTo>
                  <a:pt x="1898" y="457"/>
                  <a:pt x="1908" y="459"/>
                  <a:pt x="1914" y="455"/>
                </a:cubicBezTo>
                <a:cubicBezTo>
                  <a:pt x="1918" y="453"/>
                  <a:pt x="1918" y="447"/>
                  <a:pt x="1914" y="445"/>
                </a:cubicBezTo>
                <a:cubicBezTo>
                  <a:pt x="1912" y="443"/>
                  <a:pt x="1910" y="442"/>
                  <a:pt x="1908" y="442"/>
                </a:cubicBezTo>
                <a:cubicBezTo>
                  <a:pt x="1903" y="440"/>
                  <a:pt x="1897" y="439"/>
                  <a:pt x="1893" y="435"/>
                </a:cubicBezTo>
                <a:cubicBezTo>
                  <a:pt x="1889" y="430"/>
                  <a:pt x="1890" y="422"/>
                  <a:pt x="1895" y="418"/>
                </a:cubicBezTo>
                <a:cubicBezTo>
                  <a:pt x="1900" y="414"/>
                  <a:pt x="1910" y="414"/>
                  <a:pt x="1917" y="417"/>
                </a:cubicBezTo>
                <a:cubicBezTo>
                  <a:pt x="1919" y="418"/>
                  <a:pt x="1922" y="420"/>
                  <a:pt x="1923" y="422"/>
                </a:cubicBezTo>
                <a:lnTo>
                  <a:pt x="1918" y="4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Footer Placeholder 3">
            <a:extLst>
              <a:ext uri="{FF2B5EF4-FFF2-40B4-BE49-F238E27FC236}">
                <a16:creationId xmlns:a16="http://schemas.microsoft.com/office/drawing/2014/main" id="{F54B93F3-60DD-8B23-AFCF-6910D253AC7E}"/>
              </a:ext>
            </a:extLst>
          </p:cNvPr>
          <p:cNvSpPr txBox="1">
            <a:spLocks/>
          </p:cNvSpPr>
          <p:nvPr userDrawn="1"/>
        </p:nvSpPr>
        <p:spPr>
          <a:xfrm>
            <a:off x="723014" y="6472480"/>
            <a:ext cx="4114800" cy="123111"/>
          </a:xfrm>
          <a:prstGeom prst="rect">
            <a:avLst/>
          </a:prstGeom>
        </p:spPr>
        <p:txBody>
          <a:bodyPr vert="horz" lIns="0" tIns="0" rIns="0" bIns="0" rtlCol="0" anchor="ctr">
            <a:noAutofit/>
          </a:bodyPr>
          <a:lstStyle>
            <a:defPPr>
              <a:defRPr lang="en-US"/>
            </a:defPPr>
            <a:lvl1pPr>
              <a:defRPr sz="800" b="0">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700">
                <a:solidFill>
                  <a:schemeClr val="bg1"/>
                </a:solidFill>
              </a:rPr>
              <a:t>© 2025 CAQH, All Rights Reserved. Confidential and Proprietary.</a:t>
            </a:r>
          </a:p>
        </p:txBody>
      </p:sp>
      <p:sp>
        <p:nvSpPr>
          <p:cNvPr id="8" name="Title 1">
            <a:extLst>
              <a:ext uri="{FF2B5EF4-FFF2-40B4-BE49-F238E27FC236}">
                <a16:creationId xmlns:a16="http://schemas.microsoft.com/office/drawing/2014/main" id="{537486B5-1822-BAC7-B2D1-534DF0D26E1F}"/>
              </a:ext>
            </a:extLst>
          </p:cNvPr>
          <p:cNvSpPr>
            <a:spLocks noGrp="1"/>
          </p:cNvSpPr>
          <p:nvPr>
            <p:ph type="title" hasCustomPrompt="1"/>
          </p:nvPr>
        </p:nvSpPr>
        <p:spPr>
          <a:xfrm>
            <a:off x="783040" y="567687"/>
            <a:ext cx="10625921" cy="852627"/>
          </a:xfrm>
          <a:prstGeom prst="rect">
            <a:avLst/>
          </a:prstGeom>
        </p:spPr>
        <p:txBody>
          <a:bodyPr lIns="0" tIns="0" rIns="0" bIns="0" anchor="t">
            <a:noAutofit/>
          </a:bodyPr>
          <a:lstStyle>
            <a:lvl1pPr algn="ctr">
              <a:defRPr lang="en-US" sz="3200" dirty="0">
                <a:solidFill>
                  <a:schemeClr val="bg1"/>
                </a:solidFill>
              </a:defRPr>
            </a:lvl1pPr>
          </a:lstStyle>
          <a:p>
            <a:pPr lvl="0"/>
            <a:r>
              <a:rPr lang="en-US"/>
              <a:t>Type Brief Title Here with Eyebrow if Needed</a:t>
            </a:r>
          </a:p>
        </p:txBody>
      </p:sp>
      <p:sp>
        <p:nvSpPr>
          <p:cNvPr id="4" name="Text Placeholder 2">
            <a:extLst>
              <a:ext uri="{FF2B5EF4-FFF2-40B4-BE49-F238E27FC236}">
                <a16:creationId xmlns:a16="http://schemas.microsoft.com/office/drawing/2014/main" id="{768EA2E0-A4C6-E28F-926E-0F241CA0D72F}"/>
              </a:ext>
            </a:extLst>
          </p:cNvPr>
          <p:cNvSpPr>
            <a:spLocks noGrp="1"/>
          </p:cNvSpPr>
          <p:nvPr>
            <p:ph type="body" sz="quarter" idx="16" hasCustomPrompt="1"/>
          </p:nvPr>
        </p:nvSpPr>
        <p:spPr>
          <a:xfrm>
            <a:off x="783040" y="0"/>
            <a:ext cx="10625921" cy="450850"/>
          </a:xfrm>
          <a:prstGeom prst="rect">
            <a:avLst/>
          </a:prstGeom>
          <a:noFill/>
        </p:spPr>
        <p:txBody>
          <a:bodyPr vert="horz" wrap="square" lIns="0" tIns="0" rIns="0" bIns="0" rtlCol="0" anchor="b">
            <a:noAutofit/>
          </a:bodyPr>
          <a:lstStyle>
            <a:lvl1pPr algn="ctr">
              <a:defRPr lang="en-US" sz="1125" b="1" spc="375" dirty="0">
                <a:solidFill>
                  <a:srgbClr val="00D9FF"/>
                </a:solidFill>
                <a:latin typeface="Arial" panose="020B0604020202020204" pitchFamily="34" charset="0"/>
                <a:ea typeface="Roboto Medium" panose="02000000000000000000" pitchFamily="2" charset="0"/>
                <a:cs typeface="Arial" panose="020B0604020202020204" pitchFamily="34" charset="0"/>
              </a:defRPr>
            </a:lvl1pPr>
          </a:lstStyle>
          <a:p>
            <a:pPr marL="0" lvl="0" indent="0">
              <a:buNone/>
            </a:pPr>
            <a:r>
              <a:rPr lang="en-US"/>
              <a:t>EYEBROW ABOVE HEADLINE</a:t>
            </a:r>
          </a:p>
        </p:txBody>
      </p:sp>
    </p:spTree>
    <p:extLst>
      <p:ext uri="{BB962C8B-B14F-4D97-AF65-F5344CB8AC3E}">
        <p14:creationId xmlns:p14="http://schemas.microsoft.com/office/powerpoint/2010/main" val="242985354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6391-2F7B-4058-D86A-29620284C3E1}"/>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0BB5BCA-91DE-5006-1598-A434FE642F76}"/>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6" name="Graphic 4">
            <a:extLst>
              <a:ext uri="{FF2B5EF4-FFF2-40B4-BE49-F238E27FC236}">
                <a16:creationId xmlns:a16="http://schemas.microsoft.com/office/drawing/2014/main" id="{3018EF67-7627-D2DB-18C3-DC472CEEBAB1}"/>
              </a:ext>
            </a:extLst>
          </p:cNvPr>
          <p:cNvPicPr>
            <a:picLocks noChangeAspect="1" noChangeArrowheads="1"/>
          </p:cNvPicPr>
          <p:nvPr userDrawn="1"/>
        </p:nvPicPr>
        <p:blipFill>
          <a:blip r:embed="rId2"/>
          <a:srcRect/>
          <a:stretch/>
        </p:blipFill>
        <p:spPr bwMode="auto">
          <a:xfrm>
            <a:off x="10898188" y="6415528"/>
            <a:ext cx="850900" cy="20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91436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3" name="Picture 2" descr="A black background with blue lines and dots&#10;&#10;Description automatically generated">
            <a:extLst>
              <a:ext uri="{FF2B5EF4-FFF2-40B4-BE49-F238E27FC236}">
                <a16:creationId xmlns:a16="http://schemas.microsoft.com/office/drawing/2014/main" id="{CB1C1874-89C2-7F75-1138-E16C3CB59B2B}"/>
              </a:ext>
            </a:extLst>
          </p:cNvPr>
          <p:cNvPicPr>
            <a:picLocks noChangeAspect="1"/>
          </p:cNvPicPr>
          <p:nvPr userDrawn="1"/>
        </p:nvPicPr>
        <p:blipFill>
          <a:blip r:embed="rId2">
            <a:alphaModFix amt="35000"/>
            <a:duotone>
              <a:schemeClr val="accent1">
                <a:shade val="45000"/>
                <a:satMod val="135000"/>
              </a:schemeClr>
              <a:prstClr val="white"/>
            </a:duotone>
          </a:blip>
          <a:srcRect l="71244" t="63538" r="2527"/>
          <a:stretch/>
        </p:blipFill>
        <p:spPr>
          <a:xfrm rot="16200000">
            <a:off x="9268906" y="374023"/>
            <a:ext cx="3280785" cy="2565400"/>
          </a:xfrm>
          <a:prstGeom prst="rect">
            <a:avLst/>
          </a:prstGeom>
          <a:effectLst>
            <a:outerShdw blurRad="50800" dist="38100" dir="8100000" algn="tr" rotWithShape="0">
              <a:prstClr val="black">
                <a:alpha val="40000"/>
              </a:prstClr>
            </a:outerShdw>
          </a:effectLst>
        </p:spPr>
      </p:pic>
      <p:pic>
        <p:nvPicPr>
          <p:cNvPr id="6" name="Picture 5" descr="A black background with blue lines and dots&#10;&#10;Description automatically generated">
            <a:extLst>
              <a:ext uri="{FF2B5EF4-FFF2-40B4-BE49-F238E27FC236}">
                <a16:creationId xmlns:a16="http://schemas.microsoft.com/office/drawing/2014/main" id="{E7840B48-8CA3-AB21-4DB0-750FD3A9D4A6}"/>
              </a:ext>
            </a:extLst>
          </p:cNvPr>
          <p:cNvPicPr>
            <a:picLocks noChangeAspect="1"/>
          </p:cNvPicPr>
          <p:nvPr userDrawn="1"/>
        </p:nvPicPr>
        <p:blipFill>
          <a:blip r:embed="rId3">
            <a:alphaModFix amt="35000"/>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30000"/>
                    </a14:imgEffect>
                  </a14:imgLayer>
                </a14:imgProps>
              </a:ext>
            </a:extLst>
          </a:blip>
          <a:srcRect l="73184" t="60567" r="1539" b="2"/>
          <a:stretch/>
        </p:blipFill>
        <p:spPr>
          <a:xfrm rot="5400000">
            <a:off x="-196850" y="3841750"/>
            <a:ext cx="3213100" cy="2819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245451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5" name="Picture 4" descr="A black background with blue lines and dots&#10;&#10;Description automatically generated">
            <a:extLst>
              <a:ext uri="{FF2B5EF4-FFF2-40B4-BE49-F238E27FC236}">
                <a16:creationId xmlns:a16="http://schemas.microsoft.com/office/drawing/2014/main" id="{21B5C142-584F-E22A-93DB-18D99387441C}"/>
              </a:ext>
            </a:extLst>
          </p:cNvPr>
          <p:cNvPicPr>
            <a:picLocks noChangeAspect="1"/>
          </p:cNvPicPr>
          <p:nvPr userDrawn="1"/>
        </p:nvPicPr>
        <p:blipFill>
          <a:blip r:embed="rId2">
            <a:alphaModFix amt="45000"/>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Effect>
                      <a14:brightnessContrast bright="30000"/>
                    </a14:imgEffect>
                  </a14:imgLayer>
                </a14:imgProps>
              </a:ext>
            </a:extLst>
          </a:blip>
          <a:srcRect l="12342" t="59717" r="539" b="1080"/>
          <a:stretch/>
        </p:blipFill>
        <p:spPr>
          <a:xfrm>
            <a:off x="0" y="3752850"/>
            <a:ext cx="12192000" cy="3086100"/>
          </a:xfrm>
          <a:prstGeom prst="rect">
            <a:avLst/>
          </a:pr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0CEF6391-2F7B-4058-D86A-29620284C3E1}"/>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0BB5BCA-91DE-5006-1598-A434FE642F76}"/>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7" name="Graphic 4">
            <a:extLst>
              <a:ext uri="{FF2B5EF4-FFF2-40B4-BE49-F238E27FC236}">
                <a16:creationId xmlns:a16="http://schemas.microsoft.com/office/drawing/2014/main" id="{1D7FCB06-D6BF-BBB7-2ED1-16CF58D6D24C}"/>
              </a:ext>
            </a:extLst>
          </p:cNvPr>
          <p:cNvPicPr>
            <a:picLocks noChangeAspect="1" noChangeArrowheads="1"/>
          </p:cNvPicPr>
          <p:nvPr userDrawn="1"/>
        </p:nvPicPr>
        <p:blipFill>
          <a:blip r:embed="rId4"/>
          <a:srcRect/>
          <a:stretch/>
        </p:blipFill>
        <p:spPr bwMode="auto">
          <a:xfrm>
            <a:off x="10898188" y="6415528"/>
            <a:ext cx="850900" cy="20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23628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pic>
        <p:nvPicPr>
          <p:cNvPr id="3" name="Picture 2" descr="A black background with blue lines and dots&#10;&#10;Description automatically generated">
            <a:extLst>
              <a:ext uri="{FF2B5EF4-FFF2-40B4-BE49-F238E27FC236}">
                <a16:creationId xmlns:a16="http://schemas.microsoft.com/office/drawing/2014/main" id="{DF679847-2C67-A445-F2F4-F3DECC48FFE7}"/>
              </a:ext>
            </a:extLst>
          </p:cNvPr>
          <p:cNvPicPr>
            <a:picLocks noChangeAspect="1"/>
          </p:cNvPicPr>
          <p:nvPr userDrawn="1"/>
        </p:nvPicPr>
        <p:blipFill>
          <a:blip r:embed="rId2">
            <a:alphaModFix amt="35000"/>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30000"/>
                    </a14:imgEffect>
                  </a14:imgLayer>
                </a14:imgProps>
              </a:ext>
            </a:extLst>
          </a:blip>
          <a:srcRect l="73184" t="60567" r="1539" b="2"/>
          <a:stretch/>
        </p:blipFill>
        <p:spPr>
          <a:xfrm rot="5400000">
            <a:off x="-196850" y="3841750"/>
            <a:ext cx="3213100" cy="2819400"/>
          </a:xfrm>
          <a:prstGeom prst="rect">
            <a:avLst/>
          </a:pr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0CEF6391-2F7B-4058-D86A-29620284C3E1}"/>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0BB5BCA-91DE-5006-1598-A434FE642F76}"/>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6" name="Graphic 4">
            <a:extLst>
              <a:ext uri="{FF2B5EF4-FFF2-40B4-BE49-F238E27FC236}">
                <a16:creationId xmlns:a16="http://schemas.microsoft.com/office/drawing/2014/main" id="{B80155C9-2F9F-D1E5-4D70-4A3EC80B6872}"/>
              </a:ext>
            </a:extLst>
          </p:cNvPr>
          <p:cNvPicPr>
            <a:picLocks noChangeAspect="1" noChangeArrowheads="1"/>
          </p:cNvPicPr>
          <p:nvPr userDrawn="1"/>
        </p:nvPicPr>
        <p:blipFill>
          <a:blip r:embed="rId4"/>
          <a:srcRect/>
          <a:stretch/>
        </p:blipFill>
        <p:spPr bwMode="auto">
          <a:xfrm>
            <a:off x="10898188" y="6415528"/>
            <a:ext cx="850900" cy="20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75534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urple-Dark-Blank">
    <p:bg>
      <p:bgPr>
        <a:gradFill>
          <a:gsLst>
            <a:gs pos="100000">
              <a:srgbClr val="00A6E0"/>
            </a:gs>
            <a:gs pos="83000">
              <a:srgbClr val="0B80C3"/>
            </a:gs>
            <a:gs pos="47000">
              <a:srgbClr val="005091"/>
            </a:gs>
            <a:gs pos="62000">
              <a:srgbClr val="1462AD"/>
            </a:gs>
            <a:gs pos="22000">
              <a:srgbClr val="22305B"/>
            </a:gs>
          </a:gsLst>
          <a:lin ang="5820000" scaled="0"/>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2FACE73-4AED-C63A-1B80-7AC4F11AF229}"/>
              </a:ext>
            </a:extLst>
          </p:cNvPr>
          <p:cNvGrpSpPr/>
          <p:nvPr userDrawn="1"/>
        </p:nvGrpSpPr>
        <p:grpSpPr>
          <a:xfrm>
            <a:off x="-2" y="0"/>
            <a:ext cx="3950245" cy="6857999"/>
            <a:chOff x="-2" y="0"/>
            <a:chExt cx="3950245" cy="6857999"/>
          </a:xfrm>
        </p:grpSpPr>
        <p:pic>
          <p:nvPicPr>
            <p:cNvPr id="6" name="Picture 5" descr="A black background with blue lines and dots&#10;&#10;Description automatically generated">
              <a:extLst>
                <a:ext uri="{FF2B5EF4-FFF2-40B4-BE49-F238E27FC236}">
                  <a16:creationId xmlns:a16="http://schemas.microsoft.com/office/drawing/2014/main" id="{8F13739F-A0C9-84F0-A983-F54D7366E562}"/>
                </a:ext>
              </a:extLst>
            </p:cNvPr>
            <p:cNvPicPr>
              <a:picLocks noChangeAspect="1"/>
            </p:cNvPicPr>
            <p:nvPr userDrawn="1"/>
          </p:nvPicPr>
          <p:blipFill>
            <a:blip r:embed="rId2">
              <a:alphaModFix amt="35000"/>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30000"/>
                      </a14:imgEffect>
                    </a14:imgLayer>
                  </a14:imgProps>
                </a:ext>
              </a:extLst>
            </a:blip>
            <a:srcRect l="75346" t="29603" r="-171" b="1"/>
            <a:stretch/>
          </p:blipFill>
          <p:spPr>
            <a:xfrm rot="16200000" flipV="1">
              <a:off x="736872" y="-736872"/>
              <a:ext cx="2476499" cy="3950243"/>
            </a:xfrm>
            <a:prstGeom prst="rect">
              <a:avLst/>
            </a:prstGeom>
            <a:effectLst>
              <a:outerShdw blurRad="50800" dist="38100" dir="8100000" algn="tr" rotWithShape="0">
                <a:prstClr val="black">
                  <a:alpha val="40000"/>
                </a:prstClr>
              </a:outerShdw>
            </a:effectLst>
          </p:spPr>
        </p:pic>
        <p:pic>
          <p:nvPicPr>
            <p:cNvPr id="7" name="Picture 6" descr="A black background with blue lines and dots">
              <a:extLst>
                <a:ext uri="{FF2B5EF4-FFF2-40B4-BE49-F238E27FC236}">
                  <a16:creationId xmlns:a16="http://schemas.microsoft.com/office/drawing/2014/main" id="{C641D7E7-7313-0106-E4DF-83E0812185C9}"/>
                </a:ext>
              </a:extLst>
            </p:cNvPr>
            <p:cNvPicPr>
              <a:picLocks noChangeAspect="1"/>
            </p:cNvPicPr>
            <p:nvPr userDrawn="1"/>
          </p:nvPicPr>
          <p:blipFill>
            <a:blip r:embed="rId2">
              <a:alphaModFix amt="35000"/>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30000"/>
                      </a14:imgEffect>
                    </a14:imgLayer>
                  </a14:imgProps>
                </a:ext>
              </a:extLst>
            </a:blip>
            <a:srcRect l="32910" t="72500" r="33802" b="3320"/>
            <a:stretch/>
          </p:blipFill>
          <p:spPr>
            <a:xfrm rot="16200000" flipV="1">
              <a:off x="-1089027" y="4264023"/>
              <a:ext cx="3683001" cy="1504952"/>
            </a:xfrm>
            <a:prstGeom prst="rect">
              <a:avLst/>
            </a:prstGeom>
            <a:effectLst>
              <a:outerShdw blurRad="50800" dist="38100" dir="8100000" algn="tr" rotWithShape="0">
                <a:prstClr val="black">
                  <a:alpha val="40000"/>
                </a:prstClr>
              </a:outerShdw>
            </a:effectLst>
          </p:spPr>
        </p:pic>
      </p:grpSp>
      <p:pic>
        <p:nvPicPr>
          <p:cNvPr id="8" name="Picture 7" descr="A black background with blue lines and dots">
            <a:extLst>
              <a:ext uri="{FF2B5EF4-FFF2-40B4-BE49-F238E27FC236}">
                <a16:creationId xmlns:a16="http://schemas.microsoft.com/office/drawing/2014/main" id="{D45A6290-E640-2E36-71FA-8E3A7C87D68D}"/>
              </a:ext>
            </a:extLst>
          </p:cNvPr>
          <p:cNvPicPr>
            <a:picLocks noChangeAspect="1"/>
          </p:cNvPicPr>
          <p:nvPr userDrawn="1"/>
        </p:nvPicPr>
        <p:blipFill>
          <a:blip r:embed="rId2">
            <a:alphaModFix amt="35000"/>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30000"/>
                    </a14:imgEffect>
                  </a14:imgLayer>
                </a14:imgProps>
              </a:ext>
            </a:extLst>
          </a:blip>
          <a:srcRect l="32910" t="72500" r="33802" b="3320"/>
          <a:stretch/>
        </p:blipFill>
        <p:spPr>
          <a:xfrm rot="16200000" flipH="1">
            <a:off x="9598024" y="3997325"/>
            <a:ext cx="3683001" cy="1504952"/>
          </a:xfrm>
          <a:prstGeom prst="rect">
            <a:avLst/>
          </a:prstGeom>
          <a:effectLst>
            <a:outerShdw blurRad="50800" dist="38100" dir="8100000" algn="tr" rotWithShape="0">
              <a:prstClr val="black">
                <a:alpha val="40000"/>
              </a:prstClr>
            </a:outerShdw>
          </a:effectLst>
        </p:spPr>
      </p:pic>
      <p:sp>
        <p:nvSpPr>
          <p:cNvPr id="2" name="Title 1">
            <a:extLst>
              <a:ext uri="{FF2B5EF4-FFF2-40B4-BE49-F238E27FC236}">
                <a16:creationId xmlns:a16="http://schemas.microsoft.com/office/drawing/2014/main" id="{0CEF6391-2F7B-4058-D86A-29620284C3E1}"/>
              </a:ext>
            </a:extLst>
          </p:cNvPr>
          <p:cNvSpPr>
            <a:spLocks noGrp="1"/>
          </p:cNvSpPr>
          <p:nvPr>
            <p:ph type="title" hasCustomPrompt="1"/>
          </p:nvPr>
        </p:nvSpPr>
        <p:spPr>
          <a:xfrm>
            <a:off x="423863" y="495048"/>
            <a:ext cx="11338560" cy="852627"/>
          </a:xfrm>
          <a:prstGeom prst="rect">
            <a:avLst/>
          </a:prstGeom>
        </p:spPr>
        <p:txBody>
          <a:bodyPr lIns="0" tIns="0" rIns="0" bIns="0" anchor="t"/>
          <a:lstStyle>
            <a:lvl1pPr algn="ctr">
              <a:defRPr lang="en-US" sz="2800" dirty="0">
                <a:solidFill>
                  <a:schemeClr val="bg1"/>
                </a:solidFill>
              </a:defRPr>
            </a:lvl1pPr>
          </a:lstStyle>
          <a:p>
            <a:pPr lvl="0"/>
            <a:r>
              <a:rPr lang="en-US"/>
              <a:t>Type Brief Title Here with Eyebrow if Needed</a:t>
            </a:r>
          </a:p>
        </p:txBody>
      </p:sp>
      <p:sp>
        <p:nvSpPr>
          <p:cNvPr id="4" name="Text Placeholder 8">
            <a:extLst>
              <a:ext uri="{FF2B5EF4-FFF2-40B4-BE49-F238E27FC236}">
                <a16:creationId xmlns:a16="http://schemas.microsoft.com/office/drawing/2014/main" id="{70BB5BCA-91DE-5006-1598-A434FE642F76}"/>
              </a:ext>
            </a:extLst>
          </p:cNvPr>
          <p:cNvSpPr>
            <a:spLocks noGrp="1"/>
          </p:cNvSpPr>
          <p:nvPr>
            <p:ph type="body" sz="quarter" idx="13" hasCustomPrompt="1"/>
          </p:nvPr>
        </p:nvSpPr>
        <p:spPr>
          <a:xfrm>
            <a:off x="426720" y="118549"/>
            <a:ext cx="11338560" cy="342000"/>
          </a:xfrm>
          <a:prstGeom prst="rect">
            <a:avLst/>
          </a:prstGeom>
        </p:spPr>
        <p:txBody>
          <a:bodyPr anchor="b">
            <a:noAutofit/>
          </a:bodyPr>
          <a:lstStyle>
            <a:lvl1pPr marL="0" indent="0" algn="ctr">
              <a:spcBef>
                <a:spcPts val="0"/>
              </a:spcBef>
              <a:spcAft>
                <a:spcPts val="0"/>
              </a:spcAft>
              <a:buNone/>
              <a:defRPr sz="1600" b="0" spc="100" baseline="0">
                <a:solidFill>
                  <a:srgbClr val="00D9FF"/>
                </a:solidFill>
                <a:latin typeface="+mn-lt"/>
                <a:cs typeface="Calibri Light" panose="020F0302020204030204" pitchFamily="34" charset="0"/>
              </a:defRPr>
            </a:lvl1pPr>
          </a:lstStyle>
          <a:p>
            <a:pPr lvl="0"/>
            <a:r>
              <a:rPr lang="en-US" dirty="0"/>
              <a:t>CLICK TO EDIT MASTER TEXT STYLES</a:t>
            </a:r>
          </a:p>
        </p:txBody>
      </p:sp>
      <p:sp>
        <p:nvSpPr>
          <p:cNvPr id="11" name="Footer Placeholder 1">
            <a:extLst>
              <a:ext uri="{FF2B5EF4-FFF2-40B4-BE49-F238E27FC236}">
                <a16:creationId xmlns:a16="http://schemas.microsoft.com/office/drawing/2014/main" id="{24E422FE-DF50-A687-EBEE-2351CA02675B}"/>
              </a:ext>
            </a:extLst>
          </p:cNvPr>
          <p:cNvSpPr txBox="1">
            <a:spLocks/>
          </p:cNvSpPr>
          <p:nvPr userDrawn="1"/>
        </p:nvSpPr>
        <p:spPr>
          <a:xfrm>
            <a:off x="902054" y="6472480"/>
            <a:ext cx="4114800" cy="123111"/>
          </a:xfrm>
          <a:prstGeom prst="rect">
            <a:avLst/>
          </a:prstGeom>
        </p:spPr>
        <p:txBody>
          <a:bodyPr lIns="0" tIns="0" rIns="0" bIns="0"/>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b="0">
                <a:solidFill>
                  <a:schemeClr val="bg1"/>
                </a:solidFill>
              </a:rPr>
              <a:t>© 2025 CAQH, All Rights Reserved. Confidential and Proprietary.</a:t>
            </a:r>
          </a:p>
        </p:txBody>
      </p:sp>
      <p:sp>
        <p:nvSpPr>
          <p:cNvPr id="12" name="Slide Number Placeholder 3">
            <a:extLst>
              <a:ext uri="{FF2B5EF4-FFF2-40B4-BE49-F238E27FC236}">
                <a16:creationId xmlns:a16="http://schemas.microsoft.com/office/drawing/2014/main" id="{D3243A0F-D7AD-597F-396A-4A3D01B13A71}"/>
              </a:ext>
            </a:extLst>
          </p:cNvPr>
          <p:cNvSpPr txBox="1">
            <a:spLocks/>
          </p:cNvSpPr>
          <p:nvPr userDrawn="1"/>
        </p:nvSpPr>
        <p:spPr>
          <a:xfrm>
            <a:off x="425099" y="6472480"/>
            <a:ext cx="276577" cy="123111"/>
          </a:xfrm>
          <a:prstGeom prst="rect">
            <a:avLst/>
          </a:prstGeom>
        </p:spPr>
        <p:txBody>
          <a:bodyPr vert="horz" lIns="0" tIns="0" rIns="0" bIns="0" rtlCol="0" anchor="ctr">
            <a:noAutofit/>
          </a:bodyPr>
          <a:lstStyle>
            <a:defPPr>
              <a:defRPr lang="en-US"/>
            </a:defPPr>
            <a:lvl1pPr>
              <a:defRPr sz="800" b="1">
                <a:solidFill>
                  <a:srgbClr val="898C8D"/>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2CEA9F37-2D8A-4D22-AA9B-010C9B4F6B49}" type="slidenum">
              <a:rPr lang="en-US" b="0" smtClean="0">
                <a:solidFill>
                  <a:schemeClr val="bg1"/>
                </a:solidFill>
              </a:rPr>
              <a:pPr lvl="0"/>
              <a:t>‹#›</a:t>
            </a:fld>
            <a:endParaRPr lang="en-US" b="0">
              <a:solidFill>
                <a:schemeClr val="bg1"/>
              </a:solidFill>
            </a:endParaRPr>
          </a:p>
        </p:txBody>
      </p:sp>
      <p:pic>
        <p:nvPicPr>
          <p:cNvPr id="9" name="Graphic 4">
            <a:extLst>
              <a:ext uri="{FF2B5EF4-FFF2-40B4-BE49-F238E27FC236}">
                <a16:creationId xmlns:a16="http://schemas.microsoft.com/office/drawing/2014/main" id="{181EED63-6403-EEAC-B56A-BC5588E6A296}"/>
              </a:ext>
            </a:extLst>
          </p:cNvPr>
          <p:cNvPicPr>
            <a:picLocks noChangeAspect="1" noChangeArrowheads="1"/>
          </p:cNvPicPr>
          <p:nvPr userDrawn="1"/>
        </p:nvPicPr>
        <p:blipFill>
          <a:blip r:embed="rId4"/>
          <a:srcRect/>
          <a:stretch/>
        </p:blipFill>
        <p:spPr bwMode="auto">
          <a:xfrm>
            <a:off x="10898188" y="6415528"/>
            <a:ext cx="850900" cy="20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0703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F19224-0975-B398-659F-C11324532E6C}"/>
              </a:ext>
            </a:extLst>
          </p:cNvPr>
          <p:cNvSpPr>
            <a:spLocks noGrp="1"/>
          </p:cNvSpPr>
          <p:nvPr>
            <p:ph type="body" idx="1"/>
          </p:nvPr>
        </p:nvSpPr>
        <p:spPr>
          <a:xfrm>
            <a:off x="427037" y="501445"/>
            <a:ext cx="11338560" cy="561674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310084"/>
      </p:ext>
    </p:extLst>
  </p:cSld>
  <p:clrMap bg1="lt1" tx1="dk1" bg2="lt2" tx2="dk2" accent1="accent1" accent2="accent2" accent3="accent3" accent4="accent4" accent5="accent5" accent6="accent6" hlink="hlink" folHlink="folHlink"/>
  <p:sldLayoutIdLst>
    <p:sldLayoutId id="2147483712" r:id="rId1"/>
    <p:sldLayoutId id="2147484004" r:id="rId2"/>
    <p:sldLayoutId id="2147484013" r:id="rId3"/>
    <p:sldLayoutId id="2147484005" r:id="rId4"/>
    <p:sldLayoutId id="2147484006" r:id="rId5"/>
    <p:sldLayoutId id="2147484011" r:id="rId6"/>
    <p:sldLayoutId id="2147484007" r:id="rId7"/>
    <p:sldLayoutId id="2147484008" r:id="rId8"/>
    <p:sldLayoutId id="2147484009" r:id="rId9"/>
    <p:sldLayoutId id="2147484010" r:id="rId10"/>
    <p:sldLayoutId id="2147484012" r:id="rId11"/>
    <p:sldLayoutId id="2147483666" r:id="rId12"/>
    <p:sldLayoutId id="2147483944" r:id="rId13"/>
    <p:sldLayoutId id="2147483667" r:id="rId14"/>
    <p:sldLayoutId id="2147483669" r:id="rId15"/>
    <p:sldLayoutId id="2147483668" r:id="rId16"/>
  </p:sldLayoutIdLst>
  <p:transition spd="slow">
    <p:push dir="u"/>
  </p:transition>
  <p:hf hd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4"/>
        </a:buClr>
        <a:buFont typeface="Arial" panose="020B0604020202020204" pitchFamily="34" charset="0"/>
        <a:buChar char="•"/>
        <a:defRPr sz="1800" kern="1200">
          <a:solidFill>
            <a:schemeClr val="tx1"/>
          </a:solidFill>
          <a:latin typeface="+mn-lt"/>
          <a:ea typeface="+mn-ea"/>
          <a:cs typeface="+mn-cs"/>
        </a:defRPr>
      </a:lvl1pPr>
      <a:lvl2pPr marL="439738" indent="-236538" algn="l" defTabSz="914400" rtl="0" eaLnBrk="1" latinLnBrk="0" hangingPunct="1">
        <a:lnSpc>
          <a:spcPct val="90000"/>
        </a:lnSpc>
        <a:spcBef>
          <a:spcPts val="800"/>
        </a:spcBef>
        <a:buClr>
          <a:schemeClr val="accent4"/>
        </a:buClr>
        <a:buFont typeface="Arial" panose="020B0604020202020204" pitchFamily="34" charset="0"/>
        <a:buChar char="•"/>
        <a:defRPr sz="1600" kern="1200">
          <a:solidFill>
            <a:schemeClr val="tx1"/>
          </a:solidFill>
          <a:latin typeface="+mn-lt"/>
          <a:ea typeface="+mn-ea"/>
          <a:cs typeface="+mn-cs"/>
        </a:defRPr>
      </a:lvl2pPr>
      <a:lvl3pPr marL="654050" indent="-225425" algn="l" defTabSz="914400" rtl="0" eaLnBrk="1" latinLnBrk="0" hangingPunct="1">
        <a:lnSpc>
          <a:spcPct val="90000"/>
        </a:lnSpc>
        <a:spcBef>
          <a:spcPts val="800"/>
        </a:spcBef>
        <a:buClr>
          <a:schemeClr val="accent4"/>
        </a:buClr>
        <a:buFont typeface="Arial" panose="020B0604020202020204" pitchFamily="34" charset="0"/>
        <a:buChar char="•"/>
        <a:defRPr sz="1400" kern="1200">
          <a:solidFill>
            <a:schemeClr val="tx1"/>
          </a:solidFill>
          <a:latin typeface="+mn-lt"/>
          <a:ea typeface="+mn-ea"/>
          <a:cs typeface="+mn-cs"/>
        </a:defRPr>
      </a:lvl3pPr>
      <a:lvl4pPr marL="857250" indent="-225425" algn="l" defTabSz="914400" rtl="0" eaLnBrk="1" latinLnBrk="0" hangingPunct="1">
        <a:lnSpc>
          <a:spcPct val="90000"/>
        </a:lnSpc>
        <a:spcBef>
          <a:spcPts val="800"/>
        </a:spcBef>
        <a:buClr>
          <a:schemeClr val="accent4"/>
        </a:buClr>
        <a:buFont typeface="Arial" panose="020B0604020202020204" pitchFamily="34" charset="0"/>
        <a:buChar char="•"/>
        <a:defRPr sz="1200" kern="1200">
          <a:solidFill>
            <a:schemeClr val="tx1"/>
          </a:solidFill>
          <a:latin typeface="+mn-lt"/>
          <a:ea typeface="+mn-ea"/>
          <a:cs typeface="+mn-cs"/>
        </a:defRPr>
      </a:lvl4pPr>
      <a:lvl5pPr marL="1027113" indent="-169863" algn="l" defTabSz="914400" rtl="0" eaLnBrk="1" latinLnBrk="0" hangingPunct="1">
        <a:lnSpc>
          <a:spcPct val="90000"/>
        </a:lnSpc>
        <a:spcBef>
          <a:spcPts val="800"/>
        </a:spcBef>
        <a:buClr>
          <a:schemeClr val="accent4"/>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7">
          <p15:clr>
            <a:srgbClr val="F26B43"/>
          </p15:clr>
        </p15:guide>
        <p15:guide id="2" orient="horz" pos="3854">
          <p15:clr>
            <a:srgbClr val="F26B43"/>
          </p15:clr>
        </p15:guide>
        <p15:guide id="3" pos="7412">
          <p15:clr>
            <a:srgbClr val="F26B43"/>
          </p15:clr>
        </p15:guide>
        <p15:guide id="4" orient="horz" pos="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C255E-E8A1-890C-A896-B9DB9C555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2232E8-4FE5-34A2-BD14-DBD9E38D4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3DA53-773C-21C6-2320-82C3FAC3B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5B2123-1B43-4AF9-A9D0-AA87ED36D9A8}" type="datetimeFigureOut">
              <a:rPr lang="en-US" smtClean="0"/>
              <a:t>3/12/2025</a:t>
            </a:fld>
            <a:endParaRPr lang="en-US"/>
          </a:p>
        </p:txBody>
      </p:sp>
      <p:sp>
        <p:nvSpPr>
          <p:cNvPr id="5" name="Footer Placeholder 4">
            <a:extLst>
              <a:ext uri="{FF2B5EF4-FFF2-40B4-BE49-F238E27FC236}">
                <a16:creationId xmlns:a16="http://schemas.microsoft.com/office/drawing/2014/main" id="{6C9E2D1E-4772-B9C5-68F2-F6D5E6F28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AD5CEC2-BD1F-3E89-8C9B-A72F8C061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FF26FA-12C4-43EB-988F-29A2B4ADC0C1}" type="slidenum">
              <a:rPr lang="en-US" smtClean="0"/>
              <a:t>‹#›</a:t>
            </a:fld>
            <a:endParaRPr lang="en-US"/>
          </a:p>
        </p:txBody>
      </p:sp>
    </p:spTree>
    <p:extLst>
      <p:ext uri="{BB962C8B-B14F-4D97-AF65-F5344CB8AC3E}">
        <p14:creationId xmlns:p14="http://schemas.microsoft.com/office/powerpoint/2010/main" val="152060821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2" r:id="rId28"/>
    <p:sldLayoutId id="2147484043" r:id="rId29"/>
    <p:sldLayoutId id="2147484044" r:id="rId30"/>
    <p:sldLayoutId id="2147484045" r:id="rId3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p15:clr>
            <a:srgbClr val="F26B43"/>
          </p15:clr>
        </p15:guide>
        <p15:guide id="2" pos="3840">
          <p15:clr>
            <a:srgbClr val="F26B43"/>
          </p15:clr>
        </p15:guide>
        <p15:guide id="3" orient="horz" pos="3848">
          <p15:clr>
            <a:srgbClr val="F26B43"/>
          </p15:clr>
        </p15:guide>
        <p15:guide id="4" pos="256">
          <p15:clr>
            <a:srgbClr val="F26B43"/>
          </p15:clr>
        </p15:guide>
        <p15:guide id="5" orient="horz" pos="824">
          <p15:clr>
            <a:srgbClr val="F26B43"/>
          </p15:clr>
        </p15:guide>
        <p15:guide id="6" pos="74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qh.org/insights/caqh-index-report" TargetMode="External"/><Relationship Id="rId7" Type="http://schemas.openxmlformats.org/officeDocument/2006/relationships/hyperlink" Target="https://www.caqh.org/insights/industry-research"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caqh.org/insights/index-participation" TargetMode="External"/><Relationship Id="rId5" Type="http://schemas.openxmlformats.org/officeDocument/2006/relationships/image" Target="../media/image22.png"/><Relationship Id="rId4" Type="http://schemas.openxmlformats.org/officeDocument/2006/relationships/hyperlink" Target="mailto:insights@caqh.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1CB9-81C0-CCAC-B607-457AAB118514}"/>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5932C4-360C-1DF5-5AA2-3769BDAD928C}"/>
              </a:ext>
            </a:extLst>
          </p:cNvPr>
          <p:cNvCxnSpPr>
            <a:cxnSpLocks/>
          </p:cNvCxnSpPr>
          <p:nvPr/>
        </p:nvCxnSpPr>
        <p:spPr>
          <a:xfrm flipH="1">
            <a:off x="1368668" y="4989313"/>
            <a:ext cx="10823332" cy="0"/>
          </a:xfrm>
          <a:prstGeom prst="line">
            <a:avLst/>
          </a:prstGeom>
          <a:noFill/>
          <a:ln w="12700" cap="flat" cmpd="sng" algn="ctr">
            <a:gradFill>
              <a:gsLst>
                <a:gs pos="0">
                  <a:srgbClr val="FFFFFF"/>
                </a:gs>
                <a:gs pos="72000">
                  <a:srgbClr val="00D9FF"/>
                </a:gs>
              </a:gsLst>
              <a:lin ang="0" scaled="0"/>
            </a:gradFill>
            <a:prstDash val="solid"/>
            <a:headEnd type="none" w="med" len="med"/>
            <a:tailEnd type="oval" w="med" len="med"/>
          </a:ln>
          <a:effectLst/>
        </p:spPr>
      </p:cxnSp>
      <p:sp>
        <p:nvSpPr>
          <p:cNvPr id="4" name="Text Placeholder 18">
            <a:extLst>
              <a:ext uri="{FF2B5EF4-FFF2-40B4-BE49-F238E27FC236}">
                <a16:creationId xmlns:a16="http://schemas.microsoft.com/office/drawing/2014/main" id="{0E1B3C55-B85C-73FE-C83D-560F30CD4D79}"/>
              </a:ext>
            </a:extLst>
          </p:cNvPr>
          <p:cNvSpPr txBox="1">
            <a:spLocks/>
          </p:cNvSpPr>
          <p:nvPr/>
        </p:nvSpPr>
        <p:spPr>
          <a:xfrm>
            <a:off x="6354632" y="4819348"/>
            <a:ext cx="2805545" cy="353579"/>
          </a:xfrm>
          <a:prstGeom prst="roundRect">
            <a:avLst>
              <a:gd name="adj" fmla="val 50000"/>
            </a:avLst>
          </a:prstGeom>
          <a:solidFill>
            <a:schemeClr val="accent2"/>
          </a:solidFill>
          <a:effectLst>
            <a:outerShdw blurRad="50800" dist="38100" dir="8100000" algn="tr" rotWithShape="0">
              <a:prstClr val="black">
                <a:alpha val="40000"/>
              </a:prstClr>
            </a:outerShdw>
          </a:effectLst>
        </p:spPr>
        <p:txBody>
          <a:bodyPr anchor="ctr"/>
          <a:lstStyle>
            <a:lvl1pPr algn="ctr" defTabSz="685800" rtl="0" eaLnBrk="1" fontAlgn="base" hangingPunct="1">
              <a:spcBef>
                <a:spcPts val="200"/>
              </a:spcBef>
              <a:spcAft>
                <a:spcPts val="200"/>
              </a:spcAft>
              <a:buSzPct val="100000"/>
              <a:defRPr sz="1200" b="1" kern="1200">
                <a:solidFill>
                  <a:schemeClr val="tx1"/>
                </a:solidFill>
                <a:latin typeface="+mn-lt"/>
                <a:ea typeface="+mn-ea"/>
                <a:cs typeface="Calibri Light" panose="020F0302020204030204" pitchFamily="34" charset="0"/>
              </a:defRPr>
            </a:lvl1pPr>
            <a:lvl2pPr marL="179388" indent="-179388"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j-lt"/>
                <a:ea typeface="+mn-ea"/>
                <a:cs typeface="Calibri Light" panose="020F0302020204030204" pitchFamily="34" charset="0"/>
              </a:defRPr>
            </a:lvl2pPr>
            <a:lvl3pPr marL="360363" indent="-180975"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3pPr>
            <a:lvl4pPr marL="538163" indent="-177800"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4pPr>
            <a:lvl5pPr marL="717550" indent="-179388" algn="l" defTabSz="598488"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200"/>
              </a:spcBef>
              <a:spcAft>
                <a:spcPts val="200"/>
              </a:spcAft>
              <a:buClrTx/>
              <a:buSzPct val="100000"/>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t>March 12, 2025</a:t>
            </a:r>
          </a:p>
        </p:txBody>
      </p:sp>
      <p:sp>
        <p:nvSpPr>
          <p:cNvPr id="5" name="Text Placeholder 18">
            <a:extLst>
              <a:ext uri="{FF2B5EF4-FFF2-40B4-BE49-F238E27FC236}">
                <a16:creationId xmlns:a16="http://schemas.microsoft.com/office/drawing/2014/main" id="{E0EA59A7-FF44-AFCF-59B0-CE3779356116}"/>
              </a:ext>
            </a:extLst>
          </p:cNvPr>
          <p:cNvSpPr txBox="1">
            <a:spLocks/>
          </p:cNvSpPr>
          <p:nvPr/>
        </p:nvSpPr>
        <p:spPr>
          <a:xfrm>
            <a:off x="4544008" y="2896415"/>
            <a:ext cx="6615331" cy="1416050"/>
          </a:xfrm>
          <a:prstGeom prst="rect">
            <a:avLst/>
          </a:prstGeom>
          <a:noFill/>
        </p:spPr>
        <p:txBody>
          <a:bodyPr anchor="b"/>
          <a:lstStyle>
            <a:lvl1pPr algn="ctr" defTabSz="685800" rtl="0" eaLnBrk="1" fontAlgn="base" hangingPunct="1">
              <a:spcBef>
                <a:spcPts val="200"/>
              </a:spcBef>
              <a:spcAft>
                <a:spcPts val="200"/>
              </a:spcAft>
              <a:buSzPct val="100000"/>
              <a:defRPr sz="2400" b="1" kern="1200">
                <a:solidFill>
                  <a:schemeClr val="tx1"/>
                </a:solidFill>
                <a:latin typeface="+mn-lt"/>
                <a:ea typeface="+mn-ea"/>
                <a:cs typeface="Calibri Light" panose="020F0302020204030204" pitchFamily="34" charset="0"/>
              </a:defRPr>
            </a:lvl1pPr>
            <a:lvl2pPr marL="179388" indent="-179388"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j-lt"/>
                <a:ea typeface="+mn-ea"/>
                <a:cs typeface="Calibri Light" panose="020F0302020204030204" pitchFamily="34" charset="0"/>
              </a:defRPr>
            </a:lvl2pPr>
            <a:lvl3pPr marL="360363" indent="-180975"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3pPr>
            <a:lvl4pPr marL="538163" indent="-177800"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4pPr>
            <a:lvl5pPr marL="717550" indent="-179388" algn="l" defTabSz="598488"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0"/>
              </a:spcBef>
              <a:spcAft>
                <a:spcPts val="0"/>
              </a:spcAft>
              <a:buClrTx/>
              <a:buSzPct val="100000"/>
              <a:buFontTx/>
              <a:buNone/>
              <a:tabLst/>
              <a:defRPr/>
            </a:pPr>
            <a:r>
              <a:rPr kumimoji="0" lang="fr-FR" sz="2800" b="1"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t>2024 CAQH Index Report Webinar</a:t>
            </a:r>
          </a:p>
          <a:p>
            <a:pPr marL="0" marR="0" lvl="0" indent="0" algn="ctr" defTabSz="685800" rtl="0" eaLnBrk="1" fontAlgn="base" latinLnBrk="0" hangingPunct="1">
              <a:lnSpc>
                <a:spcPct val="100000"/>
              </a:lnSpc>
              <a:spcBef>
                <a:spcPts val="300"/>
              </a:spcBef>
              <a:spcAft>
                <a:spcPts val="300"/>
              </a:spcAft>
              <a:buClrTx/>
              <a:buSzPct val="100000"/>
              <a:buFontTx/>
              <a:buNone/>
              <a:tabLst/>
              <a:defRPr/>
            </a:pP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t>From Transactions to Trust: Building Better </a:t>
            </a:r>
            <a:b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br>
            <a:r>
              <a:rPr kumimoji="0" lang="en-US" sz="2200" b="0"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t>Care Through Healthcare Automation</a:t>
            </a:r>
          </a:p>
        </p:txBody>
      </p:sp>
      <p:pic>
        <p:nvPicPr>
          <p:cNvPr id="3" name="Graphic 17">
            <a:extLst>
              <a:ext uri="{FF2B5EF4-FFF2-40B4-BE49-F238E27FC236}">
                <a16:creationId xmlns:a16="http://schemas.microsoft.com/office/drawing/2014/main" id="{32CDB63A-89E5-36FC-0A91-09980F827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911" y="1311503"/>
            <a:ext cx="5985444" cy="141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5848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3C8A-3CF3-5D9C-9925-922355393198}"/>
            </a:ext>
          </a:extLst>
        </p:cNvPr>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4273DF47-7FBA-0A3B-9010-0C05888025A0}"/>
              </a:ext>
            </a:extLst>
          </p:cNvPr>
          <p:cNvSpPr/>
          <p:nvPr/>
        </p:nvSpPr>
        <p:spPr>
          <a:xfrm>
            <a:off x="786669" y="4438888"/>
            <a:ext cx="2305050" cy="549371"/>
          </a:xfrm>
          <a:prstGeom prst="roundRect">
            <a:avLst/>
          </a:prstGeom>
          <a:solidFill>
            <a:schemeClr val="accent1"/>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3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Download the </a:t>
            </a:r>
            <a:br>
              <a:rPr kumimoji="0" lang="en-US" sz="1400" b="0" i="0" u="none" strike="noStrike" kern="1200" cap="none" spc="0" normalizeH="0" baseline="0" noProof="0" dirty="0">
                <a:ln>
                  <a:noFill/>
                </a:ln>
                <a:solidFill>
                  <a:prstClr val="white"/>
                </a:solidFill>
                <a:effectLst/>
                <a:uLnTx/>
                <a:uFillTx/>
                <a:latin typeface="Arial (Body)"/>
                <a:ea typeface="+mn-ea"/>
                <a:cs typeface="+mn-cs"/>
              </a:rPr>
            </a:br>
            <a:r>
              <a:rPr kumimoji="0" lang="en-US" sz="1400" b="0" i="0" u="none" strike="noStrike" kern="1200" cap="none" spc="0" normalizeH="0" baseline="0" noProof="0" dirty="0">
                <a:ln>
                  <a:noFill/>
                </a:ln>
                <a:solidFill>
                  <a:prstClr val="white"/>
                </a:solidFill>
                <a:effectLst/>
                <a:uLnTx/>
                <a:uFillTx/>
                <a:latin typeface="Arial (Body)"/>
                <a:ea typeface="+mn-ea"/>
                <a:cs typeface="+mn-cs"/>
              </a:rPr>
              <a:t>report </a:t>
            </a:r>
            <a:r>
              <a:rPr kumimoji="0" lang="en-US" sz="1400" b="0" i="0" u="none" strike="noStrike" kern="1200" cap="none" spc="0" normalizeH="0" baseline="0" noProof="0" dirty="0">
                <a:ln>
                  <a:noFill/>
                </a:ln>
                <a:solidFill>
                  <a:prstClr val="white"/>
                </a:solidFill>
                <a:effectLst/>
                <a:uLnTx/>
                <a:uFillTx/>
                <a:latin typeface="Arial (Body)"/>
                <a:ea typeface="+mn-ea"/>
                <a:cs typeface="+mn-cs"/>
                <a:hlinkClick r:id="rId3">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dirty="0">
                <a:ln>
                  <a:noFill/>
                </a:ln>
                <a:solidFill>
                  <a:prstClr val="white"/>
                </a:solidFill>
                <a:effectLst/>
                <a:uLnTx/>
                <a:uFillTx/>
                <a:latin typeface="Arial (Body)"/>
                <a:ea typeface="+mn-ea"/>
                <a:cs typeface="+mn-cs"/>
              </a:rPr>
              <a:t>.</a:t>
            </a:r>
          </a:p>
        </p:txBody>
      </p:sp>
      <p:sp>
        <p:nvSpPr>
          <p:cNvPr id="29" name="Title 2">
            <a:extLst>
              <a:ext uri="{FF2B5EF4-FFF2-40B4-BE49-F238E27FC236}">
                <a16:creationId xmlns:a16="http://schemas.microsoft.com/office/drawing/2014/main" id="{C298F682-720F-8C3E-6D40-908AE76747D9}"/>
              </a:ext>
            </a:extLst>
          </p:cNvPr>
          <p:cNvSpPr>
            <a:spLocks noGrp="1"/>
          </p:cNvSpPr>
          <p:nvPr>
            <p:ph type="title"/>
          </p:nvPr>
        </p:nvSpPr>
        <p:spPr/>
        <p:txBody>
          <a:bodyPr/>
          <a:lstStyle/>
          <a:p>
            <a:r>
              <a:rPr lang="en-US" dirty="0"/>
              <a:t>Call to Action </a:t>
            </a:r>
          </a:p>
        </p:txBody>
      </p:sp>
      <p:sp>
        <p:nvSpPr>
          <p:cNvPr id="3" name="Text Placeholder 2">
            <a:extLst>
              <a:ext uri="{FF2B5EF4-FFF2-40B4-BE49-F238E27FC236}">
                <a16:creationId xmlns:a16="http://schemas.microsoft.com/office/drawing/2014/main" id="{C86A8785-4349-636D-E86A-887FEC625A89}"/>
              </a:ext>
            </a:extLst>
          </p:cNvPr>
          <p:cNvSpPr>
            <a:spLocks noGrp="1"/>
          </p:cNvSpPr>
          <p:nvPr>
            <p:ph type="body" sz="quarter" idx="13"/>
          </p:nvPr>
        </p:nvSpPr>
        <p:spPr/>
        <p:txBody>
          <a:bodyPr/>
          <a:lstStyle/>
          <a:p>
            <a:r>
              <a:rPr lang="en-US" dirty="0"/>
              <a:t>2024 CAQH INDEX WEBINAR</a:t>
            </a:r>
          </a:p>
        </p:txBody>
      </p:sp>
      <p:sp>
        <p:nvSpPr>
          <p:cNvPr id="50" name="TextBox 49">
            <a:extLst>
              <a:ext uri="{FF2B5EF4-FFF2-40B4-BE49-F238E27FC236}">
                <a16:creationId xmlns:a16="http://schemas.microsoft.com/office/drawing/2014/main" id="{0619BEBD-AFA3-5FE5-DF7D-5EFE63429147}"/>
              </a:ext>
            </a:extLst>
          </p:cNvPr>
          <p:cNvSpPr txBox="1"/>
          <p:nvPr/>
        </p:nvSpPr>
        <p:spPr>
          <a:xfrm>
            <a:off x="4073071" y="5634092"/>
            <a:ext cx="5695470" cy="484133"/>
          </a:xfrm>
          <a:prstGeom prst="rect">
            <a:avLst/>
          </a:prstGeom>
          <a:noFill/>
        </p:spPr>
        <p:txBody>
          <a:bodyPr wrap="none" lIns="0" rIns="0" rtlCol="0" anchor="ctr">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50" normalizeH="0" baseline="0" noProof="0" dirty="0">
                <a:ln>
                  <a:noFill/>
                </a:ln>
                <a:solidFill>
                  <a:schemeClr val="bg1"/>
                </a:solidFill>
                <a:effectLst/>
                <a:uLnTx/>
                <a:uFillTx/>
                <a:latin typeface="Arial (Body)"/>
              </a:rPr>
              <a:t>For more information, email</a:t>
            </a:r>
            <a:r>
              <a:rPr lang="en-US" sz="2000" i="1" spc="50" dirty="0">
                <a:solidFill>
                  <a:schemeClr val="bg1"/>
                </a:solidFill>
                <a:latin typeface="Arial (Body)"/>
              </a:rPr>
              <a:t> </a:t>
            </a:r>
            <a:r>
              <a:rPr lang="en-US" sz="2000" i="1" spc="50" dirty="0">
                <a:solidFill>
                  <a:schemeClr val="bg1"/>
                </a:solidFill>
                <a:latin typeface="Arial (Body)"/>
                <a:hlinkClick r:id="rId4">
                  <a:extLst>
                    <a:ext uri="{A12FA001-AC4F-418D-AE19-62706E023703}">
                      <ahyp:hlinkClr xmlns:ahyp="http://schemas.microsoft.com/office/drawing/2018/hyperlinkcolor" val="tx"/>
                    </a:ext>
                  </a:extLst>
                </a:hlinkClick>
              </a:rPr>
              <a:t>insights@caqh.org</a:t>
            </a:r>
            <a:r>
              <a:rPr lang="en-US" sz="2000" i="1" spc="50" dirty="0">
                <a:solidFill>
                  <a:schemeClr val="bg1"/>
                </a:solidFill>
                <a:latin typeface="Arial (Body)"/>
              </a:rPr>
              <a:t> </a:t>
            </a:r>
            <a:endParaRPr kumimoji="0" lang="en-US" sz="2000" b="0" i="1" u="none" strike="noStrike" kern="1200" cap="none" spc="50" normalizeH="0" baseline="0" noProof="0" dirty="0">
              <a:ln>
                <a:noFill/>
              </a:ln>
              <a:solidFill>
                <a:schemeClr val="bg1"/>
              </a:solidFill>
              <a:effectLst/>
              <a:uLnTx/>
              <a:uFillTx/>
              <a:latin typeface="Arial (Body)"/>
            </a:endParaRPr>
          </a:p>
        </p:txBody>
      </p:sp>
      <p:cxnSp>
        <p:nvCxnSpPr>
          <p:cNvPr id="2" name="Straight Connector 1">
            <a:extLst>
              <a:ext uri="{FF2B5EF4-FFF2-40B4-BE49-F238E27FC236}">
                <a16:creationId xmlns:a16="http://schemas.microsoft.com/office/drawing/2014/main" id="{B598FF3A-867B-73BC-FF24-30EBAA4845A9}"/>
              </a:ext>
            </a:extLst>
          </p:cNvPr>
          <p:cNvCxnSpPr>
            <a:cxnSpLocks/>
          </p:cNvCxnSpPr>
          <p:nvPr/>
        </p:nvCxnSpPr>
        <p:spPr>
          <a:xfrm>
            <a:off x="2248377" y="1901230"/>
            <a:ext cx="76793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CF6FF3-5E89-FB36-6568-D3E7E3597D26}"/>
              </a:ext>
            </a:extLst>
          </p:cNvPr>
          <p:cNvSpPr txBox="1"/>
          <p:nvPr/>
        </p:nvSpPr>
        <p:spPr>
          <a:xfrm>
            <a:off x="736299" y="2256596"/>
            <a:ext cx="2451698" cy="2015936"/>
          </a:xfrm>
          <a:prstGeom prst="rect">
            <a:avLst/>
          </a:prstGeom>
          <a:noFill/>
        </p:spPr>
        <p:txBody>
          <a:bodyPr wrap="square" lIns="0" rIns="0" rtlCol="0">
            <a:spAutoFit/>
          </a:bodyPr>
          <a:lstStyle/>
          <a:p>
            <a:pPr marL="0" marR="0" lvl="0" indent="0" algn="ctr" defTabSz="914330" rtl="0" eaLnBrk="1" fontAlgn="auto" latinLnBrk="0" hangingPunct="1">
              <a:spcAft>
                <a:spcPts val="600"/>
              </a:spcAft>
              <a:buClrTx/>
              <a:buSzTx/>
              <a:buFontTx/>
              <a:buNone/>
              <a:tabLst/>
              <a:defRPr/>
            </a:pPr>
            <a:r>
              <a:rPr kumimoji="0" lang="en-US" b="1" i="0" u="none" strike="noStrike" kern="1200" cap="none" spc="50" normalizeH="0" baseline="0" noProof="0" dirty="0">
                <a:ln>
                  <a:noFill/>
                </a:ln>
                <a:solidFill>
                  <a:srgbClr val="00D9FF"/>
                </a:solidFill>
                <a:effectLst/>
                <a:uLnTx/>
                <a:uFillTx/>
                <a:latin typeface="Arial (Body)"/>
                <a:ea typeface="+mn-ea"/>
                <a:cs typeface="+mn-cs"/>
              </a:rPr>
              <a:t>Download the 2024 CAQH Index</a:t>
            </a:r>
          </a:p>
          <a:p>
            <a:pPr algn="ctr" defTabSz="914330">
              <a:spcAft>
                <a:spcPts val="600"/>
              </a:spcAf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The CAQH Index is the industry source for tracking health plan and provider adoption of electronic administrative transactions and the opportunity for savings. </a:t>
            </a:r>
          </a:p>
        </p:txBody>
      </p:sp>
      <p:grpSp>
        <p:nvGrpSpPr>
          <p:cNvPr id="5" name="Group 4">
            <a:extLst>
              <a:ext uri="{FF2B5EF4-FFF2-40B4-BE49-F238E27FC236}">
                <a16:creationId xmlns:a16="http://schemas.microsoft.com/office/drawing/2014/main" id="{F62058DF-666E-F423-2C1E-5C7B015EAE98}"/>
              </a:ext>
            </a:extLst>
          </p:cNvPr>
          <p:cNvGrpSpPr/>
          <p:nvPr/>
        </p:nvGrpSpPr>
        <p:grpSpPr>
          <a:xfrm>
            <a:off x="1638491" y="1596287"/>
            <a:ext cx="609886" cy="609886"/>
            <a:chOff x="1634285" y="1922852"/>
            <a:chExt cx="416560" cy="416560"/>
          </a:xfrm>
        </p:grpSpPr>
        <p:sp>
          <p:nvSpPr>
            <p:cNvPr id="6" name="Oval 5">
              <a:extLst>
                <a:ext uri="{FF2B5EF4-FFF2-40B4-BE49-F238E27FC236}">
                  <a16:creationId xmlns:a16="http://schemas.microsoft.com/office/drawing/2014/main" id="{7FD4E98A-7CB3-8666-5953-F9D112C6466B}"/>
                </a:ext>
              </a:extLst>
            </p:cNvPr>
            <p:cNvSpPr/>
            <p:nvPr/>
          </p:nvSpPr>
          <p:spPr>
            <a:xfrm>
              <a:off x="1634285" y="1922852"/>
              <a:ext cx="416560" cy="41656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Body)"/>
                <a:ea typeface="+mn-ea"/>
                <a:cs typeface="+mn-cs"/>
              </a:endParaRPr>
            </a:p>
          </p:txBody>
        </p:sp>
        <p:pic>
          <p:nvPicPr>
            <p:cNvPr id="7" name="Picture 6">
              <a:extLst>
                <a:ext uri="{FF2B5EF4-FFF2-40B4-BE49-F238E27FC236}">
                  <a16:creationId xmlns:a16="http://schemas.microsoft.com/office/drawing/2014/main" id="{8013B115-778E-F32F-EB12-99EC492732C8}"/>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717553" y="2057856"/>
              <a:ext cx="257303" cy="193802"/>
            </a:xfrm>
            <a:prstGeom prst="rect">
              <a:avLst/>
            </a:prstGeom>
          </p:spPr>
        </p:pic>
      </p:grpSp>
      <p:grpSp>
        <p:nvGrpSpPr>
          <p:cNvPr id="8" name="Group 7">
            <a:extLst>
              <a:ext uri="{FF2B5EF4-FFF2-40B4-BE49-F238E27FC236}">
                <a16:creationId xmlns:a16="http://schemas.microsoft.com/office/drawing/2014/main" id="{B1877CAE-DCD0-652E-5181-C5DF84C471DF}"/>
              </a:ext>
            </a:extLst>
          </p:cNvPr>
          <p:cNvGrpSpPr/>
          <p:nvPr/>
        </p:nvGrpSpPr>
        <p:grpSpPr>
          <a:xfrm>
            <a:off x="4507883" y="1611852"/>
            <a:ext cx="609886" cy="609886"/>
            <a:chOff x="6052888" y="1435897"/>
            <a:chExt cx="416560" cy="416560"/>
          </a:xfrm>
          <a:solidFill>
            <a:schemeClr val="tx2">
              <a:lumMod val="40000"/>
              <a:lumOff val="60000"/>
            </a:schemeClr>
          </a:solidFill>
        </p:grpSpPr>
        <p:sp>
          <p:nvSpPr>
            <p:cNvPr id="9" name="Oval 8">
              <a:extLst>
                <a:ext uri="{FF2B5EF4-FFF2-40B4-BE49-F238E27FC236}">
                  <a16:creationId xmlns:a16="http://schemas.microsoft.com/office/drawing/2014/main" id="{7F9FD2B6-49DE-4365-913B-CB198EA2C7CF}"/>
                </a:ext>
              </a:extLst>
            </p:cNvPr>
            <p:cNvSpPr/>
            <p:nvPr/>
          </p:nvSpPr>
          <p:spPr>
            <a:xfrm>
              <a:off x="6052888" y="1435897"/>
              <a:ext cx="416560" cy="41656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E48"/>
                </a:solidFill>
                <a:effectLst/>
                <a:uLnTx/>
                <a:uFillTx/>
                <a:latin typeface="Arial (Body)"/>
                <a:ea typeface="+mn-ea"/>
                <a:cs typeface="+mn-cs"/>
              </a:endParaRPr>
            </a:p>
          </p:txBody>
        </p:sp>
        <p:pic>
          <p:nvPicPr>
            <p:cNvPr id="10" name="Picture 9">
              <a:extLst>
                <a:ext uri="{FF2B5EF4-FFF2-40B4-BE49-F238E27FC236}">
                  <a16:creationId xmlns:a16="http://schemas.microsoft.com/office/drawing/2014/main" id="{043FB8E4-E7EA-D277-04EA-E5CAE26279FC}"/>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11" name="Group 10">
            <a:extLst>
              <a:ext uri="{FF2B5EF4-FFF2-40B4-BE49-F238E27FC236}">
                <a16:creationId xmlns:a16="http://schemas.microsoft.com/office/drawing/2014/main" id="{93B9EC45-A2BF-A2D8-B07B-C53C183C5FB7}"/>
              </a:ext>
            </a:extLst>
          </p:cNvPr>
          <p:cNvGrpSpPr/>
          <p:nvPr/>
        </p:nvGrpSpPr>
        <p:grpSpPr>
          <a:xfrm>
            <a:off x="9927741" y="1596287"/>
            <a:ext cx="609886" cy="609886"/>
            <a:chOff x="6052888" y="1435897"/>
            <a:chExt cx="416560" cy="416560"/>
          </a:xfrm>
          <a:solidFill>
            <a:schemeClr val="tx2">
              <a:lumMod val="75000"/>
            </a:schemeClr>
          </a:solidFill>
        </p:grpSpPr>
        <p:sp>
          <p:nvSpPr>
            <p:cNvPr id="12" name="Oval 11">
              <a:extLst>
                <a:ext uri="{FF2B5EF4-FFF2-40B4-BE49-F238E27FC236}">
                  <a16:creationId xmlns:a16="http://schemas.microsoft.com/office/drawing/2014/main" id="{0135530C-56ED-95DE-44AF-159AD2D6B4A5}"/>
                </a:ext>
              </a:extLst>
            </p:cNvPr>
            <p:cNvSpPr/>
            <p:nvPr/>
          </p:nvSpPr>
          <p:spPr>
            <a:xfrm>
              <a:off x="6052888" y="1435897"/>
              <a:ext cx="416560" cy="4165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E48"/>
                </a:solidFill>
                <a:effectLst/>
                <a:uLnTx/>
                <a:uFillTx/>
                <a:latin typeface="Arial (Body)"/>
                <a:ea typeface="+mn-ea"/>
                <a:cs typeface="+mn-cs"/>
              </a:endParaRPr>
            </a:p>
          </p:txBody>
        </p:sp>
        <p:pic>
          <p:nvPicPr>
            <p:cNvPr id="13" name="Picture 12">
              <a:extLst>
                <a:ext uri="{FF2B5EF4-FFF2-40B4-BE49-F238E27FC236}">
                  <a16:creationId xmlns:a16="http://schemas.microsoft.com/office/drawing/2014/main" id="{6B102406-B13A-1EC5-7039-ED8D0C3933F6}"/>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grpSp>
        <p:nvGrpSpPr>
          <p:cNvPr id="14" name="Group 13">
            <a:extLst>
              <a:ext uri="{FF2B5EF4-FFF2-40B4-BE49-F238E27FC236}">
                <a16:creationId xmlns:a16="http://schemas.microsoft.com/office/drawing/2014/main" id="{2B5488E8-70D4-D94E-B781-71B14BF6783C}"/>
              </a:ext>
            </a:extLst>
          </p:cNvPr>
          <p:cNvGrpSpPr/>
          <p:nvPr/>
        </p:nvGrpSpPr>
        <p:grpSpPr>
          <a:xfrm>
            <a:off x="7291897" y="1604117"/>
            <a:ext cx="609886" cy="609886"/>
            <a:chOff x="6052888" y="1435897"/>
            <a:chExt cx="416560" cy="416560"/>
          </a:xfrm>
          <a:solidFill>
            <a:schemeClr val="tx2">
              <a:lumMod val="60000"/>
              <a:lumOff val="40000"/>
            </a:schemeClr>
          </a:solidFill>
        </p:grpSpPr>
        <p:sp>
          <p:nvSpPr>
            <p:cNvPr id="15" name="Oval 14">
              <a:extLst>
                <a:ext uri="{FF2B5EF4-FFF2-40B4-BE49-F238E27FC236}">
                  <a16:creationId xmlns:a16="http://schemas.microsoft.com/office/drawing/2014/main" id="{EE9B4E8F-0433-3FF1-4C7C-89FDB6A45C25}"/>
                </a:ext>
              </a:extLst>
            </p:cNvPr>
            <p:cNvSpPr/>
            <p:nvPr/>
          </p:nvSpPr>
          <p:spPr>
            <a:xfrm>
              <a:off x="6052888" y="1435897"/>
              <a:ext cx="416560" cy="4165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E48"/>
                </a:solidFill>
                <a:effectLst/>
                <a:uLnTx/>
                <a:uFillTx/>
                <a:latin typeface="Arial (Body)"/>
                <a:ea typeface="+mn-ea"/>
                <a:cs typeface="+mn-cs"/>
              </a:endParaRPr>
            </a:p>
          </p:txBody>
        </p:sp>
        <p:pic>
          <p:nvPicPr>
            <p:cNvPr id="16" name="Picture 15">
              <a:extLst>
                <a:ext uri="{FF2B5EF4-FFF2-40B4-BE49-F238E27FC236}">
                  <a16:creationId xmlns:a16="http://schemas.microsoft.com/office/drawing/2014/main" id="{84662C35-3AF6-19E0-2815-B958D0EEC485}"/>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6136156" y="1570901"/>
              <a:ext cx="257303" cy="193802"/>
            </a:xfrm>
            <a:prstGeom prst="rect">
              <a:avLst/>
            </a:prstGeom>
          </p:spPr>
        </p:pic>
      </p:grpSp>
      <p:sp>
        <p:nvSpPr>
          <p:cNvPr id="17" name="TextBox 16">
            <a:extLst>
              <a:ext uri="{FF2B5EF4-FFF2-40B4-BE49-F238E27FC236}">
                <a16:creationId xmlns:a16="http://schemas.microsoft.com/office/drawing/2014/main" id="{B1EC7951-F552-528D-7BBA-C042FAF7CC6A}"/>
              </a:ext>
            </a:extLst>
          </p:cNvPr>
          <p:cNvSpPr txBox="1"/>
          <p:nvPr/>
        </p:nvSpPr>
        <p:spPr>
          <a:xfrm>
            <a:off x="3402870" y="2256596"/>
            <a:ext cx="2696868" cy="1800493"/>
          </a:xfrm>
          <a:prstGeom prst="rect">
            <a:avLst/>
          </a:prstGeom>
          <a:noFill/>
        </p:spPr>
        <p:txBody>
          <a:bodyPr wrap="square" lIns="0" rIns="0" rtlCol="0">
            <a:spAutoFit/>
          </a:bodyPr>
          <a:lstStyle/>
          <a:p>
            <a:pPr marL="0" marR="0" lvl="0" indent="0" algn="ctr" defTabSz="914330" rtl="0" eaLnBrk="1" fontAlgn="auto" latinLnBrk="0" hangingPunct="1">
              <a:spcAft>
                <a:spcPts val="600"/>
              </a:spcAft>
              <a:buClrTx/>
              <a:buSzTx/>
              <a:buFontTx/>
              <a:buNone/>
              <a:tabLst/>
              <a:defRPr/>
            </a:pPr>
            <a:r>
              <a:rPr kumimoji="0" lang="en-US" b="1" i="0" u="none" strike="noStrike" kern="1200" cap="none" spc="50" normalizeH="0" baseline="0" noProof="0" dirty="0">
                <a:ln>
                  <a:noFill/>
                </a:ln>
                <a:solidFill>
                  <a:srgbClr val="00D9FF"/>
                </a:solidFill>
                <a:effectLst/>
                <a:uLnTx/>
                <a:uFillTx/>
                <a:latin typeface="Arial (Body)"/>
                <a:ea typeface="+mn-ea"/>
                <a:cs typeface="+mn-cs"/>
              </a:rPr>
              <a:t>Be part of the 2025 CAQH Index</a:t>
            </a:r>
          </a:p>
          <a:p>
            <a:pPr algn="ctr" defTabSz="914330">
              <a:spcAft>
                <a:spcPts val="600"/>
              </a:spcAf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We invite medical and dental plans, healthcare providers, and vendors to contribute to the CAQH Index. Data collection begins Summer 2025.</a:t>
            </a:r>
          </a:p>
        </p:txBody>
      </p:sp>
      <p:sp>
        <p:nvSpPr>
          <p:cNvPr id="18" name="TextBox 17">
            <a:extLst>
              <a:ext uri="{FF2B5EF4-FFF2-40B4-BE49-F238E27FC236}">
                <a16:creationId xmlns:a16="http://schemas.microsoft.com/office/drawing/2014/main" id="{5258F3A5-433B-2D0E-E464-EAB8485742AC}"/>
              </a:ext>
            </a:extLst>
          </p:cNvPr>
          <p:cNvSpPr txBox="1"/>
          <p:nvPr/>
        </p:nvSpPr>
        <p:spPr>
          <a:xfrm>
            <a:off x="6460710" y="2256596"/>
            <a:ext cx="2228816" cy="1585049"/>
          </a:xfrm>
          <a:prstGeom prst="rect">
            <a:avLst/>
          </a:prstGeom>
          <a:noFill/>
        </p:spPr>
        <p:txBody>
          <a:bodyPr wrap="square" lIns="0" rIns="0" rtlCol="0">
            <a:spAutoFit/>
          </a:bodyPr>
          <a:lstStyle/>
          <a:p>
            <a:pPr marL="0" marR="0" lvl="0" indent="0" algn="ctr" defTabSz="914330" rtl="0" eaLnBrk="1" fontAlgn="auto" latinLnBrk="0" hangingPunct="1">
              <a:spcAft>
                <a:spcPts val="600"/>
              </a:spcAft>
              <a:buClrTx/>
              <a:buSzTx/>
              <a:buFontTx/>
              <a:buNone/>
              <a:tabLst/>
              <a:defRPr/>
            </a:pPr>
            <a:r>
              <a:rPr kumimoji="0" lang="en-US" b="1" i="0" u="none" strike="noStrike" kern="1200" cap="none" spc="50" normalizeH="0" baseline="0" noProof="0" dirty="0">
                <a:ln>
                  <a:noFill/>
                </a:ln>
                <a:solidFill>
                  <a:srgbClr val="00D9FF"/>
                </a:solidFill>
                <a:effectLst/>
                <a:uLnTx/>
                <a:uFillTx/>
                <a:latin typeface="Arial (Body)"/>
                <a:ea typeface="+mn-ea"/>
                <a:cs typeface="+mn-cs"/>
              </a:rPr>
              <a:t>Access Webinar Materials</a:t>
            </a:r>
          </a:p>
          <a:p>
            <a:pPr algn="ctr" defTabSz="914330">
              <a:spcAft>
                <a:spcPts val="600"/>
              </a:spcAf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The recording from today’s call will be shared via email and made available on our website.</a:t>
            </a:r>
          </a:p>
        </p:txBody>
      </p:sp>
      <p:sp>
        <p:nvSpPr>
          <p:cNvPr id="19" name="TextBox 18">
            <a:extLst>
              <a:ext uri="{FF2B5EF4-FFF2-40B4-BE49-F238E27FC236}">
                <a16:creationId xmlns:a16="http://schemas.microsoft.com/office/drawing/2014/main" id="{A941A7DB-6353-8E9E-4EC4-5D6A66ACB506}"/>
              </a:ext>
            </a:extLst>
          </p:cNvPr>
          <p:cNvSpPr txBox="1"/>
          <p:nvPr/>
        </p:nvSpPr>
        <p:spPr>
          <a:xfrm>
            <a:off x="9263062" y="2256596"/>
            <a:ext cx="2026196" cy="1800493"/>
          </a:xfrm>
          <a:prstGeom prst="rect">
            <a:avLst/>
          </a:prstGeom>
          <a:noFill/>
        </p:spPr>
        <p:txBody>
          <a:bodyPr wrap="square" lIns="0" rIns="0" rtlCol="0">
            <a:spAutoFit/>
          </a:bodyPr>
          <a:lstStyle/>
          <a:p>
            <a:pPr marL="0" marR="0" lvl="0" indent="0" algn="ctr" defTabSz="914330" rtl="0" eaLnBrk="1" fontAlgn="auto" latinLnBrk="0" hangingPunct="1">
              <a:spcAft>
                <a:spcPts val="600"/>
              </a:spcAft>
              <a:buClrTx/>
              <a:buSzTx/>
              <a:buFontTx/>
              <a:buNone/>
              <a:tabLst/>
              <a:defRPr/>
            </a:pPr>
            <a:r>
              <a:rPr kumimoji="0" lang="en-US" b="1" i="0" u="none" strike="noStrike" kern="1200" cap="none" spc="50" normalizeH="0" baseline="0" noProof="0" dirty="0">
                <a:ln>
                  <a:noFill/>
                </a:ln>
                <a:solidFill>
                  <a:srgbClr val="00D9FF"/>
                </a:solidFill>
                <a:effectLst/>
                <a:uLnTx/>
                <a:uFillTx/>
                <a:latin typeface="Arial (Body)"/>
                <a:ea typeface="+mn-ea"/>
                <a:cs typeface="+mn-cs"/>
              </a:rPr>
              <a:t>Explore Industry Research</a:t>
            </a:r>
          </a:p>
          <a:p>
            <a:pPr algn="ctr" defTabSz="914330">
              <a:spcAft>
                <a:spcPts val="600"/>
              </a:spcAf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Review CAQH's latest reports to gain a deeper understanding of industry opportunities, process automation and more.</a:t>
            </a:r>
          </a:p>
        </p:txBody>
      </p:sp>
      <p:grpSp>
        <p:nvGrpSpPr>
          <p:cNvPr id="20" name="Graphic 4">
            <a:extLst>
              <a:ext uri="{FF2B5EF4-FFF2-40B4-BE49-F238E27FC236}">
                <a16:creationId xmlns:a16="http://schemas.microsoft.com/office/drawing/2014/main" id="{EE903ED0-3020-B9E1-BCA3-4D1E9917CEBE}"/>
              </a:ext>
            </a:extLst>
          </p:cNvPr>
          <p:cNvGrpSpPr>
            <a:grpSpLocks noChangeAspect="1"/>
          </p:cNvGrpSpPr>
          <p:nvPr/>
        </p:nvGrpSpPr>
        <p:grpSpPr>
          <a:xfrm>
            <a:off x="3349660" y="5600700"/>
            <a:ext cx="530456" cy="530664"/>
            <a:chOff x="9887149" y="1402244"/>
            <a:chExt cx="362309" cy="362450"/>
          </a:xfrm>
          <a:solidFill>
            <a:schemeClr val="bg1"/>
          </a:solidFill>
        </p:grpSpPr>
        <p:sp>
          <p:nvSpPr>
            <p:cNvPr id="21" name="Graphic 4">
              <a:extLst>
                <a:ext uri="{FF2B5EF4-FFF2-40B4-BE49-F238E27FC236}">
                  <a16:creationId xmlns:a16="http://schemas.microsoft.com/office/drawing/2014/main" id="{026BD1AB-3C56-550B-3000-3A3ADC0BE6C8}"/>
                </a:ext>
              </a:extLst>
            </p:cNvPr>
            <p:cNvSpPr/>
            <p:nvPr/>
          </p:nvSpPr>
          <p:spPr>
            <a:xfrm>
              <a:off x="9887149" y="1402244"/>
              <a:ext cx="362309" cy="362450"/>
            </a:xfrm>
            <a:custGeom>
              <a:avLst/>
              <a:gdLst>
                <a:gd name="connsiteX0" fmla="*/ 180835 w 362309"/>
                <a:gd name="connsiteY0" fmla="*/ 479 h 362450"/>
                <a:gd name="connsiteX1" fmla="*/ 0 w 362309"/>
                <a:gd name="connsiteY1" fmla="*/ 181784 h 362450"/>
                <a:gd name="connsiteX2" fmla="*/ 181474 w 362309"/>
                <a:gd name="connsiteY2" fmla="*/ 362451 h 362450"/>
                <a:gd name="connsiteX3" fmla="*/ 362309 w 362309"/>
                <a:gd name="connsiteY3" fmla="*/ 181145 h 362450"/>
                <a:gd name="connsiteX4" fmla="*/ 180835 w 362309"/>
                <a:gd name="connsiteY4" fmla="*/ 479 h 362450"/>
                <a:gd name="connsiteX5" fmla="*/ 180835 w 362309"/>
                <a:gd name="connsiteY5" fmla="*/ 479 h 362450"/>
                <a:gd name="connsiteX6" fmla="*/ 180835 w 362309"/>
                <a:gd name="connsiteY6" fmla="*/ 349044 h 362450"/>
                <a:gd name="connsiteX7" fmla="*/ 12780 w 362309"/>
                <a:gd name="connsiteY7" fmla="*/ 180507 h 362450"/>
                <a:gd name="connsiteX8" fmla="*/ 181474 w 362309"/>
                <a:gd name="connsiteY8" fmla="*/ 12608 h 362450"/>
                <a:gd name="connsiteX9" fmla="*/ 349529 w 362309"/>
                <a:gd name="connsiteY9" fmla="*/ 180507 h 362450"/>
                <a:gd name="connsiteX10" fmla="*/ 180835 w 362309"/>
                <a:gd name="connsiteY10" fmla="*/ 349044 h 36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2309" h="362450">
                  <a:moveTo>
                    <a:pt x="180835" y="479"/>
                  </a:moveTo>
                  <a:cubicBezTo>
                    <a:pt x="80513" y="479"/>
                    <a:pt x="0" y="81555"/>
                    <a:pt x="0" y="181784"/>
                  </a:cubicBezTo>
                  <a:cubicBezTo>
                    <a:pt x="0" y="282013"/>
                    <a:pt x="81152" y="362451"/>
                    <a:pt x="181474" y="362451"/>
                  </a:cubicBezTo>
                  <a:cubicBezTo>
                    <a:pt x="281157" y="362451"/>
                    <a:pt x="362309" y="281374"/>
                    <a:pt x="362309" y="181145"/>
                  </a:cubicBezTo>
                  <a:cubicBezTo>
                    <a:pt x="362309" y="80917"/>
                    <a:pt x="281157" y="-160"/>
                    <a:pt x="180835" y="479"/>
                  </a:cubicBezTo>
                  <a:cubicBezTo>
                    <a:pt x="180835" y="-160"/>
                    <a:pt x="180835" y="-160"/>
                    <a:pt x="180835" y="479"/>
                  </a:cubicBezTo>
                  <a:close/>
                  <a:moveTo>
                    <a:pt x="180835" y="349044"/>
                  </a:moveTo>
                  <a:cubicBezTo>
                    <a:pt x="87542" y="349044"/>
                    <a:pt x="12780" y="273713"/>
                    <a:pt x="12780" y="180507"/>
                  </a:cubicBezTo>
                  <a:cubicBezTo>
                    <a:pt x="12780" y="87301"/>
                    <a:pt x="88181" y="12608"/>
                    <a:pt x="181474" y="12608"/>
                  </a:cubicBezTo>
                  <a:cubicBezTo>
                    <a:pt x="274128" y="12608"/>
                    <a:pt x="349529" y="87939"/>
                    <a:pt x="349529" y="180507"/>
                  </a:cubicBezTo>
                  <a:cubicBezTo>
                    <a:pt x="349529" y="274352"/>
                    <a:pt x="274128" y="349044"/>
                    <a:pt x="180835" y="349044"/>
                  </a:cubicBezTo>
                  <a:close/>
                </a:path>
              </a:pathLst>
            </a:custGeom>
            <a:grpFill/>
            <a:ln w="6390"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162A762D-52C5-9332-59C6-D7DF809DBAD1}"/>
                </a:ext>
              </a:extLst>
            </p:cNvPr>
            <p:cNvSpPr/>
            <p:nvPr/>
          </p:nvSpPr>
          <p:spPr>
            <a:xfrm>
              <a:off x="9959355" y="1503590"/>
              <a:ext cx="217896" cy="158961"/>
            </a:xfrm>
            <a:custGeom>
              <a:avLst/>
              <a:gdLst>
                <a:gd name="connsiteX0" fmla="*/ 216619 w 217896"/>
                <a:gd name="connsiteY0" fmla="*/ 4469 h 158961"/>
                <a:gd name="connsiteX1" fmla="*/ 216619 w 217896"/>
                <a:gd name="connsiteY1" fmla="*/ 4469 h 158961"/>
                <a:gd name="connsiteX2" fmla="*/ 216619 w 217896"/>
                <a:gd name="connsiteY2" fmla="*/ 4469 h 158961"/>
                <a:gd name="connsiteX3" fmla="*/ 215341 w 217896"/>
                <a:gd name="connsiteY3" fmla="*/ 2554 h 158961"/>
                <a:gd name="connsiteX4" fmla="*/ 214702 w 217896"/>
                <a:gd name="connsiteY4" fmla="*/ 1915 h 158961"/>
                <a:gd name="connsiteX5" fmla="*/ 213424 w 217896"/>
                <a:gd name="connsiteY5" fmla="*/ 1277 h 158961"/>
                <a:gd name="connsiteX6" fmla="*/ 212785 w 217896"/>
                <a:gd name="connsiteY6" fmla="*/ 638 h 158961"/>
                <a:gd name="connsiteX7" fmla="*/ 210868 w 217896"/>
                <a:gd name="connsiteY7" fmla="*/ 0 h 158961"/>
                <a:gd name="connsiteX8" fmla="*/ 6390 w 217896"/>
                <a:gd name="connsiteY8" fmla="*/ 0 h 158961"/>
                <a:gd name="connsiteX9" fmla="*/ 4473 w 217896"/>
                <a:gd name="connsiteY9" fmla="*/ 638 h 158961"/>
                <a:gd name="connsiteX10" fmla="*/ 3834 w 217896"/>
                <a:gd name="connsiteY10" fmla="*/ 1277 h 158961"/>
                <a:gd name="connsiteX11" fmla="*/ 2556 w 217896"/>
                <a:gd name="connsiteY11" fmla="*/ 1915 h 158961"/>
                <a:gd name="connsiteX12" fmla="*/ 1917 w 217896"/>
                <a:gd name="connsiteY12" fmla="*/ 2554 h 158961"/>
                <a:gd name="connsiteX13" fmla="*/ 639 w 217896"/>
                <a:gd name="connsiteY13" fmla="*/ 3830 h 158961"/>
                <a:gd name="connsiteX14" fmla="*/ 639 w 217896"/>
                <a:gd name="connsiteY14" fmla="*/ 4469 h 158961"/>
                <a:gd name="connsiteX15" fmla="*/ 639 w 217896"/>
                <a:gd name="connsiteY15" fmla="*/ 4469 h 158961"/>
                <a:gd name="connsiteX16" fmla="*/ 0 w 217896"/>
                <a:gd name="connsiteY16" fmla="*/ 6384 h 158961"/>
                <a:gd name="connsiteX17" fmla="*/ 0 w 217896"/>
                <a:gd name="connsiteY17" fmla="*/ 6384 h 158961"/>
                <a:gd name="connsiteX18" fmla="*/ 0 w 217896"/>
                <a:gd name="connsiteY18" fmla="*/ 152577 h 158961"/>
                <a:gd name="connsiteX19" fmla="*/ 639 w 217896"/>
                <a:gd name="connsiteY19" fmla="*/ 155131 h 158961"/>
                <a:gd name="connsiteX20" fmla="*/ 6390 w 217896"/>
                <a:gd name="connsiteY20" fmla="*/ 158961 h 158961"/>
                <a:gd name="connsiteX21" fmla="*/ 210868 w 217896"/>
                <a:gd name="connsiteY21" fmla="*/ 158961 h 158961"/>
                <a:gd name="connsiteX22" fmla="*/ 213424 w 217896"/>
                <a:gd name="connsiteY22" fmla="*/ 158323 h 158961"/>
                <a:gd name="connsiteX23" fmla="*/ 217258 w 217896"/>
                <a:gd name="connsiteY23" fmla="*/ 155131 h 158961"/>
                <a:gd name="connsiteX24" fmla="*/ 217897 w 217896"/>
                <a:gd name="connsiteY24" fmla="*/ 152577 h 158961"/>
                <a:gd name="connsiteX25" fmla="*/ 217897 w 217896"/>
                <a:gd name="connsiteY25" fmla="*/ 6384 h 158961"/>
                <a:gd name="connsiteX26" fmla="*/ 216619 w 217896"/>
                <a:gd name="connsiteY26" fmla="*/ 4469 h 158961"/>
                <a:gd name="connsiteX27" fmla="*/ 82430 w 217896"/>
                <a:gd name="connsiteY27" fmla="*/ 86184 h 158961"/>
                <a:gd name="connsiteX28" fmla="*/ 104156 w 217896"/>
                <a:gd name="connsiteY28" fmla="*/ 106613 h 158961"/>
                <a:gd name="connsiteX29" fmla="*/ 108629 w 217896"/>
                <a:gd name="connsiteY29" fmla="*/ 108528 h 158961"/>
                <a:gd name="connsiteX30" fmla="*/ 113102 w 217896"/>
                <a:gd name="connsiteY30" fmla="*/ 106613 h 158961"/>
                <a:gd name="connsiteX31" fmla="*/ 134828 w 217896"/>
                <a:gd name="connsiteY31" fmla="*/ 86184 h 158961"/>
                <a:gd name="connsiteX32" fmla="*/ 195532 w 217896"/>
                <a:gd name="connsiteY32" fmla="*/ 146832 h 158961"/>
                <a:gd name="connsiteX33" fmla="*/ 21726 w 217896"/>
                <a:gd name="connsiteY33" fmla="*/ 146832 h 158961"/>
                <a:gd name="connsiteX34" fmla="*/ 82430 w 217896"/>
                <a:gd name="connsiteY34" fmla="*/ 86184 h 158961"/>
                <a:gd name="connsiteX35" fmla="*/ 12780 w 217896"/>
                <a:gd name="connsiteY35" fmla="*/ 137256 h 158961"/>
                <a:gd name="connsiteX36" fmla="*/ 12780 w 217896"/>
                <a:gd name="connsiteY36" fmla="*/ 21067 h 158961"/>
                <a:gd name="connsiteX37" fmla="*/ 72845 w 217896"/>
                <a:gd name="connsiteY37" fmla="*/ 77246 h 158961"/>
                <a:gd name="connsiteX38" fmla="*/ 12780 w 217896"/>
                <a:gd name="connsiteY38" fmla="*/ 137256 h 158961"/>
                <a:gd name="connsiteX39" fmla="*/ 144412 w 217896"/>
                <a:gd name="connsiteY39" fmla="*/ 77246 h 158961"/>
                <a:gd name="connsiteX40" fmla="*/ 204478 w 217896"/>
                <a:gd name="connsiteY40" fmla="*/ 21706 h 158961"/>
                <a:gd name="connsiteX41" fmla="*/ 204478 w 217896"/>
                <a:gd name="connsiteY41" fmla="*/ 137894 h 158961"/>
                <a:gd name="connsiteX42" fmla="*/ 144412 w 217896"/>
                <a:gd name="connsiteY42" fmla="*/ 77246 h 158961"/>
                <a:gd name="connsiteX43" fmla="*/ 194893 w 217896"/>
                <a:gd name="connsiteY43" fmla="*/ 13406 h 158961"/>
                <a:gd name="connsiteX44" fmla="*/ 108629 w 217896"/>
                <a:gd name="connsiteY44" fmla="*/ 93206 h 158961"/>
                <a:gd name="connsiteX45" fmla="*/ 22365 w 217896"/>
                <a:gd name="connsiteY45" fmla="*/ 13406 h 158961"/>
                <a:gd name="connsiteX46" fmla="*/ 194893 w 217896"/>
                <a:gd name="connsiteY46" fmla="*/ 13406 h 158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17896" h="158961">
                  <a:moveTo>
                    <a:pt x="216619" y="4469"/>
                  </a:moveTo>
                  <a:lnTo>
                    <a:pt x="216619" y="4469"/>
                  </a:lnTo>
                  <a:lnTo>
                    <a:pt x="216619" y="4469"/>
                  </a:lnTo>
                  <a:cubicBezTo>
                    <a:pt x="216619" y="3830"/>
                    <a:pt x="215980" y="3192"/>
                    <a:pt x="215341" y="2554"/>
                  </a:cubicBezTo>
                  <a:lnTo>
                    <a:pt x="214702" y="1915"/>
                  </a:lnTo>
                  <a:cubicBezTo>
                    <a:pt x="214063" y="1277"/>
                    <a:pt x="214063" y="1277"/>
                    <a:pt x="213424" y="1277"/>
                  </a:cubicBezTo>
                  <a:cubicBezTo>
                    <a:pt x="213424" y="1277"/>
                    <a:pt x="212785" y="1277"/>
                    <a:pt x="212785" y="638"/>
                  </a:cubicBezTo>
                  <a:cubicBezTo>
                    <a:pt x="212146" y="638"/>
                    <a:pt x="211507" y="0"/>
                    <a:pt x="210868" y="0"/>
                  </a:cubicBezTo>
                  <a:lnTo>
                    <a:pt x="6390" y="0"/>
                  </a:lnTo>
                  <a:cubicBezTo>
                    <a:pt x="5751" y="0"/>
                    <a:pt x="5112" y="0"/>
                    <a:pt x="4473" y="638"/>
                  </a:cubicBezTo>
                  <a:lnTo>
                    <a:pt x="3834" y="1277"/>
                  </a:lnTo>
                  <a:cubicBezTo>
                    <a:pt x="3195" y="1277"/>
                    <a:pt x="3195" y="1915"/>
                    <a:pt x="2556" y="1915"/>
                  </a:cubicBezTo>
                  <a:lnTo>
                    <a:pt x="1917" y="2554"/>
                  </a:lnTo>
                  <a:cubicBezTo>
                    <a:pt x="1278" y="3192"/>
                    <a:pt x="1278" y="3192"/>
                    <a:pt x="639" y="3830"/>
                  </a:cubicBezTo>
                  <a:lnTo>
                    <a:pt x="639" y="4469"/>
                  </a:lnTo>
                  <a:lnTo>
                    <a:pt x="639" y="4469"/>
                  </a:lnTo>
                  <a:cubicBezTo>
                    <a:pt x="639" y="5107"/>
                    <a:pt x="0" y="5746"/>
                    <a:pt x="0" y="6384"/>
                  </a:cubicBezTo>
                  <a:lnTo>
                    <a:pt x="0" y="6384"/>
                  </a:lnTo>
                  <a:lnTo>
                    <a:pt x="0" y="152577"/>
                  </a:lnTo>
                  <a:cubicBezTo>
                    <a:pt x="0" y="153216"/>
                    <a:pt x="0" y="154492"/>
                    <a:pt x="639" y="155131"/>
                  </a:cubicBezTo>
                  <a:cubicBezTo>
                    <a:pt x="1917" y="157684"/>
                    <a:pt x="3834" y="158961"/>
                    <a:pt x="6390" y="158961"/>
                  </a:cubicBezTo>
                  <a:lnTo>
                    <a:pt x="210868" y="158961"/>
                  </a:lnTo>
                  <a:cubicBezTo>
                    <a:pt x="211507" y="158961"/>
                    <a:pt x="212785" y="158961"/>
                    <a:pt x="213424" y="158323"/>
                  </a:cubicBezTo>
                  <a:cubicBezTo>
                    <a:pt x="214702" y="157684"/>
                    <a:pt x="215980" y="156408"/>
                    <a:pt x="217258" y="155131"/>
                  </a:cubicBezTo>
                  <a:cubicBezTo>
                    <a:pt x="217258" y="154492"/>
                    <a:pt x="217897" y="153854"/>
                    <a:pt x="217897" y="152577"/>
                  </a:cubicBezTo>
                  <a:lnTo>
                    <a:pt x="217897" y="6384"/>
                  </a:lnTo>
                  <a:cubicBezTo>
                    <a:pt x="217897" y="5746"/>
                    <a:pt x="217258" y="5107"/>
                    <a:pt x="216619" y="4469"/>
                  </a:cubicBezTo>
                  <a:close/>
                  <a:moveTo>
                    <a:pt x="82430" y="86184"/>
                  </a:moveTo>
                  <a:lnTo>
                    <a:pt x="104156" y="106613"/>
                  </a:lnTo>
                  <a:cubicBezTo>
                    <a:pt x="105434" y="107889"/>
                    <a:pt x="106712" y="108528"/>
                    <a:pt x="108629" y="108528"/>
                  </a:cubicBezTo>
                  <a:cubicBezTo>
                    <a:pt x="110546" y="108528"/>
                    <a:pt x="111824" y="107889"/>
                    <a:pt x="113102" y="106613"/>
                  </a:cubicBezTo>
                  <a:lnTo>
                    <a:pt x="134828" y="86184"/>
                  </a:lnTo>
                  <a:lnTo>
                    <a:pt x="195532" y="146832"/>
                  </a:lnTo>
                  <a:lnTo>
                    <a:pt x="21726" y="146832"/>
                  </a:lnTo>
                  <a:lnTo>
                    <a:pt x="82430" y="86184"/>
                  </a:lnTo>
                  <a:close/>
                  <a:moveTo>
                    <a:pt x="12780" y="137256"/>
                  </a:moveTo>
                  <a:lnTo>
                    <a:pt x="12780" y="21067"/>
                  </a:lnTo>
                  <a:lnTo>
                    <a:pt x="72845" y="77246"/>
                  </a:lnTo>
                  <a:lnTo>
                    <a:pt x="12780" y="137256"/>
                  </a:lnTo>
                  <a:close/>
                  <a:moveTo>
                    <a:pt x="144412" y="77246"/>
                  </a:moveTo>
                  <a:lnTo>
                    <a:pt x="204478" y="21706"/>
                  </a:lnTo>
                  <a:lnTo>
                    <a:pt x="204478" y="137894"/>
                  </a:lnTo>
                  <a:lnTo>
                    <a:pt x="144412" y="77246"/>
                  </a:lnTo>
                  <a:close/>
                  <a:moveTo>
                    <a:pt x="194893" y="13406"/>
                  </a:moveTo>
                  <a:lnTo>
                    <a:pt x="108629" y="93206"/>
                  </a:lnTo>
                  <a:lnTo>
                    <a:pt x="22365" y="13406"/>
                  </a:lnTo>
                  <a:lnTo>
                    <a:pt x="194893" y="13406"/>
                  </a:lnTo>
                  <a:close/>
                </a:path>
              </a:pathLst>
            </a:custGeom>
            <a:grpFill/>
            <a:ln w="6390" cap="flat">
              <a:noFill/>
              <a:prstDash val="solid"/>
              <a:miter/>
            </a:ln>
          </p:spPr>
          <p:txBody>
            <a:bodyPr rtlCol="0" anchor="ctr"/>
            <a:lstStyle/>
            <a:p>
              <a:endParaRPr lang="en-US"/>
            </a:p>
          </p:txBody>
        </p:sp>
      </p:grpSp>
      <p:sp>
        <p:nvSpPr>
          <p:cNvPr id="24" name="Rectangle: Rounded Corners 23">
            <a:extLst>
              <a:ext uri="{FF2B5EF4-FFF2-40B4-BE49-F238E27FC236}">
                <a16:creationId xmlns:a16="http://schemas.microsoft.com/office/drawing/2014/main" id="{669F73DB-8A1A-0ACE-72C6-C168093EA838}"/>
              </a:ext>
            </a:extLst>
          </p:cNvPr>
          <p:cNvSpPr/>
          <p:nvPr/>
        </p:nvSpPr>
        <p:spPr>
          <a:xfrm>
            <a:off x="3306889" y="4438888"/>
            <a:ext cx="2789111" cy="549371"/>
          </a:xfrm>
          <a:prstGeom prst="roundRect">
            <a:avLst/>
          </a:prstGeom>
          <a:solidFill>
            <a:schemeClr val="accent1"/>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3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Register </a:t>
            </a:r>
            <a:r>
              <a:rPr kumimoji="0" lang="en-US" sz="1400" b="0" i="0" u="none" strike="noStrike" kern="1200" cap="none" spc="0" normalizeH="0" baseline="0" noProof="0" dirty="0">
                <a:ln>
                  <a:noFill/>
                </a:ln>
                <a:solidFill>
                  <a:schemeClr val="bg1"/>
                </a:solidFill>
                <a:effectLst/>
                <a:uLnTx/>
                <a:uFillTx/>
                <a:latin typeface="Arial (Body)"/>
                <a:ea typeface="+mn-ea"/>
                <a:cs typeface="+mn-cs"/>
                <a:hlinkClick r:id="rId6">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dirty="0">
                <a:ln>
                  <a:noFill/>
                </a:ln>
                <a:solidFill>
                  <a:prstClr val="white"/>
                </a:solidFill>
                <a:effectLst/>
                <a:uLnTx/>
                <a:uFillTx/>
                <a:latin typeface="Arial (Body)"/>
                <a:ea typeface="+mn-ea"/>
                <a:cs typeface="+mn-cs"/>
              </a:rPr>
              <a:t> to get information about participating.</a:t>
            </a:r>
          </a:p>
        </p:txBody>
      </p:sp>
      <p:sp>
        <p:nvSpPr>
          <p:cNvPr id="25" name="Rectangle: Rounded Corners 24">
            <a:extLst>
              <a:ext uri="{FF2B5EF4-FFF2-40B4-BE49-F238E27FC236}">
                <a16:creationId xmlns:a16="http://schemas.microsoft.com/office/drawing/2014/main" id="{0B80AB66-DAF2-BE3C-9E1B-2A8975E72866}"/>
              </a:ext>
            </a:extLst>
          </p:cNvPr>
          <p:cNvSpPr/>
          <p:nvPr/>
        </p:nvSpPr>
        <p:spPr>
          <a:xfrm>
            <a:off x="9020805" y="4438888"/>
            <a:ext cx="2305050" cy="549371"/>
          </a:xfrm>
          <a:prstGeom prst="roundRect">
            <a:avLst/>
          </a:prstGeom>
          <a:solidFill>
            <a:schemeClr val="accent1"/>
          </a:solidFill>
          <a:ln>
            <a:solidFill>
              <a:schemeClr val="accent2">
                <a:lumMod val="60000"/>
                <a:lumOff val="40000"/>
              </a:schemeClr>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30" rtl="0" eaLnBrk="1" fontAlgn="auto" latinLnBrk="0" hangingPunct="1">
              <a:lnSpc>
                <a:spcPct val="100000"/>
              </a:lnSpc>
              <a:spcBef>
                <a:spcPts val="0"/>
              </a:spcBef>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Body)"/>
                <a:ea typeface="+mn-ea"/>
                <a:cs typeface="+mn-cs"/>
              </a:rPr>
              <a:t>Review CAQH’s </a:t>
            </a:r>
            <a:br>
              <a:rPr kumimoji="0" lang="en-US" sz="1400" b="0" i="0" u="none" strike="noStrike" kern="1200" cap="none" spc="0" normalizeH="0" baseline="0" noProof="0" dirty="0">
                <a:ln>
                  <a:noFill/>
                </a:ln>
                <a:solidFill>
                  <a:prstClr val="white"/>
                </a:solidFill>
                <a:effectLst/>
                <a:uLnTx/>
                <a:uFillTx/>
                <a:latin typeface="Arial (Body)"/>
                <a:ea typeface="+mn-ea"/>
                <a:cs typeface="+mn-cs"/>
              </a:rPr>
            </a:br>
            <a:r>
              <a:rPr kumimoji="0" lang="en-US" sz="1400" b="0" i="0" u="none" strike="noStrike" kern="1200" cap="none" spc="0" normalizeH="0" baseline="0" noProof="0" dirty="0">
                <a:ln>
                  <a:noFill/>
                </a:ln>
                <a:solidFill>
                  <a:prstClr val="white"/>
                </a:solidFill>
                <a:effectLst/>
                <a:uLnTx/>
                <a:uFillTx/>
                <a:latin typeface="Arial (Body)"/>
                <a:ea typeface="+mn-ea"/>
                <a:cs typeface="+mn-cs"/>
              </a:rPr>
              <a:t>latest reports </a:t>
            </a:r>
            <a:r>
              <a:rPr kumimoji="0" lang="en-US" sz="1400" b="0" i="0" u="none" strike="noStrike" kern="1200" cap="none" spc="0" normalizeH="0" baseline="0" noProof="0" dirty="0">
                <a:ln>
                  <a:noFill/>
                </a:ln>
                <a:solidFill>
                  <a:schemeClr val="bg1"/>
                </a:solidFill>
                <a:effectLst/>
                <a:uLnTx/>
                <a:uFillTx/>
                <a:latin typeface="Arial (Body)"/>
                <a:ea typeface="+mn-ea"/>
                <a:cs typeface="+mn-cs"/>
                <a:hlinkClick r:id="rId7">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dirty="0">
                <a:ln>
                  <a:noFill/>
                </a:ln>
                <a:solidFill>
                  <a:prstClr val="white"/>
                </a:solidFill>
                <a:effectLst/>
                <a:uLnTx/>
                <a:uFillTx/>
                <a:latin typeface="Arial (Body)"/>
                <a:ea typeface="+mn-ea"/>
                <a:cs typeface="+mn-cs"/>
              </a:rPr>
              <a:t>.</a:t>
            </a:r>
          </a:p>
        </p:txBody>
      </p:sp>
    </p:spTree>
    <p:extLst>
      <p:ext uri="{BB962C8B-B14F-4D97-AF65-F5344CB8AC3E}">
        <p14:creationId xmlns:p14="http://schemas.microsoft.com/office/powerpoint/2010/main" val="2449377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1E9596-5B75-3C3A-B653-BA0E0EDEE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7A911-EB38-D7DD-A613-9D8B663F55B8}"/>
              </a:ext>
            </a:extLst>
          </p:cNvPr>
          <p:cNvSpPr>
            <a:spLocks noGrp="1"/>
          </p:cNvSpPr>
          <p:nvPr>
            <p:ph type="title"/>
          </p:nvPr>
        </p:nvSpPr>
        <p:spPr/>
        <p:txBody>
          <a:bodyPr/>
          <a:lstStyle/>
          <a:p>
            <a:r>
              <a:rPr lang="en-US" dirty="0"/>
              <a:t>INTERNAL USE: Panel Discussion Questions</a:t>
            </a:r>
          </a:p>
        </p:txBody>
      </p:sp>
      <p:sp>
        <p:nvSpPr>
          <p:cNvPr id="3" name="Text Placeholder 2">
            <a:extLst>
              <a:ext uri="{FF2B5EF4-FFF2-40B4-BE49-F238E27FC236}">
                <a16:creationId xmlns:a16="http://schemas.microsoft.com/office/drawing/2014/main" id="{EF67F778-0F26-9F83-AE66-D711C42F0EA1}"/>
              </a:ext>
            </a:extLst>
          </p:cNvPr>
          <p:cNvSpPr>
            <a:spLocks noGrp="1"/>
          </p:cNvSpPr>
          <p:nvPr>
            <p:ph type="body" sz="quarter" idx="13"/>
          </p:nvPr>
        </p:nvSpPr>
        <p:spPr/>
        <p:txBody>
          <a:bodyPr/>
          <a:lstStyle/>
          <a:p>
            <a:r>
              <a:rPr lang="en-US" dirty="0"/>
              <a:t>2024 CAQH INDEX WEBINAR</a:t>
            </a:r>
          </a:p>
        </p:txBody>
      </p:sp>
      <p:graphicFrame>
        <p:nvGraphicFramePr>
          <p:cNvPr id="9" name="Table 8">
            <a:extLst>
              <a:ext uri="{FF2B5EF4-FFF2-40B4-BE49-F238E27FC236}">
                <a16:creationId xmlns:a16="http://schemas.microsoft.com/office/drawing/2014/main" id="{6E8D3702-EB0B-1D5A-BBDB-FC53FCA41B33}"/>
              </a:ext>
            </a:extLst>
          </p:cNvPr>
          <p:cNvGraphicFramePr>
            <a:graphicFrameLocks noGrp="1"/>
          </p:cNvGraphicFramePr>
          <p:nvPr>
            <p:extLst>
              <p:ext uri="{D42A27DB-BD31-4B8C-83A1-F6EECF244321}">
                <p14:modId xmlns:p14="http://schemas.microsoft.com/office/powerpoint/2010/main" val="2651746935"/>
              </p:ext>
            </p:extLst>
          </p:nvPr>
        </p:nvGraphicFramePr>
        <p:xfrm>
          <a:off x="423864" y="1419225"/>
          <a:ext cx="11342687" cy="4543428"/>
        </p:xfrm>
        <a:graphic>
          <a:graphicData uri="http://schemas.openxmlformats.org/drawingml/2006/table">
            <a:tbl>
              <a:tblPr firstRow="1" bandRow="1">
                <a:tableStyleId>{5C22544A-7EE6-4342-B048-85BDC9FD1C3A}</a:tableStyleId>
              </a:tblPr>
              <a:tblGrid>
                <a:gridCol w="655636">
                  <a:extLst>
                    <a:ext uri="{9D8B030D-6E8A-4147-A177-3AD203B41FA5}">
                      <a16:colId xmlns:a16="http://schemas.microsoft.com/office/drawing/2014/main" val="1131056193"/>
                    </a:ext>
                  </a:extLst>
                </a:gridCol>
                <a:gridCol w="8207375">
                  <a:extLst>
                    <a:ext uri="{9D8B030D-6E8A-4147-A177-3AD203B41FA5}">
                      <a16:colId xmlns:a16="http://schemas.microsoft.com/office/drawing/2014/main" val="2815217734"/>
                    </a:ext>
                  </a:extLst>
                </a:gridCol>
                <a:gridCol w="1504950">
                  <a:extLst>
                    <a:ext uri="{9D8B030D-6E8A-4147-A177-3AD203B41FA5}">
                      <a16:colId xmlns:a16="http://schemas.microsoft.com/office/drawing/2014/main" val="2989583576"/>
                    </a:ext>
                  </a:extLst>
                </a:gridCol>
                <a:gridCol w="974726">
                  <a:extLst>
                    <a:ext uri="{9D8B030D-6E8A-4147-A177-3AD203B41FA5}">
                      <a16:colId xmlns:a16="http://schemas.microsoft.com/office/drawing/2014/main" val="399573107"/>
                    </a:ext>
                  </a:extLst>
                </a:gridCol>
              </a:tblGrid>
              <a:tr h="399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dirty="0">
                        <a:solidFill>
                          <a:schemeClr val="bg1"/>
                        </a:solidFill>
                      </a:endParaRPr>
                    </a:p>
                  </a:txBody>
                  <a:tcPr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Intro/About Index (Erin)</a:t>
                      </a:r>
                      <a:endParaRPr lang="en-US" sz="1600" b="0" i="1" dirty="0">
                        <a:solidFill>
                          <a:schemeClr val="bg1"/>
                        </a:solidFill>
                      </a:endParaRPr>
                    </a:p>
                  </a:txBody>
                  <a:tcPr marT="0" marB="0" anchor="ctr">
                    <a:lnL w="12700" cmpd="sng">
                      <a:noFill/>
                    </a:lnL>
                    <a:lnR w="12700" cap="flat" cmpd="sng" algn="ctr">
                      <a:noFill/>
                      <a:prstDash val="solid"/>
                      <a:round/>
                      <a:headEnd type="none" w="med" len="med"/>
                      <a:tailEnd type="none" w="med" len="med"/>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1600" b="0" i="1" dirty="0">
                        <a:solidFill>
                          <a:schemeClr val="bg1"/>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600" b="1" i="0" dirty="0">
                          <a:solidFill>
                            <a:schemeClr val="bg1"/>
                          </a:solidFill>
                        </a:rPr>
                        <a:t>4 mins</a:t>
                      </a:r>
                    </a:p>
                  </a:txBody>
                  <a:tcPr marT="0" marB="0" anchor="ctr">
                    <a:lnL w="12700" cap="flat" cmpd="sng" algn="ctr">
                      <a:noFill/>
                      <a:prstDash val="solid"/>
                      <a:round/>
                      <a:headEnd type="none" w="med" len="med"/>
                      <a:tailEnd type="none" w="med" len="med"/>
                    </a:lnL>
                    <a:lnR w="12700" cmpd="sng">
                      <a:noFill/>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4123047017"/>
                  </a:ext>
                </a:extLst>
              </a:tr>
              <a:tr h="981380">
                <a:tc>
                  <a:txBody>
                    <a:bodyPr/>
                    <a:lstStyle/>
                    <a:p>
                      <a:pPr algn="l"/>
                      <a:endParaRPr lang="en-US" sz="1600" b="0" i="1"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rPr>
                        <a:t>I’d like each of you to take a few minutes to introduce yourself and indicate why the Index is important to you? What do you use it for? </a:t>
                      </a:r>
                      <a:br>
                        <a:rPr lang="en-US" sz="1600" b="0" dirty="0">
                          <a:solidFill>
                            <a:schemeClr val="bg1"/>
                          </a:solidFill>
                        </a:rPr>
                      </a:br>
                      <a:r>
                        <a:rPr lang="en-US" sz="1600" b="0" i="1" dirty="0">
                          <a:solidFill>
                            <a:schemeClr val="bg1"/>
                          </a:solidFill>
                        </a:rPr>
                        <a:t>[Audience POLL QUESTION about use] </a:t>
                      </a: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solidFill>
                            <a:schemeClr val="bg1"/>
                          </a:solidFill>
                        </a:rPr>
                        <a:t>2 mins each</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8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263674"/>
                  </a:ext>
                </a:extLst>
              </a:tr>
              <a:tr h="690601">
                <a:tc>
                  <a:txBody>
                    <a:bodyPr/>
                    <a:lstStyle/>
                    <a:p>
                      <a:pPr algn="l"/>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rPr>
                        <a:t>A big finding from the Index is that there is still a 20B savings opportunity. How would achieving this savings impact your organization/stakeholders?</a:t>
                      </a: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solidFill>
                            <a:schemeClr val="bg1"/>
                          </a:solidFill>
                        </a:rPr>
                        <a:t>2 mins each</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8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639320"/>
                  </a:ext>
                </a:extLst>
              </a:tr>
              <a:tr h="690601">
                <a:tc>
                  <a:txBody>
                    <a:bodyPr/>
                    <a:lstStyle/>
                    <a:p>
                      <a:pPr algn="l"/>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rPr>
                        <a:t>I’d like to hear from each of you what are the challenges stakeholders like yourself face when automating administrative processes? </a:t>
                      </a: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solidFill>
                            <a:schemeClr val="bg1"/>
                          </a:solidFill>
                        </a:rPr>
                        <a:t>2 mins each</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8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5367414"/>
                  </a:ext>
                </a:extLst>
              </a:tr>
              <a:tr h="690601">
                <a:tc>
                  <a:txBody>
                    <a:bodyPr/>
                    <a:lstStyle/>
                    <a:p>
                      <a:pPr algn="l"/>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0" dirty="0">
                          <a:solidFill>
                            <a:schemeClr val="bg1"/>
                          </a:solidFill>
                        </a:rPr>
                        <a:t>What best practices can you share related to automating administrative processes?</a:t>
                      </a: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solidFill>
                            <a:schemeClr val="bg1"/>
                          </a:solidFill>
                        </a:rPr>
                        <a:t>2 mins each</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8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1913283"/>
                  </a:ext>
                </a:extLst>
              </a:tr>
              <a:tr h="690601">
                <a:tc>
                  <a:txBody>
                    <a:bodyPr/>
                    <a:lstStyle/>
                    <a:p>
                      <a:pPr algn="l"/>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a:solidFill>
                            <a:schemeClr val="bg1"/>
                          </a:solidFill>
                        </a:rPr>
                        <a:t>Closing: </a:t>
                      </a:r>
                      <a:r>
                        <a:rPr lang="en-US" sz="1600" b="0" dirty="0">
                          <a:solidFill>
                            <a:schemeClr val="bg1"/>
                          </a:solidFill>
                        </a:rPr>
                        <a:t>From where you sit, in the short term what can be done from an industry perspective to help close the automation gap? In the long term?</a:t>
                      </a: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i="1" dirty="0">
                          <a:solidFill>
                            <a:schemeClr val="bg1"/>
                          </a:solidFill>
                        </a:rPr>
                        <a:t>3 mins each</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12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506759"/>
                  </a:ext>
                </a:extLst>
              </a:tr>
              <a:tr h="399822">
                <a:tc>
                  <a:txBody>
                    <a:bodyPr/>
                    <a:lstStyle/>
                    <a:p>
                      <a:pPr algn="l"/>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l"/>
                      <a:r>
                        <a:rPr lang="en-US" sz="1600" b="0" i="0" dirty="0">
                          <a:solidFill>
                            <a:schemeClr val="bg1"/>
                          </a:solidFill>
                        </a:rPr>
                        <a:t>Questions</a:t>
                      </a:r>
                      <a:endParaRPr lang="en-US" sz="1600" b="0" dirty="0">
                        <a:solidFill>
                          <a:schemeClr val="bg1"/>
                        </a:solidFill>
                      </a:endParaRPr>
                    </a:p>
                  </a:txBody>
                  <a:tcPr marT="0" marB="0" anchor="ctr">
                    <a:lnL w="12700" cmpd="sng">
                      <a:noFill/>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algn="ctr"/>
                      <a:endParaRPr lang="en-US" sz="1600" b="0" i="0" dirty="0">
                        <a:solidFill>
                          <a:schemeClr val="bg1"/>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n-lt"/>
                          <a:ea typeface="+mn-ea"/>
                          <a:cs typeface="+mn-cs"/>
                        </a:rPr>
                        <a:t>6 mins</a:t>
                      </a:r>
                    </a:p>
                  </a:txBody>
                  <a:tcPr marT="0" marB="0" anchor="ctr">
                    <a:lnL w="12700" cap="flat" cmpd="sng" algn="ctr">
                      <a:noFill/>
                      <a:prstDash val="solid"/>
                      <a:round/>
                      <a:headEnd type="none" w="med" len="med"/>
                      <a:tailEnd type="none" w="med" len="med"/>
                    </a:lnL>
                    <a:lnR w="12700" cmpd="sng">
                      <a:noFill/>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965809076"/>
                  </a:ext>
                </a:extLst>
              </a:tr>
            </a:tbl>
          </a:graphicData>
        </a:graphic>
      </p:graphicFrame>
      <p:grpSp>
        <p:nvGrpSpPr>
          <p:cNvPr id="10" name="Group 9">
            <a:extLst>
              <a:ext uri="{FF2B5EF4-FFF2-40B4-BE49-F238E27FC236}">
                <a16:creationId xmlns:a16="http://schemas.microsoft.com/office/drawing/2014/main" id="{6423364B-640B-88A5-87BD-F0CDBA9F2B21}"/>
              </a:ext>
            </a:extLst>
          </p:cNvPr>
          <p:cNvGrpSpPr>
            <a:grpSpLocks noChangeAspect="1"/>
          </p:cNvGrpSpPr>
          <p:nvPr/>
        </p:nvGrpSpPr>
        <p:grpSpPr>
          <a:xfrm>
            <a:off x="538107" y="2090027"/>
            <a:ext cx="464957" cy="464957"/>
            <a:chOff x="3125639" y="6001214"/>
            <a:chExt cx="365760" cy="365760"/>
          </a:xfrm>
          <a:effectLst/>
        </p:grpSpPr>
        <p:sp>
          <p:nvSpPr>
            <p:cNvPr id="11" name="Oval 10">
              <a:extLst>
                <a:ext uri="{FF2B5EF4-FFF2-40B4-BE49-F238E27FC236}">
                  <a16:creationId xmlns:a16="http://schemas.microsoft.com/office/drawing/2014/main" id="{1209446D-709E-3DD3-9A65-18A17D7955E6}"/>
                </a:ext>
              </a:extLst>
            </p:cNvPr>
            <p:cNvSpPr/>
            <p:nvPr/>
          </p:nvSpPr>
          <p:spPr>
            <a:xfrm>
              <a:off x="3125639" y="6001214"/>
              <a:ext cx="365760" cy="365760"/>
            </a:xfrm>
            <a:prstGeom prst="ellipse">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F96763F-0DC1-26C7-9884-CC68554841C7}"/>
                </a:ext>
              </a:extLst>
            </p:cNvPr>
            <p:cNvGrpSpPr/>
            <p:nvPr/>
          </p:nvGrpSpPr>
          <p:grpSpPr>
            <a:xfrm>
              <a:off x="3240275" y="6054444"/>
              <a:ext cx="137838" cy="234930"/>
              <a:chOff x="3240275" y="6054444"/>
              <a:chExt cx="137838" cy="234930"/>
            </a:xfrm>
            <a:solidFill>
              <a:schemeClr val="bg1"/>
            </a:solidFill>
          </p:grpSpPr>
          <p:sp>
            <p:nvSpPr>
              <p:cNvPr id="13" name="Graphic 4">
                <a:extLst>
                  <a:ext uri="{FF2B5EF4-FFF2-40B4-BE49-F238E27FC236}">
                    <a16:creationId xmlns:a16="http://schemas.microsoft.com/office/drawing/2014/main" id="{F844A1BF-000B-EF17-691B-61FDDB937BB7}"/>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p:spPr>
            <p:txBody>
              <a:bodyPr rtlCol="0" anchor="ctr"/>
              <a:lstStyle/>
              <a:p>
                <a:endParaRPr lang="en-US"/>
              </a:p>
            </p:txBody>
          </p:sp>
          <p:sp>
            <p:nvSpPr>
              <p:cNvPr id="14" name="Graphic 4">
                <a:extLst>
                  <a:ext uri="{FF2B5EF4-FFF2-40B4-BE49-F238E27FC236}">
                    <a16:creationId xmlns:a16="http://schemas.microsoft.com/office/drawing/2014/main" id="{C734D345-CC7A-2578-4DBC-78A9D1320AE7}"/>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p:spPr>
            <p:txBody>
              <a:bodyPr rtlCol="0" anchor="ctr"/>
              <a:lstStyle/>
              <a:p>
                <a:endParaRPr lang="en-US"/>
              </a:p>
            </p:txBody>
          </p:sp>
        </p:grpSp>
      </p:grpSp>
      <p:grpSp>
        <p:nvGrpSpPr>
          <p:cNvPr id="15" name="Group 14">
            <a:extLst>
              <a:ext uri="{FF2B5EF4-FFF2-40B4-BE49-F238E27FC236}">
                <a16:creationId xmlns:a16="http://schemas.microsoft.com/office/drawing/2014/main" id="{9714D339-AAD2-A512-BC15-95621ABCBE30}"/>
              </a:ext>
            </a:extLst>
          </p:cNvPr>
          <p:cNvGrpSpPr>
            <a:grpSpLocks noChangeAspect="1"/>
          </p:cNvGrpSpPr>
          <p:nvPr/>
        </p:nvGrpSpPr>
        <p:grpSpPr>
          <a:xfrm>
            <a:off x="538107" y="2944895"/>
            <a:ext cx="464957" cy="464957"/>
            <a:chOff x="3125639" y="6001214"/>
            <a:chExt cx="365760" cy="365760"/>
          </a:xfrm>
          <a:effectLst/>
        </p:grpSpPr>
        <p:sp>
          <p:nvSpPr>
            <p:cNvPr id="16" name="Oval 15">
              <a:extLst>
                <a:ext uri="{FF2B5EF4-FFF2-40B4-BE49-F238E27FC236}">
                  <a16:creationId xmlns:a16="http://schemas.microsoft.com/office/drawing/2014/main" id="{053A68C9-877A-7C7B-D1B8-4C5B9DCBC500}"/>
                </a:ext>
              </a:extLst>
            </p:cNvPr>
            <p:cNvSpPr/>
            <p:nvPr/>
          </p:nvSpPr>
          <p:spPr>
            <a:xfrm>
              <a:off x="3125639" y="6001214"/>
              <a:ext cx="365760" cy="365760"/>
            </a:xfrm>
            <a:prstGeom prst="ellipse">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A739A7D-3F24-7083-50F8-5F1A28B71264}"/>
                </a:ext>
              </a:extLst>
            </p:cNvPr>
            <p:cNvGrpSpPr/>
            <p:nvPr/>
          </p:nvGrpSpPr>
          <p:grpSpPr>
            <a:xfrm>
              <a:off x="3240275" y="6054444"/>
              <a:ext cx="137838" cy="234930"/>
              <a:chOff x="3240275" y="6054444"/>
              <a:chExt cx="137838" cy="234930"/>
            </a:xfrm>
            <a:solidFill>
              <a:schemeClr val="bg1"/>
            </a:solidFill>
          </p:grpSpPr>
          <p:sp>
            <p:nvSpPr>
              <p:cNvPr id="18" name="Graphic 4">
                <a:extLst>
                  <a:ext uri="{FF2B5EF4-FFF2-40B4-BE49-F238E27FC236}">
                    <a16:creationId xmlns:a16="http://schemas.microsoft.com/office/drawing/2014/main" id="{43991DDD-91E0-4918-3CF3-FBEB75244D07}"/>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p:spPr>
            <p:txBody>
              <a:bodyPr rtlCol="0" anchor="ctr"/>
              <a:lstStyle/>
              <a:p>
                <a:endParaRPr lang="en-US"/>
              </a:p>
            </p:txBody>
          </p:sp>
          <p:sp>
            <p:nvSpPr>
              <p:cNvPr id="19" name="Graphic 4">
                <a:extLst>
                  <a:ext uri="{FF2B5EF4-FFF2-40B4-BE49-F238E27FC236}">
                    <a16:creationId xmlns:a16="http://schemas.microsoft.com/office/drawing/2014/main" id="{FF64AE45-5680-06AC-F614-A066F04DB5E4}"/>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p:spPr>
            <p:txBody>
              <a:bodyPr rtlCol="0" anchor="ctr"/>
              <a:lstStyle/>
              <a:p>
                <a:endParaRPr lang="en-US"/>
              </a:p>
            </p:txBody>
          </p:sp>
        </p:grpSp>
      </p:grpSp>
      <p:grpSp>
        <p:nvGrpSpPr>
          <p:cNvPr id="20" name="Group 19">
            <a:extLst>
              <a:ext uri="{FF2B5EF4-FFF2-40B4-BE49-F238E27FC236}">
                <a16:creationId xmlns:a16="http://schemas.microsoft.com/office/drawing/2014/main" id="{CDF7F8E5-0556-258E-7FDC-653A1D9BCA92}"/>
              </a:ext>
            </a:extLst>
          </p:cNvPr>
          <p:cNvGrpSpPr>
            <a:grpSpLocks noChangeAspect="1"/>
          </p:cNvGrpSpPr>
          <p:nvPr/>
        </p:nvGrpSpPr>
        <p:grpSpPr>
          <a:xfrm>
            <a:off x="538107" y="3607980"/>
            <a:ext cx="464957" cy="464957"/>
            <a:chOff x="3125639" y="6001214"/>
            <a:chExt cx="365760" cy="365760"/>
          </a:xfrm>
          <a:effectLst/>
        </p:grpSpPr>
        <p:sp>
          <p:nvSpPr>
            <p:cNvPr id="21" name="Oval 20">
              <a:extLst>
                <a:ext uri="{FF2B5EF4-FFF2-40B4-BE49-F238E27FC236}">
                  <a16:creationId xmlns:a16="http://schemas.microsoft.com/office/drawing/2014/main" id="{ED3433E2-A79A-D3F6-C104-A42839BD4003}"/>
                </a:ext>
              </a:extLst>
            </p:cNvPr>
            <p:cNvSpPr/>
            <p:nvPr/>
          </p:nvSpPr>
          <p:spPr>
            <a:xfrm>
              <a:off x="3125639" y="6001214"/>
              <a:ext cx="365760" cy="365760"/>
            </a:xfrm>
            <a:prstGeom prst="ellipse">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9A87F11-28C2-CDA4-FBC4-9A4F5EF6193A}"/>
                </a:ext>
              </a:extLst>
            </p:cNvPr>
            <p:cNvGrpSpPr/>
            <p:nvPr/>
          </p:nvGrpSpPr>
          <p:grpSpPr>
            <a:xfrm>
              <a:off x="3240275" y="6054444"/>
              <a:ext cx="137838" cy="234930"/>
              <a:chOff x="3240275" y="6054444"/>
              <a:chExt cx="137838" cy="234930"/>
            </a:xfrm>
            <a:solidFill>
              <a:schemeClr val="bg1"/>
            </a:solidFill>
          </p:grpSpPr>
          <p:sp>
            <p:nvSpPr>
              <p:cNvPr id="23" name="Graphic 4">
                <a:extLst>
                  <a:ext uri="{FF2B5EF4-FFF2-40B4-BE49-F238E27FC236}">
                    <a16:creationId xmlns:a16="http://schemas.microsoft.com/office/drawing/2014/main" id="{9675E3AF-5CCD-EEE6-E9F6-9FA533621868}"/>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p:spPr>
            <p:txBody>
              <a:bodyPr rtlCol="0" anchor="ctr"/>
              <a:lstStyle/>
              <a:p>
                <a:endParaRPr lang="en-US"/>
              </a:p>
            </p:txBody>
          </p:sp>
          <p:sp>
            <p:nvSpPr>
              <p:cNvPr id="24" name="Graphic 4">
                <a:extLst>
                  <a:ext uri="{FF2B5EF4-FFF2-40B4-BE49-F238E27FC236}">
                    <a16:creationId xmlns:a16="http://schemas.microsoft.com/office/drawing/2014/main" id="{34149FD0-BC53-7018-1050-0E770396C112}"/>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p:spPr>
            <p:txBody>
              <a:bodyPr rtlCol="0" anchor="ctr"/>
              <a:lstStyle/>
              <a:p>
                <a:endParaRPr lang="en-US"/>
              </a:p>
            </p:txBody>
          </p:sp>
        </p:grpSp>
      </p:grpSp>
      <p:grpSp>
        <p:nvGrpSpPr>
          <p:cNvPr id="25" name="Group 24">
            <a:extLst>
              <a:ext uri="{FF2B5EF4-FFF2-40B4-BE49-F238E27FC236}">
                <a16:creationId xmlns:a16="http://schemas.microsoft.com/office/drawing/2014/main" id="{0165F067-D4AC-55A7-2CA8-FD824F67C206}"/>
              </a:ext>
            </a:extLst>
          </p:cNvPr>
          <p:cNvGrpSpPr>
            <a:grpSpLocks noChangeAspect="1"/>
          </p:cNvGrpSpPr>
          <p:nvPr/>
        </p:nvGrpSpPr>
        <p:grpSpPr>
          <a:xfrm>
            <a:off x="538107" y="4287724"/>
            <a:ext cx="464957" cy="464957"/>
            <a:chOff x="3125639" y="6001214"/>
            <a:chExt cx="365760" cy="365760"/>
          </a:xfrm>
          <a:effectLst/>
        </p:grpSpPr>
        <p:sp>
          <p:nvSpPr>
            <p:cNvPr id="26" name="Oval 25">
              <a:extLst>
                <a:ext uri="{FF2B5EF4-FFF2-40B4-BE49-F238E27FC236}">
                  <a16:creationId xmlns:a16="http://schemas.microsoft.com/office/drawing/2014/main" id="{1F91F208-0C37-3D3D-8436-0050465EA166}"/>
                </a:ext>
              </a:extLst>
            </p:cNvPr>
            <p:cNvSpPr/>
            <p:nvPr/>
          </p:nvSpPr>
          <p:spPr>
            <a:xfrm>
              <a:off x="3125639" y="6001214"/>
              <a:ext cx="365760" cy="365760"/>
            </a:xfrm>
            <a:prstGeom prst="ellipse">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4B8D9F7-EE9B-E5B1-9774-3D579E224B77}"/>
                </a:ext>
              </a:extLst>
            </p:cNvPr>
            <p:cNvGrpSpPr/>
            <p:nvPr/>
          </p:nvGrpSpPr>
          <p:grpSpPr>
            <a:xfrm>
              <a:off x="3240275" y="6054444"/>
              <a:ext cx="137838" cy="234930"/>
              <a:chOff x="3240275" y="6054444"/>
              <a:chExt cx="137838" cy="234930"/>
            </a:xfrm>
            <a:solidFill>
              <a:schemeClr val="bg1"/>
            </a:solidFill>
          </p:grpSpPr>
          <p:sp>
            <p:nvSpPr>
              <p:cNvPr id="28" name="Graphic 4">
                <a:extLst>
                  <a:ext uri="{FF2B5EF4-FFF2-40B4-BE49-F238E27FC236}">
                    <a16:creationId xmlns:a16="http://schemas.microsoft.com/office/drawing/2014/main" id="{FCD8FB0F-460F-768E-C389-0DC2D45AAA63}"/>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p:spPr>
            <p:txBody>
              <a:bodyPr rtlCol="0" anchor="ctr"/>
              <a:lstStyle/>
              <a:p>
                <a:endParaRPr lang="en-US"/>
              </a:p>
            </p:txBody>
          </p:sp>
          <p:sp>
            <p:nvSpPr>
              <p:cNvPr id="29" name="Graphic 4">
                <a:extLst>
                  <a:ext uri="{FF2B5EF4-FFF2-40B4-BE49-F238E27FC236}">
                    <a16:creationId xmlns:a16="http://schemas.microsoft.com/office/drawing/2014/main" id="{E278B435-E8BC-386B-45B1-653296B8F484}"/>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p:spPr>
            <p:txBody>
              <a:bodyPr rtlCol="0" anchor="ctr"/>
              <a:lstStyle/>
              <a:p>
                <a:endParaRPr lang="en-US"/>
              </a:p>
            </p:txBody>
          </p:sp>
        </p:grpSp>
      </p:grpSp>
      <p:grpSp>
        <p:nvGrpSpPr>
          <p:cNvPr id="30" name="Group 29">
            <a:extLst>
              <a:ext uri="{FF2B5EF4-FFF2-40B4-BE49-F238E27FC236}">
                <a16:creationId xmlns:a16="http://schemas.microsoft.com/office/drawing/2014/main" id="{61020066-79E8-DE25-197D-B8412FBF01FC}"/>
              </a:ext>
            </a:extLst>
          </p:cNvPr>
          <p:cNvGrpSpPr>
            <a:grpSpLocks noChangeAspect="1"/>
          </p:cNvGrpSpPr>
          <p:nvPr/>
        </p:nvGrpSpPr>
        <p:grpSpPr>
          <a:xfrm>
            <a:off x="538107" y="4996043"/>
            <a:ext cx="464957" cy="464957"/>
            <a:chOff x="3125639" y="6001214"/>
            <a:chExt cx="365760" cy="365760"/>
          </a:xfrm>
          <a:effectLst/>
        </p:grpSpPr>
        <p:sp>
          <p:nvSpPr>
            <p:cNvPr id="31" name="Oval 30">
              <a:extLst>
                <a:ext uri="{FF2B5EF4-FFF2-40B4-BE49-F238E27FC236}">
                  <a16:creationId xmlns:a16="http://schemas.microsoft.com/office/drawing/2014/main" id="{C4325E2D-F9DC-5A52-916D-E4475555995C}"/>
                </a:ext>
              </a:extLst>
            </p:cNvPr>
            <p:cNvSpPr/>
            <p:nvPr/>
          </p:nvSpPr>
          <p:spPr>
            <a:xfrm>
              <a:off x="3125639" y="6001214"/>
              <a:ext cx="365760" cy="365760"/>
            </a:xfrm>
            <a:prstGeom prst="ellipse">
              <a:avLst/>
            </a:prstGeom>
            <a:solidFill>
              <a:schemeClr val="accent4">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884A7772-4364-D863-8D50-1774787D9195}"/>
                </a:ext>
              </a:extLst>
            </p:cNvPr>
            <p:cNvGrpSpPr/>
            <p:nvPr/>
          </p:nvGrpSpPr>
          <p:grpSpPr>
            <a:xfrm>
              <a:off x="3240275" y="6054444"/>
              <a:ext cx="137838" cy="234930"/>
              <a:chOff x="3240275" y="6054444"/>
              <a:chExt cx="137838" cy="234930"/>
            </a:xfrm>
            <a:solidFill>
              <a:schemeClr val="bg1"/>
            </a:solidFill>
          </p:grpSpPr>
          <p:sp>
            <p:nvSpPr>
              <p:cNvPr id="33" name="Graphic 4">
                <a:extLst>
                  <a:ext uri="{FF2B5EF4-FFF2-40B4-BE49-F238E27FC236}">
                    <a16:creationId xmlns:a16="http://schemas.microsoft.com/office/drawing/2014/main" id="{632F734B-5D3E-EEDE-C141-95723176EAB1}"/>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p:spPr>
            <p:txBody>
              <a:bodyPr rtlCol="0" anchor="ctr"/>
              <a:lstStyle/>
              <a:p>
                <a:endParaRPr lang="en-US"/>
              </a:p>
            </p:txBody>
          </p:sp>
          <p:sp>
            <p:nvSpPr>
              <p:cNvPr id="34" name="Graphic 4">
                <a:extLst>
                  <a:ext uri="{FF2B5EF4-FFF2-40B4-BE49-F238E27FC236}">
                    <a16:creationId xmlns:a16="http://schemas.microsoft.com/office/drawing/2014/main" id="{63F20502-F847-D1F5-AC6C-F62775336361}"/>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p:spPr>
            <p:txBody>
              <a:bodyPr rtlCol="0" anchor="ctr"/>
              <a:lstStyle/>
              <a:p>
                <a:endParaRPr lang="en-US"/>
              </a:p>
            </p:txBody>
          </p:sp>
        </p:grpSp>
      </p:grpSp>
    </p:spTree>
    <p:extLst>
      <p:ext uri="{BB962C8B-B14F-4D97-AF65-F5344CB8AC3E}">
        <p14:creationId xmlns:p14="http://schemas.microsoft.com/office/powerpoint/2010/main" val="354527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F0B26D-0F6C-BCC6-FBF6-6D60FFAB4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84760-42C8-FD79-F64C-78D2F5915BDC}"/>
              </a:ext>
            </a:extLst>
          </p:cNvPr>
          <p:cNvSpPr>
            <a:spLocks noGrp="1"/>
          </p:cNvSpPr>
          <p:nvPr>
            <p:ph type="title"/>
          </p:nvPr>
        </p:nvSpPr>
        <p:spPr/>
        <p:txBody>
          <a:bodyPr/>
          <a:lstStyle/>
          <a:p>
            <a:r>
              <a:rPr lang="en-US" dirty="0"/>
              <a:t>INTERNAL USE: Panel FILLER Questions</a:t>
            </a:r>
          </a:p>
        </p:txBody>
      </p:sp>
      <p:sp>
        <p:nvSpPr>
          <p:cNvPr id="3" name="Text Placeholder 2">
            <a:extLst>
              <a:ext uri="{FF2B5EF4-FFF2-40B4-BE49-F238E27FC236}">
                <a16:creationId xmlns:a16="http://schemas.microsoft.com/office/drawing/2014/main" id="{CE06E66E-9221-7C45-A5E2-1A084435B6A6}"/>
              </a:ext>
            </a:extLst>
          </p:cNvPr>
          <p:cNvSpPr>
            <a:spLocks noGrp="1"/>
          </p:cNvSpPr>
          <p:nvPr>
            <p:ph type="body" sz="quarter" idx="13"/>
          </p:nvPr>
        </p:nvSpPr>
        <p:spPr/>
        <p:txBody>
          <a:bodyPr/>
          <a:lstStyle/>
          <a:p>
            <a:r>
              <a:rPr lang="en-US" dirty="0"/>
              <a:t>2024 CAQH INDEX WEBINAR</a:t>
            </a:r>
          </a:p>
        </p:txBody>
      </p:sp>
      <p:graphicFrame>
        <p:nvGraphicFramePr>
          <p:cNvPr id="10" name="Table 9">
            <a:extLst>
              <a:ext uri="{FF2B5EF4-FFF2-40B4-BE49-F238E27FC236}">
                <a16:creationId xmlns:a16="http://schemas.microsoft.com/office/drawing/2014/main" id="{FEC515A9-4AD7-AEE4-AB3F-D939FC5CC22C}"/>
              </a:ext>
            </a:extLst>
          </p:cNvPr>
          <p:cNvGraphicFramePr>
            <a:graphicFrameLocks noGrp="1"/>
          </p:cNvGraphicFramePr>
          <p:nvPr>
            <p:extLst>
              <p:ext uri="{D42A27DB-BD31-4B8C-83A1-F6EECF244321}">
                <p14:modId xmlns:p14="http://schemas.microsoft.com/office/powerpoint/2010/main" val="4146508241"/>
              </p:ext>
            </p:extLst>
          </p:nvPr>
        </p:nvGraphicFramePr>
        <p:xfrm>
          <a:off x="423862" y="1333499"/>
          <a:ext cx="11342688" cy="4802088"/>
        </p:xfrm>
        <a:graphic>
          <a:graphicData uri="http://schemas.openxmlformats.org/drawingml/2006/table">
            <a:tbl>
              <a:tblPr firstRow="1" bandRow="1">
                <a:tableStyleId>{5C22544A-7EE6-4342-B048-85BDC9FD1C3A}</a:tableStyleId>
              </a:tblPr>
              <a:tblGrid>
                <a:gridCol w="1455738">
                  <a:extLst>
                    <a:ext uri="{9D8B030D-6E8A-4147-A177-3AD203B41FA5}">
                      <a16:colId xmlns:a16="http://schemas.microsoft.com/office/drawing/2014/main" val="3967251907"/>
                    </a:ext>
                  </a:extLst>
                </a:gridCol>
                <a:gridCol w="9886950">
                  <a:extLst>
                    <a:ext uri="{9D8B030D-6E8A-4147-A177-3AD203B41FA5}">
                      <a16:colId xmlns:a16="http://schemas.microsoft.com/office/drawing/2014/main" val="1313904589"/>
                    </a:ext>
                  </a:extLst>
                </a:gridCol>
              </a:tblGrid>
              <a:tr h="814279">
                <a:tc>
                  <a:txBody>
                    <a:bodyPr/>
                    <a:lstStyle/>
                    <a:p>
                      <a:pPr algn="r"/>
                      <a:r>
                        <a:rPr lang="en-US" sz="1600" b="1" dirty="0">
                          <a:solidFill>
                            <a:schemeClr val="bg1"/>
                          </a:solidFill>
                        </a:rPr>
                        <a:t>[LAURA]</a:t>
                      </a:r>
                    </a:p>
                  </a:txBody>
                  <a:tcPr anchor="ctr">
                    <a:lnL w="12700" cmpd="sng">
                      <a:noFill/>
                    </a:lnL>
                    <a:lnR w="12700" cmpd="sng">
                      <a:noFill/>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In discussions about healthcare efficiency, we often focus on providers and payers. What does administrative simplification look like from a patient’s perspective, and how can the industry ensure that efforts to streamline processes don’t inadvertently create new barriers for patients?</a:t>
                      </a:r>
                    </a:p>
                  </a:txBody>
                  <a:tcPr anchor="ctr">
                    <a:lnL w="12700" cmpd="sng">
                      <a:noFill/>
                    </a:lnL>
                    <a:lnR w="12700" cmpd="sng">
                      <a:noFill/>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0387831"/>
                  </a:ext>
                </a:extLst>
              </a:tr>
              <a:tr h="81427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[ALL]</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One key challenge patients face is the lack of transparency in cost estimates, coverage, and claims processing. How can we leverage data from the Index to advocate for greater transparency and build patient trust in the healthcare system?</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409847"/>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[LAURA]</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Given your focus in patient care, what policy or industry changes do you believe would have the greatest impact in reducing administrative friction for patients?</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969535"/>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[ROB]</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1200"/>
                        </a:spcAft>
                        <a:buClrTx/>
                        <a:buSzTx/>
                        <a:buFont typeface="+mj-lt"/>
                        <a:buAutoNum type="arabicPeriod" startAt="4"/>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Given your focus on regulation, what policy or industry changes do you believe would have the greatest impact in reducing administrative friction?</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354750"/>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[REBEKAH]</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5"/>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Given your focus in the dental industry, what policy or industry changes do you believe would have the greatest impact in reducing administrative friction for the dental industry?</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04938"/>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[SOFIA]</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Given your focus, what policy or industry changes do you believe would have the greatest impact in reducing administrative friction for health plans?</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307855"/>
                  </a:ext>
                </a:extLst>
              </a:tr>
            </a:tbl>
          </a:graphicData>
        </a:graphic>
      </p:graphicFrame>
    </p:spTree>
    <p:extLst>
      <p:ext uri="{BB962C8B-B14F-4D97-AF65-F5344CB8AC3E}">
        <p14:creationId xmlns:p14="http://schemas.microsoft.com/office/powerpoint/2010/main" val="248834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F9E568-3329-EAB3-A4E4-40E9868F3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15B1B-71A8-9377-739D-BC3EF5274271}"/>
              </a:ext>
            </a:extLst>
          </p:cNvPr>
          <p:cNvSpPr>
            <a:spLocks noGrp="1"/>
          </p:cNvSpPr>
          <p:nvPr>
            <p:ph type="title"/>
          </p:nvPr>
        </p:nvSpPr>
        <p:spPr/>
        <p:txBody>
          <a:bodyPr/>
          <a:lstStyle/>
          <a:p>
            <a:r>
              <a:rPr lang="en-US" dirty="0"/>
              <a:t>INTERNAL USE: SEED Questions (from Audience Members)</a:t>
            </a:r>
          </a:p>
        </p:txBody>
      </p:sp>
      <p:sp>
        <p:nvSpPr>
          <p:cNvPr id="3" name="Text Placeholder 2">
            <a:extLst>
              <a:ext uri="{FF2B5EF4-FFF2-40B4-BE49-F238E27FC236}">
                <a16:creationId xmlns:a16="http://schemas.microsoft.com/office/drawing/2014/main" id="{0F7C4503-45BD-C763-56C3-7260D857B41E}"/>
              </a:ext>
            </a:extLst>
          </p:cNvPr>
          <p:cNvSpPr>
            <a:spLocks noGrp="1"/>
          </p:cNvSpPr>
          <p:nvPr>
            <p:ph type="body" sz="quarter" idx="13"/>
          </p:nvPr>
        </p:nvSpPr>
        <p:spPr/>
        <p:txBody>
          <a:bodyPr/>
          <a:lstStyle/>
          <a:p>
            <a:r>
              <a:rPr lang="en-US" dirty="0"/>
              <a:t>2024 CAQH INDEX WEBINAR</a:t>
            </a:r>
          </a:p>
        </p:txBody>
      </p:sp>
      <p:graphicFrame>
        <p:nvGraphicFramePr>
          <p:cNvPr id="10" name="Table 9">
            <a:extLst>
              <a:ext uri="{FF2B5EF4-FFF2-40B4-BE49-F238E27FC236}">
                <a16:creationId xmlns:a16="http://schemas.microsoft.com/office/drawing/2014/main" id="{64BC9C91-8368-7FC5-D682-495A6D512797}"/>
              </a:ext>
            </a:extLst>
          </p:cNvPr>
          <p:cNvGraphicFramePr>
            <a:graphicFrameLocks noGrp="1"/>
          </p:cNvGraphicFramePr>
          <p:nvPr>
            <p:extLst>
              <p:ext uri="{D42A27DB-BD31-4B8C-83A1-F6EECF244321}">
                <p14:modId xmlns:p14="http://schemas.microsoft.com/office/powerpoint/2010/main" val="3969776660"/>
              </p:ext>
            </p:extLst>
          </p:nvPr>
        </p:nvGraphicFramePr>
        <p:xfrm>
          <a:off x="423862" y="1333499"/>
          <a:ext cx="11342688" cy="5045928"/>
        </p:xfrm>
        <a:graphic>
          <a:graphicData uri="http://schemas.openxmlformats.org/drawingml/2006/table">
            <a:tbl>
              <a:tblPr firstRow="1" bandRow="1">
                <a:tableStyleId>{5C22544A-7EE6-4342-B048-85BDC9FD1C3A}</a:tableStyleId>
              </a:tblPr>
              <a:tblGrid>
                <a:gridCol w="1455738">
                  <a:extLst>
                    <a:ext uri="{9D8B030D-6E8A-4147-A177-3AD203B41FA5}">
                      <a16:colId xmlns:a16="http://schemas.microsoft.com/office/drawing/2014/main" val="3967251907"/>
                    </a:ext>
                  </a:extLst>
                </a:gridCol>
                <a:gridCol w="9886950">
                  <a:extLst>
                    <a:ext uri="{9D8B030D-6E8A-4147-A177-3AD203B41FA5}">
                      <a16:colId xmlns:a16="http://schemas.microsoft.com/office/drawing/2014/main" val="1313904589"/>
                    </a:ext>
                  </a:extLst>
                </a:gridCol>
              </a:tblGrid>
              <a:tr h="814279">
                <a:tc>
                  <a:txBody>
                    <a:bodyPr/>
                    <a:lstStyle/>
                    <a:p>
                      <a:pPr algn="r"/>
                      <a:r>
                        <a:rPr lang="en-US" sz="1600" b="1" dirty="0">
                          <a:solidFill>
                            <a:schemeClr val="bg1"/>
                          </a:solidFill>
                        </a:rPr>
                        <a:t>[SOFIA/</a:t>
                      </a:r>
                    </a:p>
                    <a:p>
                      <a:pPr algn="r"/>
                      <a:r>
                        <a:rPr lang="en-US" sz="1600" b="1" dirty="0">
                          <a:solidFill>
                            <a:schemeClr val="bg1"/>
                          </a:solidFill>
                        </a:rPr>
                        <a:t>REBEKAH]</a:t>
                      </a:r>
                    </a:p>
                  </a:txBody>
                  <a:tcPr anchor="ctr">
                    <a:lnL w="12700" cmpd="sng">
                      <a:noFill/>
                    </a:lnL>
                    <a:lnR w="12700" cmpd="sng">
                      <a:noFill/>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1600" b="0" i="0" u="none" strike="noStrike" kern="1200" cap="none" spc="0" normalizeH="0" baseline="0" dirty="0">
                          <a:ln>
                            <a:noFill/>
                          </a:ln>
                          <a:solidFill>
                            <a:prstClr val="white"/>
                          </a:solidFill>
                          <a:effectLst/>
                          <a:uLnTx/>
                          <a:uFillTx/>
                          <a:latin typeface="+mn-lt"/>
                          <a:ea typeface="+mn-ea"/>
                          <a:cs typeface="+mn-cs"/>
                        </a:rPr>
                        <a:t>  Please identify the top three opportunities health plans have to reduce administrative waste, ease provider burden, and improve patient access to care, and explain as precisely as possible the actions health plans should take to successfully utilize these three opportunities. (Blue Cross and Blue Shield Association) </a:t>
                      </a:r>
                      <a:endParaRPr kumimoji="0" lang="en-US" sz="1600" b="0" i="0" u="none" strike="noStrike" kern="1200" cap="none" spc="0" normalizeH="0" baseline="0" noProof="0" dirty="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0387831"/>
                  </a:ext>
                </a:extLst>
              </a:tr>
              <a:tr h="81427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[ROB/ERIN]</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1600" b="0" i="0" u="none" strike="noStrike" kern="1200" cap="none" spc="0" normalizeH="0" baseline="0" dirty="0">
                          <a:ln>
                            <a:noFill/>
                          </a:ln>
                          <a:solidFill>
                            <a:prstClr val="white"/>
                          </a:solidFill>
                          <a:effectLst/>
                          <a:uLnTx/>
                          <a:uFillTx/>
                          <a:latin typeface="+mn-lt"/>
                          <a:ea typeface="+mn-ea"/>
                          <a:cs typeface="+mn-cs"/>
                        </a:rPr>
                        <a:t>What additional new changes / outcomes should be looking out for with regards to the No Surprise Act, or other possible changes in the Healthcare system?  And is CAQH  keeping aware of them? (Credential That LLC) </a:t>
                      </a:r>
                      <a:endParaRPr kumimoji="0" lang="en-US" sz="1600" b="0" i="0" u="none" strike="noStrike" kern="1200" cap="none" spc="0" normalizeH="0" baseline="0" noProof="0" dirty="0">
                        <a:ln>
                          <a:noFill/>
                        </a:ln>
                        <a:solidFill>
                          <a:prstClr val="white"/>
                        </a:solidFill>
                        <a:effectLst/>
                        <a:uLnTx/>
                        <a:uFillTx/>
                        <a:latin typeface="+mn-lt"/>
                        <a:ea typeface="+mn-ea"/>
                        <a:cs typeface="+mn-cs"/>
                      </a:endParaRP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409847"/>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X</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969535"/>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1200"/>
                        </a:spcAft>
                        <a:buClrTx/>
                        <a:buSzTx/>
                        <a:buFont typeface="+mj-lt"/>
                        <a:buAutoNum type="arabicPeriod" startAt="4"/>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  X</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354750"/>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5"/>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X</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3004938"/>
                  </a:ext>
                </a:extLst>
              </a:tr>
              <a:tr h="7890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1600" b="0" i="0" u="none" strike="noStrike" kern="1200" cap="none" spc="0" normalizeH="0" baseline="0" noProof="0" dirty="0">
                          <a:ln>
                            <a:noFill/>
                          </a:ln>
                          <a:solidFill>
                            <a:prstClr val="white"/>
                          </a:solidFill>
                          <a:effectLst/>
                          <a:uLnTx/>
                          <a:uFillTx/>
                          <a:latin typeface="+mn-lt"/>
                          <a:ea typeface="+mn-ea"/>
                          <a:cs typeface="+mn-cs"/>
                        </a:rPr>
                        <a:t>X</a:t>
                      </a:r>
                    </a:p>
                  </a:txBody>
                  <a:tcPr anchor="ctr">
                    <a:lnL w="12700" cmpd="sng">
                      <a:noFill/>
                    </a:lnL>
                    <a:lnR w="12700" cmpd="sng">
                      <a:noFill/>
                    </a:lnR>
                    <a:lnT w="635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307855"/>
                  </a:ext>
                </a:extLst>
              </a:tr>
            </a:tbl>
          </a:graphicData>
        </a:graphic>
      </p:graphicFrame>
    </p:spTree>
    <p:extLst>
      <p:ext uri="{BB962C8B-B14F-4D97-AF65-F5344CB8AC3E}">
        <p14:creationId xmlns:p14="http://schemas.microsoft.com/office/powerpoint/2010/main" val="45729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66038B-4DFF-2B54-98F2-BC2B517629B2}"/>
              </a:ext>
            </a:extLst>
          </p:cNvPr>
          <p:cNvSpPr>
            <a:spLocks noGrp="1"/>
          </p:cNvSpPr>
          <p:nvPr>
            <p:ph type="title"/>
          </p:nvPr>
        </p:nvSpPr>
        <p:spPr/>
        <p:txBody>
          <a:bodyPr/>
          <a:lstStyle/>
          <a:p>
            <a:r>
              <a:rPr lang="en-US"/>
              <a:t>Webinar Logistics</a:t>
            </a:r>
          </a:p>
        </p:txBody>
      </p:sp>
      <p:pic>
        <p:nvPicPr>
          <p:cNvPr id="4" name="Picture 21">
            <a:extLst>
              <a:ext uri="{FF2B5EF4-FFF2-40B4-BE49-F238E27FC236}">
                <a16:creationId xmlns:a16="http://schemas.microsoft.com/office/drawing/2014/main" id="{DC8CDCBF-EC5C-69FD-52BD-FD22A429E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650" y="5231080"/>
            <a:ext cx="11331927" cy="56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82D69339-AC9D-7D4A-F3C9-6259F1C27E60}"/>
              </a:ext>
            </a:extLst>
          </p:cNvPr>
          <p:cNvSpPr/>
          <p:nvPr/>
        </p:nvSpPr>
        <p:spPr>
          <a:xfrm>
            <a:off x="3989030" y="5009275"/>
            <a:ext cx="1052012" cy="1002390"/>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174ECE-31B3-1953-12A7-02652E04E1A3}"/>
              </a:ext>
            </a:extLst>
          </p:cNvPr>
          <p:cNvSpPr txBox="1"/>
          <p:nvPr/>
        </p:nvSpPr>
        <p:spPr>
          <a:xfrm>
            <a:off x="2460790" y="1549400"/>
            <a:ext cx="8134939" cy="3799861"/>
          </a:xfrm>
          <a:prstGeom prst="rect">
            <a:avLst/>
          </a:prstGeom>
          <a:noFill/>
        </p:spPr>
        <p:txBody>
          <a:bodyPr wrap="square" rtlCol="0">
            <a:noAutofit/>
          </a:bodyPr>
          <a:lstStyle/>
          <a:p>
            <a:pPr>
              <a:spcAft>
                <a:spcPts val="600"/>
              </a:spcAft>
              <a:defRPr/>
            </a:pPr>
            <a:r>
              <a:rPr lang="en-US" sz="2200" dirty="0">
                <a:solidFill>
                  <a:schemeClr val="bg1"/>
                </a:solidFill>
                <a:ea typeface="Times New Roman" pitchFamily="18" charset="0"/>
                <a:cs typeface="Arial" charset="0"/>
              </a:rPr>
              <a:t>Today’s session is being recorded. All attendees and registrants will receive a link to the recording after the webinar.</a:t>
            </a:r>
          </a:p>
          <a:p>
            <a:pPr lvl="1">
              <a:spcAft>
                <a:spcPts val="600"/>
              </a:spcAft>
              <a:defRPr/>
            </a:pPr>
            <a:endParaRPr lang="en-US" sz="2200" dirty="0">
              <a:solidFill>
                <a:schemeClr val="bg1"/>
              </a:solidFill>
              <a:ea typeface="Times New Roman" pitchFamily="18" charset="0"/>
              <a:cs typeface="Arial" charset="0"/>
            </a:endParaRPr>
          </a:p>
          <a:p>
            <a:pPr>
              <a:spcAft>
                <a:spcPts val="600"/>
              </a:spcAft>
              <a:defRPr/>
            </a:pPr>
            <a:r>
              <a:rPr lang="en-US" sz="2200" dirty="0">
                <a:solidFill>
                  <a:schemeClr val="bg1"/>
                </a:solidFill>
                <a:ea typeface="Times New Roman" pitchFamily="18" charset="0"/>
                <a:cs typeface="Arial" charset="0"/>
              </a:rPr>
              <a:t>Your microphones will be muted during the webinar.</a:t>
            </a:r>
          </a:p>
          <a:p>
            <a:pPr>
              <a:spcAft>
                <a:spcPts val="600"/>
              </a:spcAft>
              <a:defRPr/>
            </a:pPr>
            <a:endParaRPr lang="en-US" sz="2200" dirty="0">
              <a:solidFill>
                <a:schemeClr val="bg1"/>
              </a:solidFill>
              <a:ea typeface="Times New Roman" pitchFamily="18" charset="0"/>
              <a:cs typeface="Arial" charset="0"/>
            </a:endParaRPr>
          </a:p>
          <a:p>
            <a:pPr>
              <a:spcAft>
                <a:spcPts val="600"/>
              </a:spcAft>
              <a:defRPr/>
            </a:pPr>
            <a:r>
              <a:rPr lang="en-US" sz="2200" dirty="0">
                <a:solidFill>
                  <a:schemeClr val="bg1"/>
                </a:solidFill>
                <a:ea typeface="Times New Roman" pitchFamily="18" charset="0"/>
                <a:cs typeface="Arial" charset="0"/>
              </a:rPr>
              <a:t>Throughout the session, you may communicate a question via the panel at the bottom of your screen:</a:t>
            </a:r>
          </a:p>
        </p:txBody>
      </p:sp>
      <p:grpSp>
        <p:nvGrpSpPr>
          <p:cNvPr id="8" name="Group 7">
            <a:extLst>
              <a:ext uri="{FF2B5EF4-FFF2-40B4-BE49-F238E27FC236}">
                <a16:creationId xmlns:a16="http://schemas.microsoft.com/office/drawing/2014/main" id="{06F657B3-BB03-3066-BE6B-C4346A395A79}"/>
              </a:ext>
            </a:extLst>
          </p:cNvPr>
          <p:cNvGrpSpPr>
            <a:grpSpLocks noChangeAspect="1"/>
          </p:cNvGrpSpPr>
          <p:nvPr/>
        </p:nvGrpSpPr>
        <p:grpSpPr>
          <a:xfrm>
            <a:off x="1481846" y="2584170"/>
            <a:ext cx="640080" cy="640080"/>
            <a:chOff x="2666543" y="4347189"/>
            <a:chExt cx="365760" cy="36576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18D1E905-BD13-D3EF-2B31-50B8A630B23C}"/>
                </a:ext>
              </a:extLst>
            </p:cNvPr>
            <p:cNvSpPr>
              <a:spLocks noChangeAspect="1"/>
            </p:cNvSpPr>
            <p:nvPr/>
          </p:nvSpPr>
          <p:spPr>
            <a:xfrm>
              <a:off x="2666543" y="4347189"/>
              <a:ext cx="365760" cy="365760"/>
            </a:xfrm>
            <a:prstGeom prst="ellipse">
              <a:avLst/>
            </a:prstGeom>
            <a:solidFill>
              <a:srgbClr val="00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0CE1A60F-6B05-A0DB-B79C-D3909E738382}"/>
                </a:ext>
              </a:extLst>
            </p:cNvPr>
            <p:cNvSpPr>
              <a:spLocks noChangeAspect="1"/>
            </p:cNvSpPr>
            <p:nvPr/>
          </p:nvSpPr>
          <p:spPr>
            <a:xfrm>
              <a:off x="2783291" y="4407600"/>
              <a:ext cx="132264" cy="245873"/>
            </a:xfrm>
            <a:custGeom>
              <a:avLst/>
              <a:gdLst>
                <a:gd name="connsiteX0" fmla="*/ 129974 w 132264"/>
                <a:gd name="connsiteY0" fmla="*/ 226676 h 245873"/>
                <a:gd name="connsiteX1" fmla="*/ 103893 w 132264"/>
                <a:gd name="connsiteY1" fmla="*/ 205526 h 245873"/>
                <a:gd name="connsiteX2" fmla="*/ 83561 w 132264"/>
                <a:gd name="connsiteY2" fmla="*/ 205526 h 245873"/>
                <a:gd name="connsiteX3" fmla="*/ 83561 w 132264"/>
                <a:gd name="connsiteY3" fmla="*/ 183285 h 245873"/>
                <a:gd name="connsiteX4" fmla="*/ 129883 w 132264"/>
                <a:gd name="connsiteY4" fmla="*/ 142302 h 245873"/>
                <a:gd name="connsiteX5" fmla="*/ 131064 w 132264"/>
                <a:gd name="connsiteY5" fmla="*/ 118561 h 245873"/>
                <a:gd name="connsiteX6" fmla="*/ 125044 w 132264"/>
                <a:gd name="connsiteY6" fmla="*/ 111405 h 245873"/>
                <a:gd name="connsiteX7" fmla="*/ 124953 w 132264"/>
                <a:gd name="connsiteY7" fmla="*/ 111405 h 245873"/>
                <a:gd name="connsiteX8" fmla="*/ 119705 w 132264"/>
                <a:gd name="connsiteY8" fmla="*/ 116539 h 245873"/>
                <a:gd name="connsiteX9" fmla="*/ 119637 w 132264"/>
                <a:gd name="connsiteY9" fmla="*/ 125808 h 245873"/>
                <a:gd name="connsiteX10" fmla="*/ 119728 w 132264"/>
                <a:gd name="connsiteY10" fmla="*/ 133146 h 245873"/>
                <a:gd name="connsiteX11" fmla="*/ 83538 w 132264"/>
                <a:gd name="connsiteY11" fmla="*/ 171926 h 245873"/>
                <a:gd name="connsiteX12" fmla="*/ 83538 w 132264"/>
                <a:gd name="connsiteY12" fmla="*/ 165747 h 245873"/>
                <a:gd name="connsiteX13" fmla="*/ 113571 w 132264"/>
                <a:gd name="connsiteY13" fmla="*/ 132828 h 245873"/>
                <a:gd name="connsiteX14" fmla="*/ 113685 w 132264"/>
                <a:gd name="connsiteY14" fmla="*/ 80940 h 245873"/>
                <a:gd name="connsiteX15" fmla="*/ 113571 w 132264"/>
                <a:gd name="connsiteY15" fmla="*/ 33119 h 245873"/>
                <a:gd name="connsiteX16" fmla="*/ 83016 w 132264"/>
                <a:gd name="connsiteY16" fmla="*/ 519 h 245873"/>
                <a:gd name="connsiteX17" fmla="*/ 44804 w 132264"/>
                <a:gd name="connsiteY17" fmla="*/ 1314 h 245873"/>
                <a:gd name="connsiteX18" fmla="*/ 19292 w 132264"/>
                <a:gd name="connsiteY18" fmla="*/ 29052 h 245873"/>
                <a:gd name="connsiteX19" fmla="*/ 18814 w 132264"/>
                <a:gd name="connsiteY19" fmla="*/ 33710 h 245873"/>
                <a:gd name="connsiteX20" fmla="*/ 18724 w 132264"/>
                <a:gd name="connsiteY20" fmla="*/ 34664 h 245873"/>
                <a:gd name="connsiteX21" fmla="*/ 18633 w 132264"/>
                <a:gd name="connsiteY21" fmla="*/ 80304 h 245873"/>
                <a:gd name="connsiteX22" fmla="*/ 18701 w 132264"/>
                <a:gd name="connsiteY22" fmla="*/ 131329 h 245873"/>
                <a:gd name="connsiteX23" fmla="*/ 21450 w 132264"/>
                <a:gd name="connsiteY23" fmla="*/ 145141 h 245873"/>
                <a:gd name="connsiteX24" fmla="*/ 48734 w 132264"/>
                <a:gd name="connsiteY24" fmla="*/ 165815 h 245873"/>
                <a:gd name="connsiteX25" fmla="*/ 48734 w 132264"/>
                <a:gd name="connsiteY25" fmla="*/ 171994 h 245873"/>
                <a:gd name="connsiteX26" fmla="*/ 13044 w 132264"/>
                <a:gd name="connsiteY26" fmla="*/ 136645 h 245873"/>
                <a:gd name="connsiteX27" fmla="*/ 13089 w 132264"/>
                <a:gd name="connsiteY27" fmla="*/ 130329 h 245873"/>
                <a:gd name="connsiteX28" fmla="*/ 12090 w 132264"/>
                <a:gd name="connsiteY28" fmla="*/ 116335 h 245873"/>
                <a:gd name="connsiteX29" fmla="*/ 6229 w 132264"/>
                <a:gd name="connsiteY29" fmla="*/ 113541 h 245873"/>
                <a:gd name="connsiteX30" fmla="*/ 1685 w 132264"/>
                <a:gd name="connsiteY30" fmla="*/ 119061 h 245873"/>
                <a:gd name="connsiteX31" fmla="*/ 2457 w 132264"/>
                <a:gd name="connsiteY31" fmla="*/ 142256 h 245873"/>
                <a:gd name="connsiteX32" fmla="*/ 48711 w 132264"/>
                <a:gd name="connsiteY32" fmla="*/ 183308 h 245873"/>
                <a:gd name="connsiteX33" fmla="*/ 48711 w 132264"/>
                <a:gd name="connsiteY33" fmla="*/ 205549 h 245873"/>
                <a:gd name="connsiteX34" fmla="*/ 28879 w 132264"/>
                <a:gd name="connsiteY34" fmla="*/ 205549 h 245873"/>
                <a:gd name="connsiteX35" fmla="*/ 1890 w 132264"/>
                <a:gd name="connsiteY35" fmla="*/ 227858 h 245873"/>
                <a:gd name="connsiteX36" fmla="*/ 3366 w 132264"/>
                <a:gd name="connsiteY36" fmla="*/ 245669 h 245873"/>
                <a:gd name="connsiteX37" fmla="*/ 3707 w 132264"/>
                <a:gd name="connsiteY37" fmla="*/ 245873 h 245873"/>
                <a:gd name="connsiteX38" fmla="*/ 128565 w 132264"/>
                <a:gd name="connsiteY38" fmla="*/ 245873 h 245873"/>
                <a:gd name="connsiteX39" fmla="*/ 128929 w 132264"/>
                <a:gd name="connsiteY39" fmla="*/ 245623 h 245873"/>
                <a:gd name="connsiteX40" fmla="*/ 129974 w 132264"/>
                <a:gd name="connsiteY40" fmla="*/ 226676 h 245873"/>
                <a:gd name="connsiteX41" fmla="*/ 129974 w 132264"/>
                <a:gd name="connsiteY41" fmla="*/ 226676 h 245873"/>
                <a:gd name="connsiteX42" fmla="*/ 30037 w 132264"/>
                <a:gd name="connsiteY42" fmla="*/ 133692 h 245873"/>
                <a:gd name="connsiteX43" fmla="*/ 30037 w 132264"/>
                <a:gd name="connsiteY43" fmla="*/ 119856 h 245873"/>
                <a:gd name="connsiteX44" fmla="*/ 52369 w 132264"/>
                <a:gd name="connsiteY44" fmla="*/ 119856 h 245873"/>
                <a:gd name="connsiteX45" fmla="*/ 57117 w 132264"/>
                <a:gd name="connsiteY45" fmla="*/ 114177 h 245873"/>
                <a:gd name="connsiteX46" fmla="*/ 52369 w 132264"/>
                <a:gd name="connsiteY46" fmla="*/ 108520 h 245873"/>
                <a:gd name="connsiteX47" fmla="*/ 30037 w 132264"/>
                <a:gd name="connsiteY47" fmla="*/ 108520 h 245873"/>
                <a:gd name="connsiteX48" fmla="*/ 30037 w 132264"/>
                <a:gd name="connsiteY48" fmla="*/ 96866 h 245873"/>
                <a:gd name="connsiteX49" fmla="*/ 53369 w 132264"/>
                <a:gd name="connsiteY49" fmla="*/ 96866 h 245873"/>
                <a:gd name="connsiteX50" fmla="*/ 55072 w 132264"/>
                <a:gd name="connsiteY50" fmla="*/ 96048 h 245873"/>
                <a:gd name="connsiteX51" fmla="*/ 57072 w 132264"/>
                <a:gd name="connsiteY51" fmla="*/ 91163 h 245873"/>
                <a:gd name="connsiteX52" fmla="*/ 52869 w 132264"/>
                <a:gd name="connsiteY52" fmla="*/ 86052 h 245873"/>
                <a:gd name="connsiteX53" fmla="*/ 30037 w 132264"/>
                <a:gd name="connsiteY53" fmla="*/ 86052 h 245873"/>
                <a:gd name="connsiteX54" fmla="*/ 30037 w 132264"/>
                <a:gd name="connsiteY54" fmla="*/ 74398 h 245873"/>
                <a:gd name="connsiteX55" fmla="*/ 52869 w 132264"/>
                <a:gd name="connsiteY55" fmla="*/ 74398 h 245873"/>
                <a:gd name="connsiteX56" fmla="*/ 56935 w 132264"/>
                <a:gd name="connsiteY56" fmla="*/ 69877 h 245873"/>
                <a:gd name="connsiteX57" fmla="*/ 53073 w 132264"/>
                <a:gd name="connsiteY57" fmla="*/ 63334 h 245873"/>
                <a:gd name="connsiteX58" fmla="*/ 30037 w 132264"/>
                <a:gd name="connsiteY58" fmla="*/ 63061 h 245873"/>
                <a:gd name="connsiteX59" fmla="*/ 30037 w 132264"/>
                <a:gd name="connsiteY59" fmla="*/ 36504 h 245873"/>
                <a:gd name="connsiteX60" fmla="*/ 30401 w 132264"/>
                <a:gd name="connsiteY60" fmla="*/ 32574 h 245873"/>
                <a:gd name="connsiteX61" fmla="*/ 30741 w 132264"/>
                <a:gd name="connsiteY61" fmla="*/ 29257 h 245873"/>
                <a:gd name="connsiteX62" fmla="*/ 49529 w 132264"/>
                <a:gd name="connsiteY62" fmla="*/ 11900 h 245873"/>
                <a:gd name="connsiteX63" fmla="*/ 82289 w 132264"/>
                <a:gd name="connsiteY63" fmla="*/ 11878 h 245873"/>
                <a:gd name="connsiteX64" fmla="*/ 102235 w 132264"/>
                <a:gd name="connsiteY64" fmla="*/ 31733 h 245873"/>
                <a:gd name="connsiteX65" fmla="*/ 102235 w 132264"/>
                <a:gd name="connsiteY65" fmla="*/ 40570 h 245873"/>
                <a:gd name="connsiteX66" fmla="*/ 79403 w 132264"/>
                <a:gd name="connsiteY66" fmla="*/ 40570 h 245873"/>
                <a:gd name="connsiteX67" fmla="*/ 75428 w 132264"/>
                <a:gd name="connsiteY67" fmla="*/ 45909 h 245873"/>
                <a:gd name="connsiteX68" fmla="*/ 76541 w 132264"/>
                <a:gd name="connsiteY68" fmla="*/ 49839 h 245873"/>
                <a:gd name="connsiteX69" fmla="*/ 80426 w 132264"/>
                <a:gd name="connsiteY69" fmla="*/ 51929 h 245873"/>
                <a:gd name="connsiteX70" fmla="*/ 102258 w 132264"/>
                <a:gd name="connsiteY70" fmla="*/ 51929 h 245873"/>
                <a:gd name="connsiteX71" fmla="*/ 102258 w 132264"/>
                <a:gd name="connsiteY71" fmla="*/ 63084 h 245873"/>
                <a:gd name="connsiteX72" fmla="*/ 79926 w 132264"/>
                <a:gd name="connsiteY72" fmla="*/ 63084 h 245873"/>
                <a:gd name="connsiteX73" fmla="*/ 77450 w 132264"/>
                <a:gd name="connsiteY73" fmla="*/ 64379 h 245873"/>
                <a:gd name="connsiteX74" fmla="*/ 75223 w 132264"/>
                <a:gd name="connsiteY74" fmla="*/ 68763 h 245873"/>
                <a:gd name="connsiteX75" fmla="*/ 79926 w 132264"/>
                <a:gd name="connsiteY75" fmla="*/ 74420 h 245873"/>
                <a:gd name="connsiteX76" fmla="*/ 102258 w 132264"/>
                <a:gd name="connsiteY76" fmla="*/ 74420 h 245873"/>
                <a:gd name="connsiteX77" fmla="*/ 102258 w 132264"/>
                <a:gd name="connsiteY77" fmla="*/ 86075 h 245873"/>
                <a:gd name="connsiteX78" fmla="*/ 79426 w 132264"/>
                <a:gd name="connsiteY78" fmla="*/ 86075 h 245873"/>
                <a:gd name="connsiteX79" fmla="*/ 76246 w 132264"/>
                <a:gd name="connsiteY79" fmla="*/ 88028 h 245873"/>
                <a:gd name="connsiteX80" fmla="*/ 75405 w 132264"/>
                <a:gd name="connsiteY80" fmla="*/ 91481 h 245873"/>
                <a:gd name="connsiteX81" fmla="*/ 79426 w 132264"/>
                <a:gd name="connsiteY81" fmla="*/ 96911 h 245873"/>
                <a:gd name="connsiteX82" fmla="*/ 102258 w 132264"/>
                <a:gd name="connsiteY82" fmla="*/ 96911 h 245873"/>
                <a:gd name="connsiteX83" fmla="*/ 102258 w 132264"/>
                <a:gd name="connsiteY83" fmla="*/ 108565 h 245873"/>
                <a:gd name="connsiteX84" fmla="*/ 79926 w 132264"/>
                <a:gd name="connsiteY84" fmla="*/ 108565 h 245873"/>
                <a:gd name="connsiteX85" fmla="*/ 75223 w 132264"/>
                <a:gd name="connsiteY85" fmla="*/ 114222 h 245873"/>
                <a:gd name="connsiteX86" fmla="*/ 79926 w 132264"/>
                <a:gd name="connsiteY86" fmla="*/ 119902 h 245873"/>
                <a:gd name="connsiteX87" fmla="*/ 102258 w 132264"/>
                <a:gd name="connsiteY87" fmla="*/ 119902 h 245873"/>
                <a:gd name="connsiteX88" fmla="*/ 102258 w 132264"/>
                <a:gd name="connsiteY88" fmla="*/ 134737 h 245873"/>
                <a:gd name="connsiteX89" fmla="*/ 82811 w 132264"/>
                <a:gd name="connsiteY89" fmla="*/ 154592 h 245873"/>
                <a:gd name="connsiteX90" fmla="*/ 49529 w 132264"/>
                <a:gd name="connsiteY90" fmla="*/ 154592 h 245873"/>
                <a:gd name="connsiteX91" fmla="*/ 30083 w 132264"/>
                <a:gd name="connsiteY91" fmla="*/ 133737 h 245873"/>
                <a:gd name="connsiteX92" fmla="*/ 72202 w 132264"/>
                <a:gd name="connsiteY92" fmla="*/ 165860 h 245873"/>
                <a:gd name="connsiteX93" fmla="*/ 72202 w 132264"/>
                <a:gd name="connsiteY93" fmla="*/ 203527 h 245873"/>
                <a:gd name="connsiteX94" fmla="*/ 60048 w 132264"/>
                <a:gd name="connsiteY94" fmla="*/ 203527 h 245873"/>
                <a:gd name="connsiteX95" fmla="*/ 60048 w 132264"/>
                <a:gd name="connsiteY95" fmla="*/ 165860 h 245873"/>
                <a:gd name="connsiteX96" fmla="*/ 72202 w 132264"/>
                <a:gd name="connsiteY96" fmla="*/ 165860 h 245873"/>
                <a:gd name="connsiteX97" fmla="*/ 11795 w 132264"/>
                <a:gd name="connsiteY97" fmla="*/ 234537 h 245873"/>
                <a:gd name="connsiteX98" fmla="*/ 27129 w 132264"/>
                <a:gd name="connsiteY98" fmla="*/ 217703 h 245873"/>
                <a:gd name="connsiteX99" fmla="*/ 35944 w 132264"/>
                <a:gd name="connsiteY99" fmla="*/ 216362 h 245873"/>
                <a:gd name="connsiteX100" fmla="*/ 96828 w 132264"/>
                <a:gd name="connsiteY100" fmla="*/ 216362 h 245873"/>
                <a:gd name="connsiteX101" fmla="*/ 109459 w 132264"/>
                <a:gd name="connsiteY101" fmla="*/ 219452 h 245873"/>
                <a:gd name="connsiteX102" fmla="*/ 120500 w 132264"/>
                <a:gd name="connsiteY102" fmla="*/ 234560 h 245873"/>
                <a:gd name="connsiteX103" fmla="*/ 11795 w 132264"/>
                <a:gd name="connsiteY103" fmla="*/ 234560 h 24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32264" h="245873">
                  <a:moveTo>
                    <a:pt x="129974" y="226676"/>
                  </a:moveTo>
                  <a:cubicBezTo>
                    <a:pt x="126725" y="218157"/>
                    <a:pt x="114321" y="205526"/>
                    <a:pt x="103893" y="205526"/>
                  </a:cubicBezTo>
                  <a:lnTo>
                    <a:pt x="83561" y="205526"/>
                  </a:lnTo>
                  <a:lnTo>
                    <a:pt x="83561" y="183285"/>
                  </a:lnTo>
                  <a:cubicBezTo>
                    <a:pt x="106029" y="181831"/>
                    <a:pt x="125816" y="164429"/>
                    <a:pt x="129883" y="142302"/>
                  </a:cubicBezTo>
                  <a:cubicBezTo>
                    <a:pt x="131132" y="135577"/>
                    <a:pt x="131632" y="125354"/>
                    <a:pt x="131064" y="118561"/>
                  </a:cubicBezTo>
                  <a:cubicBezTo>
                    <a:pt x="130655" y="113677"/>
                    <a:pt x="127747" y="111428"/>
                    <a:pt x="125044" y="111405"/>
                  </a:cubicBezTo>
                  <a:cubicBezTo>
                    <a:pt x="125021" y="111405"/>
                    <a:pt x="124998" y="111405"/>
                    <a:pt x="124953" y="111405"/>
                  </a:cubicBezTo>
                  <a:cubicBezTo>
                    <a:pt x="122204" y="111405"/>
                    <a:pt x="120046" y="113495"/>
                    <a:pt x="119705" y="116539"/>
                  </a:cubicBezTo>
                  <a:cubicBezTo>
                    <a:pt x="119364" y="119425"/>
                    <a:pt x="119523" y="122673"/>
                    <a:pt x="119637" y="125808"/>
                  </a:cubicBezTo>
                  <a:cubicBezTo>
                    <a:pt x="119751" y="128285"/>
                    <a:pt x="119864" y="130852"/>
                    <a:pt x="119728" y="133146"/>
                  </a:cubicBezTo>
                  <a:cubicBezTo>
                    <a:pt x="118478" y="153956"/>
                    <a:pt x="103371" y="170040"/>
                    <a:pt x="83538" y="171926"/>
                  </a:cubicBezTo>
                  <a:lnTo>
                    <a:pt x="83538" y="165747"/>
                  </a:lnTo>
                  <a:cubicBezTo>
                    <a:pt x="100440" y="163770"/>
                    <a:pt x="112435" y="150707"/>
                    <a:pt x="113571" y="132828"/>
                  </a:cubicBezTo>
                  <a:cubicBezTo>
                    <a:pt x="114639" y="115903"/>
                    <a:pt x="114139" y="98115"/>
                    <a:pt x="113685" y="80940"/>
                  </a:cubicBezTo>
                  <a:cubicBezTo>
                    <a:pt x="113253" y="65174"/>
                    <a:pt x="112822" y="48840"/>
                    <a:pt x="113571" y="33119"/>
                  </a:cubicBezTo>
                  <a:cubicBezTo>
                    <a:pt x="112867" y="16398"/>
                    <a:pt x="99145" y="1791"/>
                    <a:pt x="83016" y="519"/>
                  </a:cubicBezTo>
                  <a:cubicBezTo>
                    <a:pt x="75519" y="-72"/>
                    <a:pt x="52823" y="-526"/>
                    <a:pt x="44804" y="1314"/>
                  </a:cubicBezTo>
                  <a:cubicBezTo>
                    <a:pt x="32014" y="4222"/>
                    <a:pt x="21291" y="15899"/>
                    <a:pt x="19292" y="29052"/>
                  </a:cubicBezTo>
                  <a:cubicBezTo>
                    <a:pt x="19110" y="30256"/>
                    <a:pt x="18837" y="32097"/>
                    <a:pt x="18814" y="33710"/>
                  </a:cubicBezTo>
                  <a:cubicBezTo>
                    <a:pt x="18769" y="33959"/>
                    <a:pt x="18746" y="34232"/>
                    <a:pt x="18724" y="34664"/>
                  </a:cubicBezTo>
                  <a:cubicBezTo>
                    <a:pt x="19223" y="46273"/>
                    <a:pt x="18928" y="62789"/>
                    <a:pt x="18633" y="80304"/>
                  </a:cubicBezTo>
                  <a:cubicBezTo>
                    <a:pt x="18315" y="99069"/>
                    <a:pt x="17974" y="118493"/>
                    <a:pt x="18701" y="131329"/>
                  </a:cubicBezTo>
                  <a:cubicBezTo>
                    <a:pt x="18996" y="136668"/>
                    <a:pt x="19928" y="141302"/>
                    <a:pt x="21450" y="145141"/>
                  </a:cubicBezTo>
                  <a:cubicBezTo>
                    <a:pt x="25812" y="156160"/>
                    <a:pt x="37148" y="164656"/>
                    <a:pt x="48734" y="165815"/>
                  </a:cubicBezTo>
                  <a:lnTo>
                    <a:pt x="48734" y="171994"/>
                  </a:lnTo>
                  <a:cubicBezTo>
                    <a:pt x="30560" y="170586"/>
                    <a:pt x="14384" y="154728"/>
                    <a:pt x="13044" y="136645"/>
                  </a:cubicBezTo>
                  <a:cubicBezTo>
                    <a:pt x="12930" y="135191"/>
                    <a:pt x="13021" y="132828"/>
                    <a:pt x="13089" y="130329"/>
                  </a:cubicBezTo>
                  <a:cubicBezTo>
                    <a:pt x="13317" y="123605"/>
                    <a:pt x="13362" y="118675"/>
                    <a:pt x="12090" y="116335"/>
                  </a:cubicBezTo>
                  <a:cubicBezTo>
                    <a:pt x="10931" y="114177"/>
                    <a:pt x="8569" y="113064"/>
                    <a:pt x="6229" y="113541"/>
                  </a:cubicBezTo>
                  <a:cubicBezTo>
                    <a:pt x="3730" y="114063"/>
                    <a:pt x="1958" y="116221"/>
                    <a:pt x="1685" y="119061"/>
                  </a:cubicBezTo>
                  <a:cubicBezTo>
                    <a:pt x="1140" y="125195"/>
                    <a:pt x="1322" y="136213"/>
                    <a:pt x="2457" y="142256"/>
                  </a:cubicBezTo>
                  <a:cubicBezTo>
                    <a:pt x="6706" y="164679"/>
                    <a:pt x="26039" y="181740"/>
                    <a:pt x="48711" y="183308"/>
                  </a:cubicBezTo>
                  <a:lnTo>
                    <a:pt x="48711" y="205549"/>
                  </a:lnTo>
                  <a:lnTo>
                    <a:pt x="28879" y="205549"/>
                  </a:lnTo>
                  <a:cubicBezTo>
                    <a:pt x="18246" y="205549"/>
                    <a:pt x="5411" y="217748"/>
                    <a:pt x="1890" y="227858"/>
                  </a:cubicBezTo>
                  <a:cubicBezTo>
                    <a:pt x="1072" y="230175"/>
                    <a:pt x="-2654" y="241920"/>
                    <a:pt x="3366" y="245669"/>
                  </a:cubicBezTo>
                  <a:lnTo>
                    <a:pt x="3707" y="245873"/>
                  </a:lnTo>
                  <a:lnTo>
                    <a:pt x="128565" y="245873"/>
                  </a:lnTo>
                  <a:lnTo>
                    <a:pt x="128929" y="245623"/>
                  </a:lnTo>
                  <a:cubicBezTo>
                    <a:pt x="135176" y="241375"/>
                    <a:pt x="130905" y="229107"/>
                    <a:pt x="129974" y="226676"/>
                  </a:cubicBezTo>
                  <a:lnTo>
                    <a:pt x="129974" y="226676"/>
                  </a:lnTo>
                  <a:close/>
                  <a:moveTo>
                    <a:pt x="30037" y="133692"/>
                  </a:moveTo>
                  <a:lnTo>
                    <a:pt x="30037" y="119856"/>
                  </a:lnTo>
                  <a:lnTo>
                    <a:pt x="52369" y="119856"/>
                  </a:lnTo>
                  <a:cubicBezTo>
                    <a:pt x="54982" y="119856"/>
                    <a:pt x="57117" y="116426"/>
                    <a:pt x="57117" y="114177"/>
                  </a:cubicBezTo>
                  <a:cubicBezTo>
                    <a:pt x="57117" y="111928"/>
                    <a:pt x="55004" y="108520"/>
                    <a:pt x="52369" y="108520"/>
                  </a:cubicBezTo>
                  <a:lnTo>
                    <a:pt x="30037" y="108520"/>
                  </a:lnTo>
                  <a:lnTo>
                    <a:pt x="30037" y="96866"/>
                  </a:lnTo>
                  <a:lnTo>
                    <a:pt x="53369" y="96866"/>
                  </a:lnTo>
                  <a:cubicBezTo>
                    <a:pt x="53982" y="96866"/>
                    <a:pt x="54550" y="96593"/>
                    <a:pt x="55072" y="96048"/>
                  </a:cubicBezTo>
                  <a:cubicBezTo>
                    <a:pt x="56140" y="94935"/>
                    <a:pt x="57140" y="92504"/>
                    <a:pt x="57072" y="91163"/>
                  </a:cubicBezTo>
                  <a:cubicBezTo>
                    <a:pt x="57003" y="89414"/>
                    <a:pt x="55186" y="86052"/>
                    <a:pt x="52869" y="86052"/>
                  </a:cubicBezTo>
                  <a:lnTo>
                    <a:pt x="30037" y="86052"/>
                  </a:lnTo>
                  <a:lnTo>
                    <a:pt x="30037" y="74398"/>
                  </a:lnTo>
                  <a:lnTo>
                    <a:pt x="52869" y="74398"/>
                  </a:lnTo>
                  <a:cubicBezTo>
                    <a:pt x="54822" y="74398"/>
                    <a:pt x="56526" y="72489"/>
                    <a:pt x="56935" y="69877"/>
                  </a:cubicBezTo>
                  <a:cubicBezTo>
                    <a:pt x="57412" y="66764"/>
                    <a:pt x="55890" y="64197"/>
                    <a:pt x="53073" y="63334"/>
                  </a:cubicBezTo>
                  <a:lnTo>
                    <a:pt x="30037" y="63061"/>
                  </a:lnTo>
                  <a:lnTo>
                    <a:pt x="30037" y="36504"/>
                  </a:lnTo>
                  <a:cubicBezTo>
                    <a:pt x="30242" y="35209"/>
                    <a:pt x="30332" y="33869"/>
                    <a:pt x="30401" y="32574"/>
                  </a:cubicBezTo>
                  <a:cubicBezTo>
                    <a:pt x="30469" y="31301"/>
                    <a:pt x="30560" y="30097"/>
                    <a:pt x="30741" y="29257"/>
                  </a:cubicBezTo>
                  <a:cubicBezTo>
                    <a:pt x="32604" y="20533"/>
                    <a:pt x="41033" y="12741"/>
                    <a:pt x="49529" y="11900"/>
                  </a:cubicBezTo>
                  <a:cubicBezTo>
                    <a:pt x="57753" y="11082"/>
                    <a:pt x="74405" y="11196"/>
                    <a:pt x="82289" y="11878"/>
                  </a:cubicBezTo>
                  <a:cubicBezTo>
                    <a:pt x="91080" y="12650"/>
                    <a:pt x="102235" y="22146"/>
                    <a:pt x="102235" y="31733"/>
                  </a:cubicBezTo>
                  <a:lnTo>
                    <a:pt x="102235" y="40570"/>
                  </a:lnTo>
                  <a:lnTo>
                    <a:pt x="79403" y="40570"/>
                  </a:lnTo>
                  <a:cubicBezTo>
                    <a:pt x="77086" y="40570"/>
                    <a:pt x="75428" y="42820"/>
                    <a:pt x="75428" y="45909"/>
                  </a:cubicBezTo>
                  <a:cubicBezTo>
                    <a:pt x="75428" y="47386"/>
                    <a:pt x="75814" y="48772"/>
                    <a:pt x="76541" y="49839"/>
                  </a:cubicBezTo>
                  <a:cubicBezTo>
                    <a:pt x="77450" y="51180"/>
                    <a:pt x="78813" y="51929"/>
                    <a:pt x="80426" y="51929"/>
                  </a:cubicBezTo>
                  <a:lnTo>
                    <a:pt x="102258" y="51929"/>
                  </a:lnTo>
                  <a:lnTo>
                    <a:pt x="102258" y="63084"/>
                  </a:lnTo>
                  <a:lnTo>
                    <a:pt x="79926" y="63084"/>
                  </a:lnTo>
                  <a:cubicBezTo>
                    <a:pt x="79131" y="63084"/>
                    <a:pt x="78290" y="63516"/>
                    <a:pt x="77450" y="64379"/>
                  </a:cubicBezTo>
                  <a:cubicBezTo>
                    <a:pt x="76359" y="65469"/>
                    <a:pt x="75223" y="67310"/>
                    <a:pt x="75223" y="68763"/>
                  </a:cubicBezTo>
                  <a:cubicBezTo>
                    <a:pt x="75223" y="70990"/>
                    <a:pt x="77336" y="74420"/>
                    <a:pt x="79926" y="74420"/>
                  </a:cubicBezTo>
                  <a:lnTo>
                    <a:pt x="102258" y="74420"/>
                  </a:lnTo>
                  <a:lnTo>
                    <a:pt x="102258" y="86075"/>
                  </a:lnTo>
                  <a:lnTo>
                    <a:pt x="79426" y="86075"/>
                  </a:lnTo>
                  <a:cubicBezTo>
                    <a:pt x="78108" y="86075"/>
                    <a:pt x="76973" y="86779"/>
                    <a:pt x="76246" y="88028"/>
                  </a:cubicBezTo>
                  <a:cubicBezTo>
                    <a:pt x="75700" y="88960"/>
                    <a:pt x="75405" y="90187"/>
                    <a:pt x="75405" y="91481"/>
                  </a:cubicBezTo>
                  <a:cubicBezTo>
                    <a:pt x="75405" y="94662"/>
                    <a:pt x="77063" y="96911"/>
                    <a:pt x="79426" y="96911"/>
                  </a:cubicBezTo>
                  <a:lnTo>
                    <a:pt x="102258" y="96911"/>
                  </a:lnTo>
                  <a:lnTo>
                    <a:pt x="102258" y="108565"/>
                  </a:lnTo>
                  <a:lnTo>
                    <a:pt x="79926" y="108565"/>
                  </a:lnTo>
                  <a:cubicBezTo>
                    <a:pt x="77722" y="108565"/>
                    <a:pt x="75223" y="112268"/>
                    <a:pt x="75223" y="114222"/>
                  </a:cubicBezTo>
                  <a:cubicBezTo>
                    <a:pt x="75223" y="116176"/>
                    <a:pt x="77722" y="119902"/>
                    <a:pt x="79926" y="119902"/>
                  </a:cubicBezTo>
                  <a:lnTo>
                    <a:pt x="102258" y="119902"/>
                  </a:lnTo>
                  <a:lnTo>
                    <a:pt x="102258" y="134737"/>
                  </a:lnTo>
                  <a:cubicBezTo>
                    <a:pt x="102258" y="143574"/>
                    <a:pt x="92262" y="153774"/>
                    <a:pt x="82811" y="154592"/>
                  </a:cubicBezTo>
                  <a:cubicBezTo>
                    <a:pt x="74087" y="155342"/>
                    <a:pt x="57594" y="155342"/>
                    <a:pt x="49529" y="154592"/>
                  </a:cubicBezTo>
                  <a:cubicBezTo>
                    <a:pt x="39897" y="153706"/>
                    <a:pt x="30083" y="143165"/>
                    <a:pt x="30083" y="133737"/>
                  </a:cubicBezTo>
                  <a:close/>
                  <a:moveTo>
                    <a:pt x="72202" y="165860"/>
                  </a:moveTo>
                  <a:lnTo>
                    <a:pt x="72202" y="203527"/>
                  </a:lnTo>
                  <a:lnTo>
                    <a:pt x="60048" y="203527"/>
                  </a:lnTo>
                  <a:lnTo>
                    <a:pt x="60048" y="165860"/>
                  </a:lnTo>
                  <a:lnTo>
                    <a:pt x="72202" y="165860"/>
                  </a:lnTo>
                  <a:close/>
                  <a:moveTo>
                    <a:pt x="11795" y="234537"/>
                  </a:moveTo>
                  <a:cubicBezTo>
                    <a:pt x="13408" y="226699"/>
                    <a:pt x="19655" y="219770"/>
                    <a:pt x="27129" y="217703"/>
                  </a:cubicBezTo>
                  <a:cubicBezTo>
                    <a:pt x="29628" y="217021"/>
                    <a:pt x="32741" y="216521"/>
                    <a:pt x="35944" y="216362"/>
                  </a:cubicBezTo>
                  <a:cubicBezTo>
                    <a:pt x="54550" y="215340"/>
                    <a:pt x="79017" y="215340"/>
                    <a:pt x="96828" y="216362"/>
                  </a:cubicBezTo>
                  <a:cubicBezTo>
                    <a:pt x="101644" y="216635"/>
                    <a:pt x="105461" y="217248"/>
                    <a:pt x="109459" y="219452"/>
                  </a:cubicBezTo>
                  <a:cubicBezTo>
                    <a:pt x="115184" y="222587"/>
                    <a:pt x="119387" y="228403"/>
                    <a:pt x="120500" y="234560"/>
                  </a:cubicBezTo>
                  <a:lnTo>
                    <a:pt x="11795" y="234560"/>
                  </a:lnTo>
                  <a:close/>
                </a:path>
              </a:pathLst>
            </a:custGeom>
            <a:solidFill>
              <a:schemeClr val="bg1"/>
            </a:solidFill>
            <a:ln w="2248"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6EC21F09-FEBD-8109-940C-A8FD91380E0E}"/>
              </a:ext>
            </a:extLst>
          </p:cNvPr>
          <p:cNvGrpSpPr>
            <a:grpSpLocks noChangeAspect="1"/>
          </p:cNvGrpSpPr>
          <p:nvPr/>
        </p:nvGrpSpPr>
        <p:grpSpPr>
          <a:xfrm>
            <a:off x="1481846" y="3604891"/>
            <a:ext cx="640080" cy="640080"/>
            <a:chOff x="10926045" y="2581115"/>
            <a:chExt cx="365760" cy="365760"/>
          </a:xfrm>
          <a:effectLst>
            <a:outerShdw blurRad="50800" dist="38100" dir="8100000" algn="tr" rotWithShape="0">
              <a:prstClr val="black">
                <a:alpha val="40000"/>
              </a:prstClr>
            </a:outerShdw>
          </a:effectLst>
        </p:grpSpPr>
        <p:sp>
          <p:nvSpPr>
            <p:cNvPr id="12" name="Oval 11">
              <a:extLst>
                <a:ext uri="{FF2B5EF4-FFF2-40B4-BE49-F238E27FC236}">
                  <a16:creationId xmlns:a16="http://schemas.microsoft.com/office/drawing/2014/main" id="{F45D94DE-2647-EE7B-0C1B-29A595F9D945}"/>
                </a:ext>
              </a:extLst>
            </p:cNvPr>
            <p:cNvSpPr/>
            <p:nvPr/>
          </p:nvSpPr>
          <p:spPr>
            <a:xfrm>
              <a:off x="10926045" y="2581115"/>
              <a:ext cx="365760" cy="365760"/>
            </a:xfrm>
            <a:prstGeom prst="ellipse">
              <a:avLst/>
            </a:prstGeom>
            <a:solidFill>
              <a:srgbClr val="00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03D5CAD-6B2E-7114-DD27-E508F25C8052}"/>
                </a:ext>
              </a:extLst>
            </p:cNvPr>
            <p:cNvGrpSpPr/>
            <p:nvPr/>
          </p:nvGrpSpPr>
          <p:grpSpPr>
            <a:xfrm>
              <a:off x="11008731" y="2675895"/>
              <a:ext cx="204477" cy="177474"/>
              <a:chOff x="11688464" y="2675895"/>
              <a:chExt cx="204477" cy="177474"/>
            </a:xfrm>
            <a:solidFill>
              <a:schemeClr val="bg1"/>
            </a:solidFill>
          </p:grpSpPr>
          <p:sp>
            <p:nvSpPr>
              <p:cNvPr id="14" name="Graphic 4">
                <a:extLst>
                  <a:ext uri="{FF2B5EF4-FFF2-40B4-BE49-F238E27FC236}">
                    <a16:creationId xmlns:a16="http://schemas.microsoft.com/office/drawing/2014/main" id="{40847C8F-A5F7-9293-FECE-CEE8903D15FD}"/>
                  </a:ext>
                </a:extLst>
              </p:cNvPr>
              <p:cNvSpPr/>
              <p:nvPr/>
            </p:nvSpPr>
            <p:spPr>
              <a:xfrm>
                <a:off x="11688464" y="2675895"/>
                <a:ext cx="122047" cy="108527"/>
              </a:xfrm>
              <a:custGeom>
                <a:avLst/>
                <a:gdLst>
                  <a:gd name="connsiteX0" fmla="*/ 122048 w 122047"/>
                  <a:gd name="connsiteY0" fmla="*/ 74692 h 108527"/>
                  <a:gd name="connsiteX1" fmla="*/ 122048 w 122047"/>
                  <a:gd name="connsiteY1" fmla="*/ 6384 h 108527"/>
                  <a:gd name="connsiteX2" fmla="*/ 115658 w 122047"/>
                  <a:gd name="connsiteY2" fmla="*/ 0 h 108527"/>
                  <a:gd name="connsiteX3" fmla="*/ 6390 w 122047"/>
                  <a:gd name="connsiteY3" fmla="*/ 0 h 108527"/>
                  <a:gd name="connsiteX4" fmla="*/ 0 w 122047"/>
                  <a:gd name="connsiteY4" fmla="*/ 6384 h 108527"/>
                  <a:gd name="connsiteX5" fmla="*/ 0 w 122047"/>
                  <a:gd name="connsiteY5" fmla="*/ 74692 h 108527"/>
                  <a:gd name="connsiteX6" fmla="*/ 6390 w 122047"/>
                  <a:gd name="connsiteY6" fmla="*/ 81076 h 108527"/>
                  <a:gd name="connsiteX7" fmla="*/ 20448 w 122047"/>
                  <a:gd name="connsiteY7" fmla="*/ 81076 h 108527"/>
                  <a:gd name="connsiteX8" fmla="*/ 20448 w 122047"/>
                  <a:gd name="connsiteY8" fmla="*/ 102144 h 108527"/>
                  <a:gd name="connsiteX9" fmla="*/ 24282 w 122047"/>
                  <a:gd name="connsiteY9" fmla="*/ 107889 h 108527"/>
                  <a:gd name="connsiteX10" fmla="*/ 26838 w 122047"/>
                  <a:gd name="connsiteY10" fmla="*/ 108528 h 108527"/>
                  <a:gd name="connsiteX11" fmla="*/ 31311 w 122047"/>
                  <a:gd name="connsiteY11" fmla="*/ 106612 h 108527"/>
                  <a:gd name="connsiteX12" fmla="*/ 56870 w 122047"/>
                  <a:gd name="connsiteY12" fmla="*/ 81076 h 108527"/>
                  <a:gd name="connsiteX13" fmla="*/ 115658 w 122047"/>
                  <a:gd name="connsiteY13" fmla="*/ 81076 h 108527"/>
                  <a:gd name="connsiteX14" fmla="*/ 122048 w 122047"/>
                  <a:gd name="connsiteY14" fmla="*/ 74692 h 108527"/>
                  <a:gd name="connsiteX15" fmla="*/ 109268 w 122047"/>
                  <a:gd name="connsiteY15" fmla="*/ 68308 h 108527"/>
                  <a:gd name="connsiteX16" fmla="*/ 54314 w 122047"/>
                  <a:gd name="connsiteY16" fmla="*/ 68308 h 108527"/>
                  <a:gd name="connsiteX17" fmla="*/ 49842 w 122047"/>
                  <a:gd name="connsiteY17" fmla="*/ 70224 h 108527"/>
                  <a:gd name="connsiteX18" fmla="*/ 33228 w 122047"/>
                  <a:gd name="connsiteY18" fmla="*/ 86822 h 108527"/>
                  <a:gd name="connsiteX19" fmla="*/ 33228 w 122047"/>
                  <a:gd name="connsiteY19" fmla="*/ 74692 h 108527"/>
                  <a:gd name="connsiteX20" fmla="*/ 26838 w 122047"/>
                  <a:gd name="connsiteY20" fmla="*/ 68308 h 108527"/>
                  <a:gd name="connsiteX21" fmla="*/ 12780 w 122047"/>
                  <a:gd name="connsiteY21" fmla="*/ 68308 h 108527"/>
                  <a:gd name="connsiteX22" fmla="*/ 12780 w 122047"/>
                  <a:gd name="connsiteY22" fmla="*/ 12768 h 108527"/>
                  <a:gd name="connsiteX23" fmla="*/ 109268 w 122047"/>
                  <a:gd name="connsiteY23" fmla="*/ 12768 h 108527"/>
                  <a:gd name="connsiteX24" fmla="*/ 109268 w 122047"/>
                  <a:gd name="connsiteY24" fmla="*/ 68308 h 10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47" h="108527">
                    <a:moveTo>
                      <a:pt x="122048" y="74692"/>
                    </a:moveTo>
                    <a:lnTo>
                      <a:pt x="122048" y="6384"/>
                    </a:lnTo>
                    <a:cubicBezTo>
                      <a:pt x="122048" y="2554"/>
                      <a:pt x="119492" y="0"/>
                      <a:pt x="115658" y="0"/>
                    </a:cubicBezTo>
                    <a:lnTo>
                      <a:pt x="6390" y="0"/>
                    </a:lnTo>
                    <a:cubicBezTo>
                      <a:pt x="2556" y="0"/>
                      <a:pt x="0" y="2554"/>
                      <a:pt x="0" y="6384"/>
                    </a:cubicBezTo>
                    <a:lnTo>
                      <a:pt x="0" y="74692"/>
                    </a:lnTo>
                    <a:cubicBezTo>
                      <a:pt x="0" y="78523"/>
                      <a:pt x="2556" y="81076"/>
                      <a:pt x="6390" y="81076"/>
                    </a:cubicBezTo>
                    <a:lnTo>
                      <a:pt x="20448" y="81076"/>
                    </a:lnTo>
                    <a:lnTo>
                      <a:pt x="20448" y="102144"/>
                    </a:lnTo>
                    <a:cubicBezTo>
                      <a:pt x="20448" y="104697"/>
                      <a:pt x="21726" y="107251"/>
                      <a:pt x="24282" y="107889"/>
                    </a:cubicBezTo>
                    <a:cubicBezTo>
                      <a:pt x="24921" y="108528"/>
                      <a:pt x="26199" y="108528"/>
                      <a:pt x="26838" y="108528"/>
                    </a:cubicBezTo>
                    <a:cubicBezTo>
                      <a:pt x="28755" y="108528"/>
                      <a:pt x="30033" y="107889"/>
                      <a:pt x="31311" y="106612"/>
                    </a:cubicBezTo>
                    <a:lnTo>
                      <a:pt x="56870" y="81076"/>
                    </a:lnTo>
                    <a:lnTo>
                      <a:pt x="115658" y="81076"/>
                    </a:lnTo>
                    <a:cubicBezTo>
                      <a:pt x="119492" y="81076"/>
                      <a:pt x="122048" y="78523"/>
                      <a:pt x="122048" y="74692"/>
                    </a:cubicBezTo>
                    <a:close/>
                    <a:moveTo>
                      <a:pt x="109268" y="68308"/>
                    </a:moveTo>
                    <a:lnTo>
                      <a:pt x="54314" y="68308"/>
                    </a:lnTo>
                    <a:cubicBezTo>
                      <a:pt x="52398" y="68308"/>
                      <a:pt x="51119" y="68947"/>
                      <a:pt x="49842" y="70224"/>
                    </a:cubicBezTo>
                    <a:lnTo>
                      <a:pt x="33228" y="86822"/>
                    </a:lnTo>
                    <a:lnTo>
                      <a:pt x="33228" y="74692"/>
                    </a:lnTo>
                    <a:cubicBezTo>
                      <a:pt x="33228" y="70862"/>
                      <a:pt x="30672" y="68308"/>
                      <a:pt x="26838" y="68308"/>
                    </a:cubicBezTo>
                    <a:lnTo>
                      <a:pt x="12780" y="68308"/>
                    </a:lnTo>
                    <a:lnTo>
                      <a:pt x="12780" y="12768"/>
                    </a:lnTo>
                    <a:lnTo>
                      <a:pt x="109268" y="12768"/>
                    </a:lnTo>
                    <a:lnTo>
                      <a:pt x="109268" y="68308"/>
                    </a:lnTo>
                    <a:close/>
                  </a:path>
                </a:pathLst>
              </a:custGeom>
              <a:grpFill/>
              <a:ln w="6390"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2B93CC62-B418-987F-385F-06006434848A}"/>
                  </a:ext>
                </a:extLst>
              </p:cNvPr>
              <p:cNvSpPr/>
              <p:nvPr/>
            </p:nvSpPr>
            <p:spPr>
              <a:xfrm>
                <a:off x="11770255" y="2730797"/>
                <a:ext cx="122686" cy="122572"/>
              </a:xfrm>
              <a:custGeom>
                <a:avLst/>
                <a:gdLst>
                  <a:gd name="connsiteX0" fmla="*/ 116297 w 122686"/>
                  <a:gd name="connsiteY0" fmla="*/ 0 h 122572"/>
                  <a:gd name="connsiteX1" fmla="*/ 61343 w 122686"/>
                  <a:gd name="connsiteY1" fmla="*/ 0 h 122572"/>
                  <a:gd name="connsiteX2" fmla="*/ 54953 w 122686"/>
                  <a:gd name="connsiteY2" fmla="*/ 6384 h 122572"/>
                  <a:gd name="connsiteX3" fmla="*/ 61343 w 122686"/>
                  <a:gd name="connsiteY3" fmla="*/ 12768 h 122572"/>
                  <a:gd name="connsiteX4" fmla="*/ 109907 w 122686"/>
                  <a:gd name="connsiteY4" fmla="*/ 12768 h 122572"/>
                  <a:gd name="connsiteX5" fmla="*/ 109907 w 122686"/>
                  <a:gd name="connsiteY5" fmla="*/ 82354 h 122572"/>
                  <a:gd name="connsiteX6" fmla="*/ 88820 w 122686"/>
                  <a:gd name="connsiteY6" fmla="*/ 82354 h 122572"/>
                  <a:gd name="connsiteX7" fmla="*/ 82430 w 122686"/>
                  <a:gd name="connsiteY7" fmla="*/ 88738 h 122572"/>
                  <a:gd name="connsiteX8" fmla="*/ 82430 w 122686"/>
                  <a:gd name="connsiteY8" fmla="*/ 100867 h 122572"/>
                  <a:gd name="connsiteX9" fmla="*/ 65816 w 122686"/>
                  <a:gd name="connsiteY9" fmla="*/ 84269 h 122572"/>
                  <a:gd name="connsiteX10" fmla="*/ 61343 w 122686"/>
                  <a:gd name="connsiteY10" fmla="*/ 82354 h 122572"/>
                  <a:gd name="connsiteX11" fmla="*/ 12780 w 122686"/>
                  <a:gd name="connsiteY11" fmla="*/ 82354 h 122572"/>
                  <a:gd name="connsiteX12" fmla="*/ 12780 w 122686"/>
                  <a:gd name="connsiteY12" fmla="*/ 47880 h 122572"/>
                  <a:gd name="connsiteX13" fmla="*/ 6390 w 122686"/>
                  <a:gd name="connsiteY13" fmla="*/ 41496 h 122572"/>
                  <a:gd name="connsiteX14" fmla="*/ 0 w 122686"/>
                  <a:gd name="connsiteY14" fmla="*/ 47880 h 122572"/>
                  <a:gd name="connsiteX15" fmla="*/ 0 w 122686"/>
                  <a:gd name="connsiteY15" fmla="*/ 88738 h 122572"/>
                  <a:gd name="connsiteX16" fmla="*/ 6390 w 122686"/>
                  <a:gd name="connsiteY16" fmla="*/ 95121 h 122572"/>
                  <a:gd name="connsiteX17" fmla="*/ 58787 w 122686"/>
                  <a:gd name="connsiteY17" fmla="*/ 95121 h 122572"/>
                  <a:gd name="connsiteX18" fmla="*/ 84347 w 122686"/>
                  <a:gd name="connsiteY18" fmla="*/ 120657 h 122572"/>
                  <a:gd name="connsiteX19" fmla="*/ 88820 w 122686"/>
                  <a:gd name="connsiteY19" fmla="*/ 122573 h 122572"/>
                  <a:gd name="connsiteX20" fmla="*/ 91376 w 122686"/>
                  <a:gd name="connsiteY20" fmla="*/ 121934 h 122572"/>
                  <a:gd name="connsiteX21" fmla="*/ 95210 w 122686"/>
                  <a:gd name="connsiteY21" fmla="*/ 116189 h 122572"/>
                  <a:gd name="connsiteX22" fmla="*/ 95210 w 122686"/>
                  <a:gd name="connsiteY22" fmla="*/ 95121 h 122572"/>
                  <a:gd name="connsiteX23" fmla="*/ 116297 w 122686"/>
                  <a:gd name="connsiteY23" fmla="*/ 95121 h 122572"/>
                  <a:gd name="connsiteX24" fmla="*/ 122687 w 122686"/>
                  <a:gd name="connsiteY24" fmla="*/ 88738 h 122572"/>
                  <a:gd name="connsiteX25" fmla="*/ 122687 w 122686"/>
                  <a:gd name="connsiteY25" fmla="*/ 6384 h 122572"/>
                  <a:gd name="connsiteX26" fmla="*/ 116297 w 122686"/>
                  <a:gd name="connsiteY26" fmla="*/ 0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686" h="122572">
                    <a:moveTo>
                      <a:pt x="116297" y="0"/>
                    </a:moveTo>
                    <a:lnTo>
                      <a:pt x="61343" y="0"/>
                    </a:lnTo>
                    <a:cubicBezTo>
                      <a:pt x="57509" y="0"/>
                      <a:pt x="54953" y="2554"/>
                      <a:pt x="54953" y="6384"/>
                    </a:cubicBezTo>
                    <a:cubicBezTo>
                      <a:pt x="54953" y="10214"/>
                      <a:pt x="57509" y="12768"/>
                      <a:pt x="61343" y="12768"/>
                    </a:cubicBezTo>
                    <a:lnTo>
                      <a:pt x="109907" y="12768"/>
                    </a:lnTo>
                    <a:lnTo>
                      <a:pt x="109907" y="82354"/>
                    </a:lnTo>
                    <a:lnTo>
                      <a:pt x="88820" y="82354"/>
                    </a:lnTo>
                    <a:cubicBezTo>
                      <a:pt x="84986" y="82354"/>
                      <a:pt x="82430" y="84907"/>
                      <a:pt x="82430" y="88738"/>
                    </a:cubicBezTo>
                    <a:lnTo>
                      <a:pt x="82430" y="100867"/>
                    </a:lnTo>
                    <a:lnTo>
                      <a:pt x="65816" y="84269"/>
                    </a:lnTo>
                    <a:cubicBezTo>
                      <a:pt x="64538" y="82992"/>
                      <a:pt x="63260" y="82354"/>
                      <a:pt x="61343" y="82354"/>
                    </a:cubicBezTo>
                    <a:lnTo>
                      <a:pt x="12780" y="82354"/>
                    </a:lnTo>
                    <a:lnTo>
                      <a:pt x="12780" y="47880"/>
                    </a:lnTo>
                    <a:cubicBezTo>
                      <a:pt x="12780" y="44050"/>
                      <a:pt x="10224" y="41496"/>
                      <a:pt x="6390" y="41496"/>
                    </a:cubicBezTo>
                    <a:cubicBezTo>
                      <a:pt x="2556" y="41496"/>
                      <a:pt x="0" y="44050"/>
                      <a:pt x="0" y="47880"/>
                    </a:cubicBezTo>
                    <a:lnTo>
                      <a:pt x="0" y="88738"/>
                    </a:lnTo>
                    <a:cubicBezTo>
                      <a:pt x="0" y="92568"/>
                      <a:pt x="2556" y="95121"/>
                      <a:pt x="6390" y="95121"/>
                    </a:cubicBezTo>
                    <a:lnTo>
                      <a:pt x="58787" y="95121"/>
                    </a:lnTo>
                    <a:lnTo>
                      <a:pt x="84347" y="120657"/>
                    </a:lnTo>
                    <a:cubicBezTo>
                      <a:pt x="85625" y="121934"/>
                      <a:pt x="86903" y="122573"/>
                      <a:pt x="88820" y="122573"/>
                    </a:cubicBezTo>
                    <a:cubicBezTo>
                      <a:pt x="89459" y="122573"/>
                      <a:pt x="90737" y="122573"/>
                      <a:pt x="91376" y="121934"/>
                    </a:cubicBezTo>
                    <a:cubicBezTo>
                      <a:pt x="93932" y="120657"/>
                      <a:pt x="95210" y="118742"/>
                      <a:pt x="95210" y="116189"/>
                    </a:cubicBezTo>
                    <a:lnTo>
                      <a:pt x="95210" y="95121"/>
                    </a:lnTo>
                    <a:lnTo>
                      <a:pt x="116297" y="95121"/>
                    </a:lnTo>
                    <a:cubicBezTo>
                      <a:pt x="120131" y="95121"/>
                      <a:pt x="122687" y="92568"/>
                      <a:pt x="122687" y="88738"/>
                    </a:cubicBezTo>
                    <a:lnTo>
                      <a:pt x="122687" y="6384"/>
                    </a:lnTo>
                    <a:cubicBezTo>
                      <a:pt x="122687" y="3192"/>
                      <a:pt x="119492" y="0"/>
                      <a:pt x="116297" y="0"/>
                    </a:cubicBezTo>
                    <a:close/>
                  </a:path>
                </a:pathLst>
              </a:custGeom>
              <a:grpFill/>
              <a:ln w="6390"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58E6ADA1-2745-00B5-D650-1B38EBA5666C}"/>
              </a:ext>
            </a:extLst>
          </p:cNvPr>
          <p:cNvGrpSpPr>
            <a:grpSpLocks noChangeAspect="1"/>
          </p:cNvGrpSpPr>
          <p:nvPr/>
        </p:nvGrpSpPr>
        <p:grpSpPr>
          <a:xfrm>
            <a:off x="1481846" y="1579006"/>
            <a:ext cx="640080" cy="640080"/>
            <a:chOff x="-942275" y="2054864"/>
            <a:chExt cx="365760" cy="365760"/>
          </a:xfrm>
          <a:effectLst>
            <a:outerShdw blurRad="50800" dist="38100" dir="8100000" algn="tr" rotWithShape="0">
              <a:prstClr val="black">
                <a:alpha val="40000"/>
              </a:prstClr>
            </a:outerShdw>
          </a:effectLst>
        </p:grpSpPr>
        <p:sp>
          <p:nvSpPr>
            <p:cNvPr id="19" name="Oval 18">
              <a:extLst>
                <a:ext uri="{FF2B5EF4-FFF2-40B4-BE49-F238E27FC236}">
                  <a16:creationId xmlns:a16="http://schemas.microsoft.com/office/drawing/2014/main" id="{3DF68A93-D885-DC3F-4360-D6499280EBDD}"/>
                </a:ext>
              </a:extLst>
            </p:cNvPr>
            <p:cNvSpPr>
              <a:spLocks noChangeAspect="1"/>
            </p:cNvSpPr>
            <p:nvPr/>
          </p:nvSpPr>
          <p:spPr>
            <a:xfrm>
              <a:off x="-942275" y="2054864"/>
              <a:ext cx="365760" cy="365760"/>
            </a:xfrm>
            <a:prstGeom prst="ellipse">
              <a:avLst/>
            </a:prstGeom>
            <a:solidFill>
              <a:srgbClr val="00D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raphic 4">
              <a:extLst>
                <a:ext uri="{FF2B5EF4-FFF2-40B4-BE49-F238E27FC236}">
                  <a16:creationId xmlns:a16="http://schemas.microsoft.com/office/drawing/2014/main" id="{385B37FD-DA75-1328-0A73-7C9E8D9C4FBC}"/>
                </a:ext>
              </a:extLst>
            </p:cNvPr>
            <p:cNvSpPr/>
            <p:nvPr/>
          </p:nvSpPr>
          <p:spPr>
            <a:xfrm>
              <a:off x="-887839" y="2183162"/>
              <a:ext cx="256888" cy="109165"/>
            </a:xfrm>
            <a:custGeom>
              <a:avLst/>
              <a:gdLst>
                <a:gd name="connsiteX0" fmla="*/ 203200 w 256888"/>
                <a:gd name="connsiteY0" fmla="*/ 0 h 109165"/>
                <a:gd name="connsiteX1" fmla="*/ 148886 w 256888"/>
                <a:gd name="connsiteY1" fmla="*/ 54264 h 109165"/>
                <a:gd name="connsiteX2" fmla="*/ 168056 w 256888"/>
                <a:gd name="connsiteY2" fmla="*/ 95760 h 109165"/>
                <a:gd name="connsiteX3" fmla="*/ 89459 w 256888"/>
                <a:gd name="connsiteY3" fmla="*/ 95760 h 109165"/>
                <a:gd name="connsiteX4" fmla="*/ 108629 w 256888"/>
                <a:gd name="connsiteY4" fmla="*/ 54264 h 109165"/>
                <a:gd name="connsiteX5" fmla="*/ 54314 w 256888"/>
                <a:gd name="connsiteY5" fmla="*/ 0 h 109165"/>
                <a:gd name="connsiteX6" fmla="*/ 0 w 256888"/>
                <a:gd name="connsiteY6" fmla="*/ 54264 h 109165"/>
                <a:gd name="connsiteX7" fmla="*/ 47925 w 256888"/>
                <a:gd name="connsiteY7" fmla="*/ 108528 h 109165"/>
                <a:gd name="connsiteX8" fmla="*/ 49842 w 256888"/>
                <a:gd name="connsiteY8" fmla="*/ 109166 h 109165"/>
                <a:gd name="connsiteX9" fmla="*/ 207034 w 256888"/>
                <a:gd name="connsiteY9" fmla="*/ 109166 h 109165"/>
                <a:gd name="connsiteX10" fmla="*/ 208951 w 256888"/>
                <a:gd name="connsiteY10" fmla="*/ 108528 h 109165"/>
                <a:gd name="connsiteX11" fmla="*/ 256876 w 256888"/>
                <a:gd name="connsiteY11" fmla="*/ 54264 h 109165"/>
                <a:gd name="connsiteX12" fmla="*/ 203200 w 256888"/>
                <a:gd name="connsiteY12" fmla="*/ 0 h 109165"/>
                <a:gd name="connsiteX13" fmla="*/ 12780 w 256888"/>
                <a:gd name="connsiteY13" fmla="*/ 54264 h 109165"/>
                <a:gd name="connsiteX14" fmla="*/ 54314 w 256888"/>
                <a:gd name="connsiteY14" fmla="*/ 12768 h 109165"/>
                <a:gd name="connsiteX15" fmla="*/ 95849 w 256888"/>
                <a:gd name="connsiteY15" fmla="*/ 54264 h 109165"/>
                <a:gd name="connsiteX16" fmla="*/ 54314 w 256888"/>
                <a:gd name="connsiteY16" fmla="*/ 95760 h 109165"/>
                <a:gd name="connsiteX17" fmla="*/ 12780 w 256888"/>
                <a:gd name="connsiteY17" fmla="*/ 54264 h 109165"/>
                <a:gd name="connsiteX18" fmla="*/ 203200 w 256888"/>
                <a:gd name="connsiteY18" fmla="*/ 95760 h 109165"/>
                <a:gd name="connsiteX19" fmla="*/ 161666 w 256888"/>
                <a:gd name="connsiteY19" fmla="*/ 54264 h 109165"/>
                <a:gd name="connsiteX20" fmla="*/ 203200 w 256888"/>
                <a:gd name="connsiteY20" fmla="*/ 12768 h 109165"/>
                <a:gd name="connsiteX21" fmla="*/ 244735 w 256888"/>
                <a:gd name="connsiteY21" fmla="*/ 54264 h 109165"/>
                <a:gd name="connsiteX22" fmla="*/ 203200 w 256888"/>
                <a:gd name="connsiteY22" fmla="*/ 95760 h 10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888" h="109165">
                  <a:moveTo>
                    <a:pt x="203200" y="0"/>
                  </a:moveTo>
                  <a:cubicBezTo>
                    <a:pt x="173168" y="0"/>
                    <a:pt x="148886" y="24259"/>
                    <a:pt x="148886" y="54264"/>
                  </a:cubicBezTo>
                  <a:cubicBezTo>
                    <a:pt x="148886" y="70862"/>
                    <a:pt x="156553" y="86184"/>
                    <a:pt x="168056" y="95760"/>
                  </a:cubicBezTo>
                  <a:lnTo>
                    <a:pt x="89459" y="95760"/>
                  </a:lnTo>
                  <a:cubicBezTo>
                    <a:pt x="101600" y="85545"/>
                    <a:pt x="108629" y="70862"/>
                    <a:pt x="108629" y="54264"/>
                  </a:cubicBezTo>
                  <a:cubicBezTo>
                    <a:pt x="108629" y="24259"/>
                    <a:pt x="84348" y="0"/>
                    <a:pt x="54314" y="0"/>
                  </a:cubicBezTo>
                  <a:cubicBezTo>
                    <a:pt x="24282" y="0"/>
                    <a:pt x="0" y="24259"/>
                    <a:pt x="0" y="54264"/>
                  </a:cubicBezTo>
                  <a:cubicBezTo>
                    <a:pt x="0" y="82353"/>
                    <a:pt x="21087" y="105336"/>
                    <a:pt x="47925" y="108528"/>
                  </a:cubicBezTo>
                  <a:cubicBezTo>
                    <a:pt x="48564" y="108528"/>
                    <a:pt x="49203" y="109166"/>
                    <a:pt x="49842" y="109166"/>
                  </a:cubicBezTo>
                  <a:lnTo>
                    <a:pt x="207034" y="109166"/>
                  </a:lnTo>
                  <a:cubicBezTo>
                    <a:pt x="207673" y="109166"/>
                    <a:pt x="208313" y="109166"/>
                    <a:pt x="208951" y="108528"/>
                  </a:cubicBezTo>
                  <a:cubicBezTo>
                    <a:pt x="235789" y="105336"/>
                    <a:pt x="256876" y="82353"/>
                    <a:pt x="256876" y="54264"/>
                  </a:cubicBezTo>
                  <a:cubicBezTo>
                    <a:pt x="257515" y="24259"/>
                    <a:pt x="233233" y="0"/>
                    <a:pt x="203200" y="0"/>
                  </a:cubicBezTo>
                  <a:close/>
                  <a:moveTo>
                    <a:pt x="12780" y="54264"/>
                  </a:moveTo>
                  <a:cubicBezTo>
                    <a:pt x="12780" y="31281"/>
                    <a:pt x="31311" y="12768"/>
                    <a:pt x="54314" y="12768"/>
                  </a:cubicBezTo>
                  <a:cubicBezTo>
                    <a:pt x="77319" y="12768"/>
                    <a:pt x="95849" y="31281"/>
                    <a:pt x="95849" y="54264"/>
                  </a:cubicBezTo>
                  <a:cubicBezTo>
                    <a:pt x="95849" y="77246"/>
                    <a:pt x="77319" y="95760"/>
                    <a:pt x="54314" y="95760"/>
                  </a:cubicBezTo>
                  <a:cubicBezTo>
                    <a:pt x="31950" y="95760"/>
                    <a:pt x="12780" y="77246"/>
                    <a:pt x="12780" y="54264"/>
                  </a:cubicBezTo>
                  <a:close/>
                  <a:moveTo>
                    <a:pt x="203200" y="95760"/>
                  </a:moveTo>
                  <a:cubicBezTo>
                    <a:pt x="180197" y="95760"/>
                    <a:pt x="161666" y="77246"/>
                    <a:pt x="161666" y="54264"/>
                  </a:cubicBezTo>
                  <a:cubicBezTo>
                    <a:pt x="161666" y="31281"/>
                    <a:pt x="180197" y="12768"/>
                    <a:pt x="203200" y="12768"/>
                  </a:cubicBezTo>
                  <a:cubicBezTo>
                    <a:pt x="226204" y="12768"/>
                    <a:pt x="244735" y="31281"/>
                    <a:pt x="244735" y="54264"/>
                  </a:cubicBezTo>
                  <a:cubicBezTo>
                    <a:pt x="244735" y="77246"/>
                    <a:pt x="226204" y="95760"/>
                    <a:pt x="203200" y="95760"/>
                  </a:cubicBezTo>
                  <a:close/>
                </a:path>
              </a:pathLst>
            </a:custGeom>
            <a:solidFill>
              <a:schemeClr val="bg1"/>
            </a:solidFill>
            <a:ln w="6390" cap="flat">
              <a:noFill/>
              <a:prstDash val="solid"/>
              <a:miter/>
            </a:ln>
          </p:spPr>
          <p:txBody>
            <a:bodyPr rtlCol="0" anchor="ctr"/>
            <a:lstStyle/>
            <a:p>
              <a:endParaRPr lang="en-US"/>
            </a:p>
          </p:txBody>
        </p:sp>
      </p:grpSp>
    </p:spTree>
    <p:extLst>
      <p:ext uri="{BB962C8B-B14F-4D97-AF65-F5344CB8AC3E}">
        <p14:creationId xmlns:p14="http://schemas.microsoft.com/office/powerpoint/2010/main" val="11801581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05621-6E3E-AA21-5E8B-78D1BA506FE8}"/>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6C8D273-F894-F147-098C-53512852A350}"/>
              </a:ext>
            </a:extLst>
          </p:cNvPr>
          <p:cNvCxnSpPr>
            <a:cxnSpLocks/>
          </p:cNvCxnSpPr>
          <p:nvPr/>
        </p:nvCxnSpPr>
        <p:spPr>
          <a:xfrm>
            <a:off x="0" y="3733800"/>
            <a:ext cx="3444789" cy="0"/>
          </a:xfrm>
          <a:prstGeom prst="line">
            <a:avLst/>
          </a:prstGeom>
          <a:noFill/>
          <a:ln w="12700" cap="flat" cmpd="sng" algn="ctr">
            <a:solidFill>
              <a:schemeClr val="accent2"/>
            </a:solidFill>
            <a:prstDash val="solid"/>
            <a:miter lim="800000"/>
            <a:headEnd type="none" w="med" len="med"/>
            <a:tailEnd type="oval" w="med" len="med"/>
          </a:ln>
          <a:effectLst/>
        </p:spPr>
      </p:cxnSp>
      <p:sp>
        <p:nvSpPr>
          <p:cNvPr id="15" name="Left Bracket 14">
            <a:extLst>
              <a:ext uri="{FF2B5EF4-FFF2-40B4-BE49-F238E27FC236}">
                <a16:creationId xmlns:a16="http://schemas.microsoft.com/office/drawing/2014/main" id="{1945DEA6-52BF-B81F-1FEC-50A369CB2AD0}"/>
              </a:ext>
            </a:extLst>
          </p:cNvPr>
          <p:cNvSpPr/>
          <p:nvPr/>
        </p:nvSpPr>
        <p:spPr>
          <a:xfrm>
            <a:off x="3449820" y="1801525"/>
            <a:ext cx="330506" cy="3931657"/>
          </a:xfrm>
          <a:prstGeom prst="leftBracket">
            <a:avLst>
              <a:gd name="adj" fmla="val 0"/>
            </a:avLst>
          </a:prstGeom>
          <a:noFill/>
          <a:ln w="12700" cap="flat" cmpd="sng" algn="ctr">
            <a:solidFill>
              <a:schemeClr val="accent2"/>
            </a:solidFill>
            <a:prstDash val="solid"/>
            <a:miter lim="800000"/>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23E48"/>
              </a:solidFill>
              <a:effectLst/>
              <a:uLnTx/>
              <a:uFillTx/>
            </a:endParaRPr>
          </a:p>
        </p:txBody>
      </p:sp>
      <p:sp>
        <p:nvSpPr>
          <p:cNvPr id="16" name="Text Placeholder 18">
            <a:extLst>
              <a:ext uri="{FF2B5EF4-FFF2-40B4-BE49-F238E27FC236}">
                <a16:creationId xmlns:a16="http://schemas.microsoft.com/office/drawing/2014/main" id="{D48E089A-5922-9A17-F198-51E8F3906DB4}"/>
              </a:ext>
            </a:extLst>
          </p:cNvPr>
          <p:cNvSpPr txBox="1">
            <a:spLocks/>
          </p:cNvSpPr>
          <p:nvPr/>
        </p:nvSpPr>
        <p:spPr>
          <a:xfrm>
            <a:off x="812800" y="3492500"/>
            <a:ext cx="2032000" cy="482600"/>
          </a:xfrm>
          <a:prstGeom prst="roundRect">
            <a:avLst>
              <a:gd name="adj" fmla="val 50000"/>
            </a:avLst>
          </a:prstGeom>
          <a:solidFill>
            <a:schemeClr val="accent2"/>
          </a:solidFill>
        </p:spPr>
        <p:txBody>
          <a:bodyPr anchor="ctr"/>
          <a:lstStyle>
            <a:lvl1pPr algn="ctr" defTabSz="685800" rtl="0" eaLnBrk="1" fontAlgn="base" hangingPunct="1">
              <a:spcBef>
                <a:spcPts val="200"/>
              </a:spcBef>
              <a:spcAft>
                <a:spcPts val="200"/>
              </a:spcAft>
              <a:buSzPct val="100000"/>
              <a:defRPr b="1" kern="1200">
                <a:solidFill>
                  <a:schemeClr val="tx1"/>
                </a:solidFill>
                <a:latin typeface="+mn-lt"/>
                <a:ea typeface="+mn-ea"/>
                <a:cs typeface="Calibri Light" panose="020F0302020204030204" pitchFamily="34" charset="0"/>
              </a:defRPr>
            </a:lvl1pPr>
            <a:lvl2pPr marL="179388" indent="-179388"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j-lt"/>
                <a:ea typeface="+mn-ea"/>
                <a:cs typeface="Calibri Light" panose="020F0302020204030204" pitchFamily="34" charset="0"/>
              </a:defRPr>
            </a:lvl2pPr>
            <a:lvl3pPr marL="360363" indent="-180975"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3pPr>
            <a:lvl4pPr marL="538163" indent="-177800"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4pPr>
            <a:lvl5pPr marL="717550" indent="-179388" algn="l" defTabSz="598488"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200"/>
              </a:spcBef>
              <a:spcAft>
                <a:spcPts val="200"/>
              </a:spcAft>
              <a:buClrTx/>
              <a:buSzPct val="100000"/>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Calibri Light" panose="020F0302020204030204" pitchFamily="34" charset="0"/>
              </a:rPr>
              <a:t>March 12, 2025</a:t>
            </a:r>
          </a:p>
        </p:txBody>
      </p:sp>
      <p:graphicFrame>
        <p:nvGraphicFramePr>
          <p:cNvPr id="17" name="Table 16">
            <a:extLst>
              <a:ext uri="{FF2B5EF4-FFF2-40B4-BE49-F238E27FC236}">
                <a16:creationId xmlns:a16="http://schemas.microsoft.com/office/drawing/2014/main" id="{970C880F-0E84-9206-5E6D-ECC55CE187B2}"/>
              </a:ext>
            </a:extLst>
          </p:cNvPr>
          <p:cNvGraphicFramePr>
            <a:graphicFrameLocks noGrp="1"/>
          </p:cNvGraphicFramePr>
          <p:nvPr>
            <p:extLst>
              <p:ext uri="{D42A27DB-BD31-4B8C-83A1-F6EECF244321}">
                <p14:modId xmlns:p14="http://schemas.microsoft.com/office/powerpoint/2010/main" val="783593669"/>
              </p:ext>
            </p:extLst>
          </p:nvPr>
        </p:nvGraphicFramePr>
        <p:xfrm>
          <a:off x="3972926" y="1763612"/>
          <a:ext cx="6245730" cy="3996166"/>
        </p:xfrm>
        <a:graphic>
          <a:graphicData uri="http://schemas.openxmlformats.org/drawingml/2006/table">
            <a:tbl>
              <a:tblPr firstRow="1" firstCol="1" bandRow="1">
                <a:noFill/>
                <a:effectLst/>
              </a:tblPr>
              <a:tblGrid>
                <a:gridCol w="6245730">
                  <a:extLst>
                    <a:ext uri="{9D8B030D-6E8A-4147-A177-3AD203B41FA5}">
                      <a16:colId xmlns:a16="http://schemas.microsoft.com/office/drawing/2014/main" val="3005652385"/>
                    </a:ext>
                  </a:extLst>
                </a:gridCol>
              </a:tblGrid>
              <a:tr h="593287">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1600" b="1" i="0" u="none" strike="noStrike" kern="100" cap="none" spc="0" normalizeH="0" baseline="0" noProof="0" dirty="0">
                          <a:ln>
                            <a:noFill/>
                          </a:ln>
                          <a:solidFill>
                            <a:prstClr val="white"/>
                          </a:solidFill>
                          <a:effectLst/>
                          <a:uLnTx/>
                          <a:uFillTx/>
                          <a:latin typeface="+mn-lt"/>
                          <a:ea typeface="+mn-ea"/>
                          <a:cs typeface="+mn-cs"/>
                        </a:rPr>
                        <a:t>About the CAQH Index Report</a:t>
                      </a:r>
                    </a:p>
                  </a:txBody>
                  <a:tcPr marL="0" marR="0" marT="0" marB="0" anchor="ctr">
                    <a:lnL w="0">
                      <a:noFill/>
                    </a:lnL>
                    <a:lnR w="0">
                      <a:noFill/>
                    </a:lnR>
                    <a:lnT w="0">
                      <a:noFill/>
                    </a:lnT>
                    <a:lnB w="9525" cap="flat" cmpd="sng" algn="ctr">
                      <a:solidFill>
                        <a:sysClr val="window" lastClr="FFFFFF"/>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3074935541"/>
                  </a:ext>
                </a:extLst>
              </a:tr>
              <a:tr h="593287">
                <a:tc>
                  <a:txBody>
                    <a:bodyPr/>
                    <a:lstStyle/>
                    <a:p>
                      <a:pPr marL="0" marR="0" indent="0" algn="l" defTabSz="914400" rtl="0" eaLnBrk="1" latinLnBrk="0" hangingPunct="1">
                        <a:lnSpc>
                          <a:spcPct val="107000"/>
                        </a:lnSpc>
                        <a:spcBef>
                          <a:spcPts val="0"/>
                        </a:spcBef>
                        <a:spcAft>
                          <a:spcPts val="0"/>
                        </a:spcAft>
                        <a:buFont typeface="Arial" panose="020B0604020202020204" pitchFamily="34" charset="0"/>
                        <a:buNone/>
                      </a:pPr>
                      <a:r>
                        <a:rPr lang="en-US" sz="1600" b="1" kern="100" cap="none" spc="0" dirty="0">
                          <a:solidFill>
                            <a:schemeClr val="bg1"/>
                          </a:solidFill>
                          <a:effectLst/>
                          <a:latin typeface="+mn-lt"/>
                          <a:ea typeface="+mn-ea"/>
                          <a:cs typeface="+mn-cs"/>
                        </a:rPr>
                        <a:t>Introductions</a:t>
                      </a:r>
                      <a:endParaRPr lang="en-US" sz="1600" b="0" kern="100" cap="none" spc="0" dirty="0">
                        <a:solidFill>
                          <a:schemeClr val="bg1"/>
                        </a:solidFill>
                        <a:effectLst/>
                        <a:latin typeface="+mn-lt"/>
                        <a:ea typeface="+mn-ea"/>
                        <a:cs typeface="+mn-cs"/>
                      </a:endParaRPr>
                    </a:p>
                  </a:txBody>
                  <a:tcPr marL="50709" marR="54331" marT="91440" marB="91440" anchor="ctr">
                    <a:lnL w="0">
                      <a:noFill/>
                    </a:lnL>
                    <a:lnR w="0">
                      <a:no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782124322"/>
                  </a:ext>
                </a:extLst>
              </a:tr>
              <a:tr h="1623018">
                <a:tc>
                  <a:txBody>
                    <a:bodyPr/>
                    <a:lstStyle/>
                    <a:p>
                      <a:pPr marL="0" marR="0" indent="0" algn="l" defTabSz="914400" rtl="0" eaLnBrk="1" latinLnBrk="0" hangingPunct="1">
                        <a:lnSpc>
                          <a:spcPct val="107000"/>
                        </a:lnSpc>
                        <a:spcBef>
                          <a:spcPts val="0"/>
                        </a:spcBef>
                        <a:spcAft>
                          <a:spcPts val="0"/>
                        </a:spcAft>
                        <a:buFont typeface="Arial" panose="020B0604020202020204" pitchFamily="34" charset="0"/>
                        <a:buNone/>
                      </a:pPr>
                      <a:r>
                        <a:rPr lang="en-US" sz="1600" b="1" kern="100" cap="none" spc="0" dirty="0">
                          <a:solidFill>
                            <a:schemeClr val="bg1"/>
                          </a:solidFill>
                          <a:effectLst/>
                          <a:latin typeface="+mn-lt"/>
                          <a:ea typeface="+mn-ea"/>
                          <a:cs typeface="+mn-cs"/>
                        </a:rPr>
                        <a:t>Panel Discussion</a:t>
                      </a:r>
                    </a:p>
                    <a:p>
                      <a:pPr marL="227013" marR="0" lvl="1" indent="-227013" algn="l" defTabSz="914400" rtl="0" eaLnBrk="1" latinLnBrk="0" hangingPunct="1">
                        <a:lnSpc>
                          <a:spcPct val="107000"/>
                        </a:lnSpc>
                        <a:spcBef>
                          <a:spcPts val="0"/>
                        </a:spcBef>
                        <a:spcAft>
                          <a:spcPts val="0"/>
                        </a:spcAft>
                        <a:buFont typeface="Arial" panose="020B0604020202020204" pitchFamily="34" charset="0"/>
                        <a:buChar char="•"/>
                        <a:tabLst>
                          <a:tab pos="395288" algn="l"/>
                        </a:tabLst>
                      </a:pPr>
                      <a:r>
                        <a:rPr lang="en-US" sz="1600" b="0" kern="100" cap="none" spc="0" dirty="0">
                          <a:solidFill>
                            <a:schemeClr val="bg1"/>
                          </a:solidFill>
                          <a:effectLst/>
                          <a:latin typeface="+mn-lt"/>
                          <a:ea typeface="+mn-ea"/>
                          <a:cs typeface="+mn-cs"/>
                        </a:rPr>
                        <a:t>Cost Savings Opportunity Impact</a:t>
                      </a:r>
                    </a:p>
                    <a:p>
                      <a:pPr marL="227013" marR="0" lvl="1" indent="-227013" algn="l" defTabSz="914400" rtl="0" eaLnBrk="1" latinLnBrk="0" hangingPunct="1">
                        <a:lnSpc>
                          <a:spcPct val="107000"/>
                        </a:lnSpc>
                        <a:spcBef>
                          <a:spcPts val="0"/>
                        </a:spcBef>
                        <a:spcAft>
                          <a:spcPts val="0"/>
                        </a:spcAft>
                        <a:buFont typeface="Arial" panose="020B0604020202020204" pitchFamily="34" charset="0"/>
                        <a:buChar char="•"/>
                        <a:tabLst>
                          <a:tab pos="395288" algn="l"/>
                        </a:tabLst>
                      </a:pPr>
                      <a:r>
                        <a:rPr lang="en-US" sz="1600" b="0" kern="100" cap="none" spc="0" dirty="0">
                          <a:solidFill>
                            <a:schemeClr val="bg1"/>
                          </a:solidFill>
                          <a:effectLst/>
                          <a:latin typeface="+mn-lt"/>
                          <a:ea typeface="+mn-ea"/>
                          <a:cs typeface="+mn-cs"/>
                        </a:rPr>
                        <a:t>Challenges with Automating Administrative Transactions</a:t>
                      </a:r>
                    </a:p>
                    <a:p>
                      <a:pPr marL="227013" marR="0" lvl="1" indent="-227013" algn="l" defTabSz="914400" rtl="0" eaLnBrk="1" latinLnBrk="0" hangingPunct="1">
                        <a:lnSpc>
                          <a:spcPct val="107000"/>
                        </a:lnSpc>
                        <a:spcBef>
                          <a:spcPts val="0"/>
                        </a:spcBef>
                        <a:spcAft>
                          <a:spcPts val="0"/>
                        </a:spcAft>
                        <a:buFont typeface="Arial" panose="020B0604020202020204" pitchFamily="34" charset="0"/>
                        <a:buChar char="•"/>
                        <a:tabLst>
                          <a:tab pos="395288" algn="l"/>
                        </a:tabLst>
                      </a:pPr>
                      <a:r>
                        <a:rPr lang="en-US" sz="1600" b="0" kern="100" cap="none" spc="0" dirty="0">
                          <a:solidFill>
                            <a:schemeClr val="bg1"/>
                          </a:solidFill>
                          <a:effectLst/>
                          <a:latin typeface="+mn-lt"/>
                          <a:ea typeface="+mn-ea"/>
                          <a:cs typeface="+mn-cs"/>
                        </a:rPr>
                        <a:t>Best Practices for Electronic Implementation</a:t>
                      </a:r>
                    </a:p>
                    <a:p>
                      <a:pPr marL="227013" marR="0" lvl="1" indent="-227013" algn="l" defTabSz="914400" rtl="0" eaLnBrk="1" latinLnBrk="0" hangingPunct="1">
                        <a:lnSpc>
                          <a:spcPct val="107000"/>
                        </a:lnSpc>
                        <a:spcBef>
                          <a:spcPts val="0"/>
                        </a:spcBef>
                        <a:spcAft>
                          <a:spcPts val="0"/>
                        </a:spcAft>
                        <a:buFont typeface="Arial" panose="020B0604020202020204" pitchFamily="34" charset="0"/>
                        <a:buChar char="•"/>
                        <a:tabLst>
                          <a:tab pos="395288" algn="l"/>
                        </a:tabLst>
                      </a:pPr>
                      <a:r>
                        <a:rPr lang="en-US" sz="1600" b="0" kern="100" cap="none" spc="0" dirty="0">
                          <a:solidFill>
                            <a:schemeClr val="bg1"/>
                          </a:solidFill>
                          <a:effectLst/>
                          <a:latin typeface="+mn-lt"/>
                          <a:ea typeface="+mn-ea"/>
                          <a:cs typeface="+mn-cs"/>
                        </a:rPr>
                        <a:t>Closing the Automation Gap</a:t>
                      </a:r>
                    </a:p>
                  </a:txBody>
                  <a:tcPr marL="50709" marR="54331" marT="91440" marB="91440" anchor="ctr">
                    <a:lnL w="0">
                      <a:noFill/>
                    </a:lnL>
                    <a:lnR w="0">
                      <a:no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1565622028"/>
                  </a:ext>
                </a:extLst>
              </a:tr>
              <a:tr h="59328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bg1"/>
                          </a:solidFill>
                          <a:latin typeface="+mn-lt"/>
                        </a:rPr>
                        <a:t>Audience Q &amp; A</a:t>
                      </a:r>
                    </a:p>
                  </a:txBody>
                  <a:tcPr marL="50709" marR="54331" marT="91440" marB="91440" anchor="ctr">
                    <a:lnL w="0">
                      <a:noFill/>
                    </a:lnL>
                    <a:lnR w="0">
                      <a:noFill/>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w="0">
                      <a:noFill/>
                    </a:lnTlToBr>
                    <a:lnBlToTr w="0">
                      <a:noFill/>
                    </a:lnBlToTr>
                    <a:noFill/>
                  </a:tcPr>
                </a:tc>
                <a:extLst>
                  <a:ext uri="{0D108BD9-81ED-4DB2-BD59-A6C34878D82A}">
                    <a16:rowId xmlns:a16="http://schemas.microsoft.com/office/drawing/2014/main" val="2058612952"/>
                  </a:ext>
                </a:extLst>
              </a:tr>
              <a:tr h="59328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b="1" dirty="0">
                          <a:solidFill>
                            <a:schemeClr val="bg1"/>
                          </a:solidFill>
                          <a:latin typeface="+mn-lt"/>
                        </a:rPr>
                        <a:t>Call to Action</a:t>
                      </a:r>
                    </a:p>
                  </a:txBody>
                  <a:tcPr marL="50709" marR="54331" marT="91440" marB="91440" anchor="ctr">
                    <a:lnL w="0">
                      <a:noFill/>
                    </a:lnL>
                    <a:lnR w="0">
                      <a:noFill/>
                    </a:lnR>
                    <a:lnT w="9525" cap="flat" cmpd="sng" algn="ctr">
                      <a:solidFill>
                        <a:sysClr val="window" lastClr="FFFFFF"/>
                      </a:solidFill>
                      <a:prstDash val="solid"/>
                      <a:round/>
                      <a:headEnd type="none" w="med" len="med"/>
                      <a:tailEnd type="none" w="med" len="med"/>
                    </a:lnT>
                    <a:lnB w="0">
                      <a:noFill/>
                    </a:lnB>
                    <a:lnTlToBr w="0">
                      <a:noFill/>
                    </a:lnTlToBr>
                    <a:lnBlToTr w="0">
                      <a:noFill/>
                    </a:lnBlToTr>
                    <a:noFill/>
                  </a:tcPr>
                </a:tc>
                <a:extLst>
                  <a:ext uri="{0D108BD9-81ED-4DB2-BD59-A6C34878D82A}">
                    <a16:rowId xmlns:a16="http://schemas.microsoft.com/office/drawing/2014/main" val="2797503816"/>
                  </a:ext>
                </a:extLst>
              </a:tr>
            </a:tbl>
          </a:graphicData>
        </a:graphic>
      </p:graphicFrame>
      <p:sp>
        <p:nvSpPr>
          <p:cNvPr id="18" name="Text Placeholder 21">
            <a:extLst>
              <a:ext uri="{FF2B5EF4-FFF2-40B4-BE49-F238E27FC236}">
                <a16:creationId xmlns:a16="http://schemas.microsoft.com/office/drawing/2014/main" id="{578ACD1C-AD34-EF4F-18F0-D5F6289EB6FF}"/>
              </a:ext>
            </a:extLst>
          </p:cNvPr>
          <p:cNvSpPr txBox="1">
            <a:spLocks/>
          </p:cNvSpPr>
          <p:nvPr/>
        </p:nvSpPr>
        <p:spPr>
          <a:xfrm>
            <a:off x="526433" y="1388110"/>
            <a:ext cx="2842895" cy="381000"/>
          </a:xfrm>
          <a:prstGeom prst="rect">
            <a:avLst/>
          </a:prstGeom>
        </p:spPr>
        <p:txBody>
          <a:bodyPr/>
          <a:lstStyle>
            <a:lvl1pPr algn="ctr" defTabSz="685800" rtl="0" eaLnBrk="1" fontAlgn="base" hangingPunct="1">
              <a:spcBef>
                <a:spcPts val="200"/>
              </a:spcBef>
              <a:spcAft>
                <a:spcPts val="200"/>
              </a:spcAft>
              <a:buSzPct val="100000"/>
              <a:defRPr sz="1000" b="1" kern="1200">
                <a:solidFill>
                  <a:schemeClr val="tx1"/>
                </a:solidFill>
                <a:latin typeface="+mn-lt"/>
                <a:ea typeface="+mn-ea"/>
                <a:cs typeface="Calibri Light" panose="020F0302020204030204" pitchFamily="34" charset="0"/>
              </a:defRPr>
            </a:lvl1pPr>
            <a:lvl2pPr marL="179388" indent="-179388"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j-lt"/>
                <a:ea typeface="+mn-ea"/>
                <a:cs typeface="Calibri Light" panose="020F0302020204030204" pitchFamily="34" charset="0"/>
              </a:defRPr>
            </a:lvl2pPr>
            <a:lvl3pPr marL="360363" indent="-180975"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3pPr>
            <a:lvl4pPr marL="538163" indent="-177800" algn="l" defTabSz="685800"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4pPr>
            <a:lvl5pPr marL="717550" indent="-179388" algn="l" defTabSz="598488" rtl="0" eaLnBrk="1" fontAlgn="base" hangingPunct="1">
              <a:spcBef>
                <a:spcPts val="200"/>
              </a:spcBef>
              <a:spcAft>
                <a:spcPts val="200"/>
              </a:spcAft>
              <a:buSzPct val="100000"/>
              <a:buFont typeface="Arial" panose="020B0604020202020204" pitchFamily="34" charset="0"/>
              <a:buChar char="−"/>
              <a:defRPr lang="en-US" kern="1200" dirty="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200"/>
              </a:spcBef>
              <a:spcAft>
                <a:spcPts val="200"/>
              </a:spcAft>
              <a:buClrTx/>
              <a:buSzPct val="100000"/>
              <a:buFontTx/>
              <a:buNone/>
              <a:tabLst/>
              <a:defRPr/>
            </a:pPr>
            <a:r>
              <a:rPr kumimoji="0" lang="en-US" sz="1000" b="1" i="0" u="none" strike="noStrike" kern="1200" cap="none" spc="300" normalizeH="0" baseline="0" noProof="0" dirty="0">
                <a:ln>
                  <a:noFill/>
                </a:ln>
                <a:solidFill>
                  <a:srgbClr val="FFFFFF"/>
                </a:solidFill>
                <a:effectLst/>
                <a:uLnTx/>
                <a:uFillTx/>
                <a:latin typeface="Arial" panose="020B0604020202020204"/>
                <a:ea typeface="+mn-ea"/>
                <a:cs typeface="Calibri Light" panose="020F0302020204030204" pitchFamily="34" charset="0"/>
              </a:rPr>
              <a:t>2024 CAQH INDEX REPORT WEBINAR</a:t>
            </a:r>
          </a:p>
        </p:txBody>
      </p:sp>
      <p:pic>
        <p:nvPicPr>
          <p:cNvPr id="2" name="Picture 1" descr="A blue and black logo&#10;&#10;Description automatically generated">
            <a:extLst>
              <a:ext uri="{FF2B5EF4-FFF2-40B4-BE49-F238E27FC236}">
                <a16:creationId xmlns:a16="http://schemas.microsoft.com/office/drawing/2014/main" id="{EA3AEA94-E45B-DD0F-68A7-B9789D3EA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69" y="689736"/>
            <a:ext cx="2597311" cy="617569"/>
          </a:xfrm>
          <a:prstGeom prst="rect">
            <a:avLst/>
          </a:prstGeom>
        </p:spPr>
      </p:pic>
    </p:spTree>
    <p:extLst>
      <p:ext uri="{BB962C8B-B14F-4D97-AF65-F5344CB8AC3E}">
        <p14:creationId xmlns:p14="http://schemas.microsoft.com/office/powerpoint/2010/main" val="1345858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D662A-338B-38F8-42A9-A4D42B808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5CEC3-384C-CE88-01DF-DD14CB0E5C1C}"/>
              </a:ext>
            </a:extLst>
          </p:cNvPr>
          <p:cNvSpPr>
            <a:spLocks noGrp="1"/>
          </p:cNvSpPr>
          <p:nvPr>
            <p:ph type="title"/>
          </p:nvPr>
        </p:nvSpPr>
        <p:spPr/>
        <p:txBody>
          <a:bodyPr/>
          <a:lstStyle/>
          <a:p>
            <a:r>
              <a:rPr lang="en-US" dirty="0"/>
              <a:t>Tracking transactions across the administrative workflow</a:t>
            </a:r>
          </a:p>
        </p:txBody>
      </p:sp>
      <p:sp>
        <p:nvSpPr>
          <p:cNvPr id="8" name="Text Placeholder 7">
            <a:extLst>
              <a:ext uri="{FF2B5EF4-FFF2-40B4-BE49-F238E27FC236}">
                <a16:creationId xmlns:a16="http://schemas.microsoft.com/office/drawing/2014/main" id="{C9B3D21D-327E-AA78-3025-838E662E610B}"/>
              </a:ext>
            </a:extLst>
          </p:cNvPr>
          <p:cNvSpPr>
            <a:spLocks noGrp="1"/>
          </p:cNvSpPr>
          <p:nvPr>
            <p:ph type="body" sz="quarter" idx="13"/>
          </p:nvPr>
        </p:nvSpPr>
        <p:spPr/>
        <p:txBody>
          <a:bodyPr/>
          <a:lstStyle/>
          <a:p>
            <a:r>
              <a:rPr lang="en-US" dirty="0"/>
              <a:t>2024 CAQH INDEX REPORT</a:t>
            </a:r>
          </a:p>
        </p:txBody>
      </p:sp>
      <p:sp>
        <p:nvSpPr>
          <p:cNvPr id="3" name="Oval 2">
            <a:extLst>
              <a:ext uri="{FF2B5EF4-FFF2-40B4-BE49-F238E27FC236}">
                <a16:creationId xmlns:a16="http://schemas.microsoft.com/office/drawing/2014/main" id="{1D1E8E4E-2969-C1F8-70CE-F9BFC65038BF}"/>
              </a:ext>
            </a:extLst>
          </p:cNvPr>
          <p:cNvSpPr/>
          <p:nvPr/>
        </p:nvSpPr>
        <p:spPr>
          <a:xfrm>
            <a:off x="3224747" y="1746250"/>
            <a:ext cx="1472184" cy="1472184"/>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F5743DD-F11B-03CE-44D5-9AC7D49EE576}"/>
              </a:ext>
            </a:extLst>
          </p:cNvPr>
          <p:cNvSpPr/>
          <p:nvPr/>
        </p:nvSpPr>
        <p:spPr>
          <a:xfrm>
            <a:off x="5352206" y="1746250"/>
            <a:ext cx="1472184" cy="1472184"/>
          </a:xfrm>
          <a:prstGeom prst="ellipse">
            <a:avLst/>
          </a:pr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BB78E13-564A-327B-1A53-A44ADB2FCAD5}"/>
              </a:ext>
            </a:extLst>
          </p:cNvPr>
          <p:cNvSpPr/>
          <p:nvPr/>
        </p:nvSpPr>
        <p:spPr>
          <a:xfrm>
            <a:off x="7485806" y="1746250"/>
            <a:ext cx="1472184" cy="1472184"/>
          </a:xfrm>
          <a:prstGeom prst="ellipse">
            <a:avLst/>
          </a:prstGeom>
          <a:solidFill>
            <a:srgbClr val="007A8B"/>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8865EF6-257D-C0C5-847E-D03FB3ED8D5A}"/>
              </a:ext>
            </a:extLst>
          </p:cNvPr>
          <p:cNvSpPr/>
          <p:nvPr/>
        </p:nvSpPr>
        <p:spPr>
          <a:xfrm>
            <a:off x="9550056" y="1746250"/>
            <a:ext cx="1472184" cy="1472184"/>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CE18234-89BF-91A7-F124-9C180C9EBC3B}"/>
              </a:ext>
            </a:extLst>
          </p:cNvPr>
          <p:cNvSpPr/>
          <p:nvPr/>
        </p:nvSpPr>
        <p:spPr>
          <a:xfrm>
            <a:off x="1212850" y="1746250"/>
            <a:ext cx="1472184" cy="1472184"/>
          </a:xfrm>
          <a:prstGeom prst="ellipse">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3">
            <a:extLst>
              <a:ext uri="{FF2B5EF4-FFF2-40B4-BE49-F238E27FC236}">
                <a16:creationId xmlns:a16="http://schemas.microsoft.com/office/drawing/2014/main" id="{F6D05498-173F-38CB-C50F-32C78C1EFFB9}"/>
              </a:ext>
            </a:extLst>
          </p:cNvPr>
          <p:cNvSpPr txBox="1"/>
          <p:nvPr/>
        </p:nvSpPr>
        <p:spPr>
          <a:xfrm>
            <a:off x="1113005" y="3665725"/>
            <a:ext cx="1660997" cy="822960"/>
          </a:xfrm>
          <a:prstGeom prst="roundRect">
            <a:avLst/>
          </a:prstGeom>
          <a:solidFill>
            <a:schemeClr val="accent1">
              <a:lumMod val="20000"/>
              <a:lumOff val="80000"/>
            </a:schemeClr>
          </a:solidFill>
          <a:ln w="6172">
            <a:noFill/>
          </a:ln>
          <a:effectLst>
            <a:outerShdw blurRad="50800" dist="38100" dir="8100000" algn="tr" rotWithShape="0">
              <a:prstClr val="black">
                <a:alpha val="40000"/>
              </a:prstClr>
            </a:outerShdw>
          </a:effectLst>
        </p:spPr>
        <p:txBody>
          <a:bodyPr vert="horz" wrap="square" lIns="0" tIns="45720" rIns="0" bIns="0" rtlCol="0" anchor="t">
            <a:noAutofit/>
          </a:bodyPr>
          <a:lstStyle/>
          <a:p>
            <a:pPr marL="268605" marR="69850" indent="-191770" algn="ctr">
              <a:spcAft>
                <a:spcPts val="600"/>
              </a:spcAft>
            </a:pPr>
            <a:r>
              <a:rPr lang="en-US" sz="1200" dirty="0">
                <a:latin typeface="+mj-lt"/>
                <a:cs typeface="Volte Medium"/>
              </a:rPr>
              <a:t>Eligibility and Benefit</a:t>
            </a:r>
          </a:p>
          <a:p>
            <a:pPr marL="268605" marR="69850" indent="-191770" algn="ctr">
              <a:spcAft>
                <a:spcPts val="600"/>
              </a:spcAft>
            </a:pPr>
            <a:r>
              <a:rPr lang="en-US" sz="1200" dirty="0">
                <a:latin typeface="+mj-lt"/>
                <a:cs typeface="Volte Medium"/>
              </a:rPr>
              <a:t>Verification</a:t>
            </a:r>
          </a:p>
        </p:txBody>
      </p:sp>
      <p:sp>
        <p:nvSpPr>
          <p:cNvPr id="10" name="object 14">
            <a:extLst>
              <a:ext uri="{FF2B5EF4-FFF2-40B4-BE49-F238E27FC236}">
                <a16:creationId xmlns:a16="http://schemas.microsoft.com/office/drawing/2014/main" id="{4C28E5F7-6D0F-87F0-64FC-DDB5C4F442F5}"/>
              </a:ext>
            </a:extLst>
          </p:cNvPr>
          <p:cNvSpPr txBox="1"/>
          <p:nvPr/>
        </p:nvSpPr>
        <p:spPr>
          <a:xfrm>
            <a:off x="1406177" y="2381468"/>
            <a:ext cx="1074652" cy="768096"/>
          </a:xfrm>
          <a:prstGeom prst="rect">
            <a:avLst/>
          </a:prstGeom>
        </p:spPr>
        <p:txBody>
          <a:bodyPr vert="horz" wrap="square" lIns="0" tIns="16510" rIns="0" bIns="0" rtlCol="0">
            <a:spAutoFit/>
          </a:bodyPr>
          <a:lstStyle/>
          <a:p>
            <a:pPr marL="60960" marR="53340" indent="-635" algn="ctr">
              <a:lnSpc>
                <a:spcPct val="100000"/>
              </a:lnSpc>
              <a:spcBef>
                <a:spcPts val="130"/>
              </a:spcBef>
            </a:pPr>
            <a:r>
              <a:rPr lang="en-US" sz="1200" b="1">
                <a:solidFill>
                  <a:schemeClr val="bg1"/>
                </a:solidFill>
                <a:latin typeface="+mj-lt"/>
                <a:cs typeface="Volte Medium"/>
              </a:rPr>
              <a:t>Patient Encounter</a:t>
            </a:r>
          </a:p>
          <a:p>
            <a:pPr marL="60960" marR="53340" indent="-635" algn="ctr">
              <a:lnSpc>
                <a:spcPct val="100000"/>
              </a:lnSpc>
              <a:spcBef>
                <a:spcPts val="130"/>
              </a:spcBef>
            </a:pPr>
            <a:r>
              <a:rPr lang="en-US" sz="1200" b="1">
                <a:solidFill>
                  <a:schemeClr val="bg1"/>
                </a:solidFill>
                <a:latin typeface="+mj-lt"/>
                <a:cs typeface="Volte Medium"/>
              </a:rPr>
              <a:t>is Scheduled</a:t>
            </a:r>
          </a:p>
        </p:txBody>
      </p:sp>
      <p:sp>
        <p:nvSpPr>
          <p:cNvPr id="11" name="object 20">
            <a:extLst>
              <a:ext uri="{FF2B5EF4-FFF2-40B4-BE49-F238E27FC236}">
                <a16:creationId xmlns:a16="http://schemas.microsoft.com/office/drawing/2014/main" id="{890DB212-9515-DEA9-B396-D7B8653425C0}"/>
              </a:ext>
            </a:extLst>
          </p:cNvPr>
          <p:cNvSpPr txBox="1"/>
          <p:nvPr/>
        </p:nvSpPr>
        <p:spPr>
          <a:xfrm>
            <a:off x="3626185" y="2381468"/>
            <a:ext cx="669309" cy="570669"/>
          </a:xfrm>
          <a:prstGeom prst="rect">
            <a:avLst/>
          </a:prstGeom>
        </p:spPr>
        <p:txBody>
          <a:bodyPr vert="horz" wrap="square" lIns="0" tIns="16510" rIns="0" bIns="0" rtlCol="0">
            <a:spAutoFit/>
          </a:bodyPr>
          <a:lstStyle/>
          <a:p>
            <a:pPr marL="12700" marR="5080" algn="ctr">
              <a:lnSpc>
                <a:spcPct val="100000"/>
              </a:lnSpc>
              <a:spcBef>
                <a:spcPts val="130"/>
              </a:spcBef>
            </a:pPr>
            <a:r>
              <a:rPr lang="en-US" sz="1200" b="1">
                <a:solidFill>
                  <a:schemeClr val="bg1"/>
                </a:solidFill>
                <a:latin typeface="+mj-lt"/>
                <a:cs typeface="Volte Medium"/>
              </a:rPr>
              <a:t>Patient Sees Provider</a:t>
            </a:r>
          </a:p>
        </p:txBody>
      </p:sp>
      <p:sp>
        <p:nvSpPr>
          <p:cNvPr id="12" name="object 26">
            <a:extLst>
              <a:ext uri="{FF2B5EF4-FFF2-40B4-BE49-F238E27FC236}">
                <a16:creationId xmlns:a16="http://schemas.microsoft.com/office/drawing/2014/main" id="{507C8258-9F89-2CAD-C908-F7E8B68324E6}"/>
              </a:ext>
            </a:extLst>
          </p:cNvPr>
          <p:cNvSpPr txBox="1"/>
          <p:nvPr/>
        </p:nvSpPr>
        <p:spPr>
          <a:xfrm>
            <a:off x="5749534" y="2381468"/>
            <a:ext cx="677529" cy="768096"/>
          </a:xfrm>
          <a:prstGeom prst="rect">
            <a:avLst/>
          </a:prstGeom>
        </p:spPr>
        <p:txBody>
          <a:bodyPr vert="horz" wrap="square" lIns="0" tIns="16510" rIns="0" bIns="0" rtlCol="0">
            <a:spAutoFit/>
          </a:bodyPr>
          <a:lstStyle/>
          <a:p>
            <a:pPr marL="12700" marR="5080" indent="4445" algn="ctr">
              <a:lnSpc>
                <a:spcPct val="100000"/>
              </a:lnSpc>
              <a:spcBef>
                <a:spcPts val="130"/>
              </a:spcBef>
            </a:pPr>
            <a:r>
              <a:rPr lang="en-US" sz="1200" b="1">
                <a:solidFill>
                  <a:schemeClr val="bg1"/>
                </a:solidFill>
                <a:latin typeface="+mj-lt"/>
                <a:cs typeface="Volte Medium"/>
              </a:rPr>
              <a:t>Provider Submits Claim</a:t>
            </a:r>
          </a:p>
        </p:txBody>
      </p:sp>
      <p:sp>
        <p:nvSpPr>
          <p:cNvPr id="13" name="object 32">
            <a:extLst>
              <a:ext uri="{FF2B5EF4-FFF2-40B4-BE49-F238E27FC236}">
                <a16:creationId xmlns:a16="http://schemas.microsoft.com/office/drawing/2014/main" id="{93BC9692-7EFD-4F2A-1141-7867E1B0E9FA}"/>
              </a:ext>
            </a:extLst>
          </p:cNvPr>
          <p:cNvSpPr txBox="1"/>
          <p:nvPr/>
        </p:nvSpPr>
        <p:spPr>
          <a:xfrm>
            <a:off x="7758079" y="2381468"/>
            <a:ext cx="927639" cy="768096"/>
          </a:xfrm>
          <a:prstGeom prst="rect">
            <a:avLst/>
          </a:prstGeom>
        </p:spPr>
        <p:txBody>
          <a:bodyPr vert="horz" wrap="square" lIns="0" tIns="16510" rIns="0" bIns="0" rtlCol="0">
            <a:spAutoFit/>
          </a:bodyPr>
          <a:lstStyle/>
          <a:p>
            <a:pPr marL="12700" marR="5080" indent="-635" algn="ctr">
              <a:lnSpc>
                <a:spcPct val="100000"/>
              </a:lnSpc>
              <a:spcBef>
                <a:spcPts val="130"/>
              </a:spcBef>
            </a:pPr>
            <a:r>
              <a:rPr lang="en-US" sz="1200" b="1">
                <a:solidFill>
                  <a:schemeClr val="bg1"/>
                </a:solidFill>
                <a:latin typeface="+mj-lt"/>
                <a:cs typeface="Volte Medium"/>
              </a:rPr>
              <a:t>Health Plan Adjudicates Claim</a:t>
            </a:r>
          </a:p>
        </p:txBody>
      </p:sp>
      <p:sp>
        <p:nvSpPr>
          <p:cNvPr id="14" name="object 38">
            <a:extLst>
              <a:ext uri="{FF2B5EF4-FFF2-40B4-BE49-F238E27FC236}">
                <a16:creationId xmlns:a16="http://schemas.microsoft.com/office/drawing/2014/main" id="{627958DA-868D-084A-9CA1-72440DE71D38}"/>
              </a:ext>
            </a:extLst>
          </p:cNvPr>
          <p:cNvSpPr txBox="1"/>
          <p:nvPr/>
        </p:nvSpPr>
        <p:spPr>
          <a:xfrm>
            <a:off x="9690228" y="2381468"/>
            <a:ext cx="1191840" cy="768096"/>
          </a:xfrm>
          <a:prstGeom prst="rect">
            <a:avLst/>
          </a:prstGeom>
        </p:spPr>
        <p:txBody>
          <a:bodyPr vert="horz" wrap="square" lIns="0" tIns="16510" rIns="0" bIns="0" rtlCol="0">
            <a:spAutoFit/>
          </a:bodyPr>
          <a:lstStyle/>
          <a:p>
            <a:pPr marL="36830" marR="5080" indent="-24765" algn="ctr">
              <a:lnSpc>
                <a:spcPct val="100000"/>
              </a:lnSpc>
              <a:spcBef>
                <a:spcPts val="130"/>
              </a:spcBef>
            </a:pPr>
            <a:r>
              <a:rPr lang="en-US" sz="1200" b="1">
                <a:solidFill>
                  <a:schemeClr val="bg1"/>
                </a:solidFill>
                <a:latin typeface="+mj-lt"/>
                <a:cs typeface="Volte Medium"/>
              </a:rPr>
              <a:t>Provider is Paid by Health Plan and/or Patient</a:t>
            </a:r>
          </a:p>
        </p:txBody>
      </p:sp>
      <p:sp>
        <p:nvSpPr>
          <p:cNvPr id="15" name="object 39">
            <a:extLst>
              <a:ext uri="{FF2B5EF4-FFF2-40B4-BE49-F238E27FC236}">
                <a16:creationId xmlns:a16="http://schemas.microsoft.com/office/drawing/2014/main" id="{B440D042-54D2-B2B6-AA04-7AFE3661B9E3}"/>
              </a:ext>
            </a:extLst>
          </p:cNvPr>
          <p:cNvSpPr txBox="1"/>
          <p:nvPr/>
        </p:nvSpPr>
        <p:spPr>
          <a:xfrm>
            <a:off x="1106558" y="4934707"/>
            <a:ext cx="9965982" cy="409650"/>
          </a:xfrm>
          <a:prstGeom prst="roundRect">
            <a:avLst>
              <a:gd name="adj" fmla="val 50000"/>
            </a:avLst>
          </a:prstGeom>
          <a:solidFill>
            <a:schemeClr val="accent1">
              <a:lumMod val="50000"/>
            </a:schemeClr>
          </a:solidFill>
          <a:ln w="6172">
            <a:noFill/>
          </a:ln>
          <a:effectLst>
            <a:outerShdw blurRad="50800" dist="38100" dir="8100000" algn="tr" rotWithShape="0">
              <a:prstClr val="black">
                <a:alpha val="40000"/>
              </a:prstClr>
            </a:outerShdw>
          </a:effectLst>
        </p:spPr>
        <p:txBody>
          <a:bodyPr vert="horz" wrap="square" lIns="0" tIns="0" rIns="0" bIns="0" rtlCol="0" anchor="ctr">
            <a:noAutofit/>
          </a:bodyPr>
          <a:lstStyle/>
          <a:p>
            <a:pPr algn="ctr"/>
            <a:r>
              <a:rPr lang="en-US" sz="2200" b="1" spc="-10">
                <a:solidFill>
                  <a:schemeClr val="bg1"/>
                </a:solidFill>
                <a:latin typeface="+mj-lt"/>
                <a:cs typeface="Volte Medium"/>
              </a:rPr>
              <a:t>Acknowledgements</a:t>
            </a:r>
          </a:p>
        </p:txBody>
      </p:sp>
      <p:grpSp>
        <p:nvGrpSpPr>
          <p:cNvPr id="16" name="Group 15">
            <a:extLst>
              <a:ext uri="{FF2B5EF4-FFF2-40B4-BE49-F238E27FC236}">
                <a16:creationId xmlns:a16="http://schemas.microsoft.com/office/drawing/2014/main" id="{C09B73B3-2E4A-9B95-C566-5C6D81FCB4B5}"/>
              </a:ext>
            </a:extLst>
          </p:cNvPr>
          <p:cNvGrpSpPr/>
          <p:nvPr/>
        </p:nvGrpSpPr>
        <p:grpSpPr>
          <a:xfrm>
            <a:off x="1739274" y="1897516"/>
            <a:ext cx="408458" cy="381304"/>
            <a:chOff x="8140064" y="3694818"/>
            <a:chExt cx="190214" cy="177569"/>
          </a:xfrm>
          <a:solidFill>
            <a:schemeClr val="bg1"/>
          </a:solidFill>
        </p:grpSpPr>
        <p:sp>
          <p:nvSpPr>
            <p:cNvPr id="17" name="Freeform: Shape 16">
              <a:extLst>
                <a:ext uri="{FF2B5EF4-FFF2-40B4-BE49-F238E27FC236}">
                  <a16:creationId xmlns:a16="http://schemas.microsoft.com/office/drawing/2014/main" id="{D9871ADA-FC61-9335-C047-93DD89DC85EB}"/>
                </a:ext>
              </a:extLst>
            </p:cNvPr>
            <p:cNvSpPr/>
            <p:nvPr/>
          </p:nvSpPr>
          <p:spPr>
            <a:xfrm>
              <a:off x="8140064" y="3694818"/>
              <a:ext cx="190214" cy="177569"/>
            </a:xfrm>
            <a:custGeom>
              <a:avLst/>
              <a:gdLst>
                <a:gd name="connsiteX0" fmla="*/ 190214 w 190214"/>
                <a:gd name="connsiteY0" fmla="*/ 136327 h 177569"/>
                <a:gd name="connsiteX1" fmla="*/ 187833 w 190214"/>
                <a:gd name="connsiteY1" fmla="*/ 126802 h 177569"/>
                <a:gd name="connsiteX2" fmla="*/ 165259 w 190214"/>
                <a:gd name="connsiteY2" fmla="*/ 104323 h 177569"/>
                <a:gd name="connsiteX3" fmla="*/ 165259 w 190214"/>
                <a:gd name="connsiteY3" fmla="*/ 33266 h 177569"/>
                <a:gd name="connsiteX4" fmla="*/ 160401 w 190214"/>
                <a:gd name="connsiteY4" fmla="*/ 20598 h 177569"/>
                <a:gd name="connsiteX5" fmla="*/ 149924 w 190214"/>
                <a:gd name="connsiteY5" fmla="*/ 15454 h 177569"/>
                <a:gd name="connsiteX6" fmla="*/ 132207 w 190214"/>
                <a:gd name="connsiteY6" fmla="*/ 15454 h 177569"/>
                <a:gd name="connsiteX7" fmla="*/ 132207 w 190214"/>
                <a:gd name="connsiteY7" fmla="*/ 8025 h 177569"/>
                <a:gd name="connsiteX8" fmla="*/ 130874 w 190214"/>
                <a:gd name="connsiteY8" fmla="*/ 4501 h 177569"/>
                <a:gd name="connsiteX9" fmla="*/ 123158 w 190214"/>
                <a:gd name="connsiteY9" fmla="*/ 24 h 177569"/>
                <a:gd name="connsiteX10" fmla="*/ 115348 w 190214"/>
                <a:gd name="connsiteY10" fmla="*/ 3739 h 177569"/>
                <a:gd name="connsiteX11" fmla="*/ 113633 w 190214"/>
                <a:gd name="connsiteY11" fmla="*/ 7263 h 177569"/>
                <a:gd name="connsiteX12" fmla="*/ 113633 w 190214"/>
                <a:gd name="connsiteY12" fmla="*/ 15359 h 177569"/>
                <a:gd name="connsiteX13" fmla="*/ 51530 w 190214"/>
                <a:gd name="connsiteY13" fmla="*/ 15359 h 177569"/>
                <a:gd name="connsiteX14" fmla="*/ 51530 w 190214"/>
                <a:gd name="connsiteY14" fmla="*/ 7930 h 177569"/>
                <a:gd name="connsiteX15" fmla="*/ 48863 w 190214"/>
                <a:gd name="connsiteY15" fmla="*/ 2691 h 177569"/>
                <a:gd name="connsiteX16" fmla="*/ 41529 w 190214"/>
                <a:gd name="connsiteY16" fmla="*/ 24 h 177569"/>
                <a:gd name="connsiteX17" fmla="*/ 34671 w 190214"/>
                <a:gd name="connsiteY17" fmla="*/ 3739 h 177569"/>
                <a:gd name="connsiteX18" fmla="*/ 32957 w 190214"/>
                <a:gd name="connsiteY18" fmla="*/ 7263 h 177569"/>
                <a:gd name="connsiteX19" fmla="*/ 32957 w 190214"/>
                <a:gd name="connsiteY19" fmla="*/ 15359 h 177569"/>
                <a:gd name="connsiteX20" fmla="*/ 15240 w 190214"/>
                <a:gd name="connsiteY20" fmla="*/ 15359 h 177569"/>
                <a:gd name="connsiteX21" fmla="*/ 0 w 190214"/>
                <a:gd name="connsiteY21" fmla="*/ 29551 h 177569"/>
                <a:gd name="connsiteX22" fmla="*/ 0 w 190214"/>
                <a:gd name="connsiteY22" fmla="*/ 29551 h 177569"/>
                <a:gd name="connsiteX23" fmla="*/ 0 w 190214"/>
                <a:gd name="connsiteY23" fmla="*/ 148995 h 177569"/>
                <a:gd name="connsiteX24" fmla="*/ 16764 w 190214"/>
                <a:gd name="connsiteY24" fmla="*/ 163092 h 177569"/>
                <a:gd name="connsiteX25" fmla="*/ 122111 w 190214"/>
                <a:gd name="connsiteY25" fmla="*/ 163092 h 177569"/>
                <a:gd name="connsiteX26" fmla="*/ 122587 w 190214"/>
                <a:gd name="connsiteY26" fmla="*/ 163663 h 177569"/>
                <a:gd name="connsiteX27" fmla="*/ 123254 w 190214"/>
                <a:gd name="connsiteY27" fmla="*/ 164616 h 177569"/>
                <a:gd name="connsiteX28" fmla="*/ 152972 w 190214"/>
                <a:gd name="connsiteY28" fmla="*/ 177570 h 177569"/>
                <a:gd name="connsiteX29" fmla="*/ 162401 w 190214"/>
                <a:gd name="connsiteY29" fmla="*/ 176332 h 177569"/>
                <a:gd name="connsiteX30" fmla="*/ 188690 w 190214"/>
                <a:gd name="connsiteY30" fmla="*/ 149566 h 177569"/>
                <a:gd name="connsiteX31" fmla="*/ 189262 w 190214"/>
                <a:gd name="connsiteY31" fmla="*/ 146804 h 177569"/>
                <a:gd name="connsiteX32" fmla="*/ 189929 w 190214"/>
                <a:gd name="connsiteY32" fmla="*/ 144042 h 177569"/>
                <a:gd name="connsiteX33" fmla="*/ 189929 w 190214"/>
                <a:gd name="connsiteY33" fmla="*/ 143851 h 177569"/>
                <a:gd name="connsiteX34" fmla="*/ 189929 w 190214"/>
                <a:gd name="connsiteY34" fmla="*/ 136231 h 177569"/>
                <a:gd name="connsiteX35" fmla="*/ 34290 w 190214"/>
                <a:gd name="connsiteY35" fmla="*/ 34600 h 177569"/>
                <a:gd name="connsiteX36" fmla="*/ 41815 w 190214"/>
                <a:gd name="connsiteY36" fmla="*/ 39172 h 177569"/>
                <a:gd name="connsiteX37" fmla="*/ 49911 w 190214"/>
                <a:gd name="connsiteY37" fmla="*/ 35171 h 177569"/>
                <a:gd name="connsiteX38" fmla="*/ 51435 w 190214"/>
                <a:gd name="connsiteY38" fmla="*/ 31837 h 177569"/>
                <a:gd name="connsiteX39" fmla="*/ 51435 w 190214"/>
                <a:gd name="connsiteY39" fmla="*/ 23646 h 177569"/>
                <a:gd name="connsiteX40" fmla="*/ 113729 w 190214"/>
                <a:gd name="connsiteY40" fmla="*/ 23646 h 177569"/>
                <a:gd name="connsiteX41" fmla="*/ 113729 w 190214"/>
                <a:gd name="connsiteY41" fmla="*/ 32123 h 177569"/>
                <a:gd name="connsiteX42" fmla="*/ 116586 w 190214"/>
                <a:gd name="connsiteY42" fmla="*/ 36886 h 177569"/>
                <a:gd name="connsiteX43" fmla="*/ 124016 w 190214"/>
                <a:gd name="connsiteY43" fmla="*/ 39172 h 177569"/>
                <a:gd name="connsiteX44" fmla="*/ 130588 w 190214"/>
                <a:gd name="connsiteY44" fmla="*/ 35266 h 177569"/>
                <a:gd name="connsiteX45" fmla="*/ 132112 w 190214"/>
                <a:gd name="connsiteY45" fmla="*/ 31933 h 177569"/>
                <a:gd name="connsiteX46" fmla="*/ 132112 w 190214"/>
                <a:gd name="connsiteY46" fmla="*/ 23741 h 177569"/>
                <a:gd name="connsiteX47" fmla="*/ 149543 w 190214"/>
                <a:gd name="connsiteY47" fmla="*/ 23741 h 177569"/>
                <a:gd name="connsiteX48" fmla="*/ 154591 w 190214"/>
                <a:gd name="connsiteY48" fmla="*/ 26313 h 177569"/>
                <a:gd name="connsiteX49" fmla="*/ 156972 w 190214"/>
                <a:gd name="connsiteY49" fmla="*/ 31837 h 177569"/>
                <a:gd name="connsiteX50" fmla="*/ 156972 w 190214"/>
                <a:gd name="connsiteY50" fmla="*/ 44315 h 177569"/>
                <a:gd name="connsiteX51" fmla="*/ 8477 w 190214"/>
                <a:gd name="connsiteY51" fmla="*/ 44315 h 177569"/>
                <a:gd name="connsiteX52" fmla="*/ 8477 w 190214"/>
                <a:gd name="connsiteY52" fmla="*/ 30409 h 177569"/>
                <a:gd name="connsiteX53" fmla="*/ 15907 w 190214"/>
                <a:gd name="connsiteY53" fmla="*/ 23741 h 177569"/>
                <a:gd name="connsiteX54" fmla="*/ 33147 w 190214"/>
                <a:gd name="connsiteY54" fmla="*/ 23741 h 177569"/>
                <a:gd name="connsiteX55" fmla="*/ 33147 w 190214"/>
                <a:gd name="connsiteY55" fmla="*/ 31837 h 177569"/>
                <a:gd name="connsiteX56" fmla="*/ 34290 w 190214"/>
                <a:gd name="connsiteY56" fmla="*/ 34695 h 177569"/>
                <a:gd name="connsiteX57" fmla="*/ 143161 w 190214"/>
                <a:gd name="connsiteY57" fmla="*/ 97084 h 177569"/>
                <a:gd name="connsiteX58" fmla="*/ 143161 w 190214"/>
                <a:gd name="connsiteY58" fmla="*/ 103370 h 177569"/>
                <a:gd name="connsiteX59" fmla="*/ 130112 w 190214"/>
                <a:gd name="connsiteY59" fmla="*/ 109276 h 177569"/>
                <a:gd name="connsiteX60" fmla="*/ 130112 w 190214"/>
                <a:gd name="connsiteY60" fmla="*/ 97084 h 177569"/>
                <a:gd name="connsiteX61" fmla="*/ 143161 w 190214"/>
                <a:gd name="connsiteY61" fmla="*/ 97084 h 177569"/>
                <a:gd name="connsiteX62" fmla="*/ 157067 w 190214"/>
                <a:gd name="connsiteY62" fmla="*/ 102513 h 177569"/>
                <a:gd name="connsiteX63" fmla="*/ 155162 w 190214"/>
                <a:gd name="connsiteY63" fmla="*/ 102322 h 177569"/>
                <a:gd name="connsiteX64" fmla="*/ 151352 w 190214"/>
                <a:gd name="connsiteY64" fmla="*/ 102132 h 177569"/>
                <a:gd name="connsiteX65" fmla="*/ 151352 w 190214"/>
                <a:gd name="connsiteY65" fmla="*/ 93845 h 177569"/>
                <a:gd name="connsiteX66" fmla="*/ 146304 w 190214"/>
                <a:gd name="connsiteY66" fmla="*/ 89083 h 177569"/>
                <a:gd name="connsiteX67" fmla="*/ 127826 w 190214"/>
                <a:gd name="connsiteY67" fmla="*/ 88797 h 177569"/>
                <a:gd name="connsiteX68" fmla="*/ 121825 w 190214"/>
                <a:gd name="connsiteY68" fmla="*/ 94798 h 177569"/>
                <a:gd name="connsiteX69" fmla="*/ 121825 w 190214"/>
                <a:gd name="connsiteY69" fmla="*/ 112990 h 177569"/>
                <a:gd name="connsiteX70" fmla="*/ 122873 w 190214"/>
                <a:gd name="connsiteY70" fmla="*/ 115562 h 177569"/>
                <a:gd name="connsiteX71" fmla="*/ 123158 w 190214"/>
                <a:gd name="connsiteY71" fmla="*/ 115943 h 177569"/>
                <a:gd name="connsiteX72" fmla="*/ 121539 w 190214"/>
                <a:gd name="connsiteY72" fmla="*/ 118134 h 177569"/>
                <a:gd name="connsiteX73" fmla="*/ 118967 w 190214"/>
                <a:gd name="connsiteY73" fmla="*/ 121753 h 177569"/>
                <a:gd name="connsiteX74" fmla="*/ 115634 w 190214"/>
                <a:gd name="connsiteY74" fmla="*/ 130326 h 177569"/>
                <a:gd name="connsiteX75" fmla="*/ 115348 w 190214"/>
                <a:gd name="connsiteY75" fmla="*/ 125849 h 177569"/>
                <a:gd name="connsiteX76" fmla="*/ 109347 w 190214"/>
                <a:gd name="connsiteY76" fmla="*/ 119848 h 177569"/>
                <a:gd name="connsiteX77" fmla="*/ 91154 w 190214"/>
                <a:gd name="connsiteY77" fmla="*/ 119944 h 177569"/>
                <a:gd name="connsiteX78" fmla="*/ 91345 w 190214"/>
                <a:gd name="connsiteY78" fmla="*/ 121087 h 177569"/>
                <a:gd name="connsiteX79" fmla="*/ 91059 w 190214"/>
                <a:gd name="connsiteY79" fmla="*/ 119944 h 177569"/>
                <a:gd name="connsiteX80" fmla="*/ 85439 w 190214"/>
                <a:gd name="connsiteY80" fmla="*/ 126611 h 177569"/>
                <a:gd name="connsiteX81" fmla="*/ 86011 w 190214"/>
                <a:gd name="connsiteY81" fmla="*/ 145185 h 177569"/>
                <a:gd name="connsiteX82" fmla="*/ 92869 w 190214"/>
                <a:gd name="connsiteY82" fmla="*/ 149662 h 177569"/>
                <a:gd name="connsiteX83" fmla="*/ 101060 w 190214"/>
                <a:gd name="connsiteY83" fmla="*/ 149947 h 177569"/>
                <a:gd name="connsiteX84" fmla="*/ 108585 w 190214"/>
                <a:gd name="connsiteY84" fmla="*/ 149662 h 177569"/>
                <a:gd name="connsiteX85" fmla="*/ 114776 w 190214"/>
                <a:gd name="connsiteY85" fmla="*/ 145471 h 177569"/>
                <a:gd name="connsiteX86" fmla="*/ 115062 w 190214"/>
                <a:gd name="connsiteY86" fmla="*/ 147661 h 177569"/>
                <a:gd name="connsiteX87" fmla="*/ 116777 w 190214"/>
                <a:gd name="connsiteY87" fmla="*/ 153281 h 177569"/>
                <a:gd name="connsiteX88" fmla="*/ 117443 w 190214"/>
                <a:gd name="connsiteY88" fmla="*/ 155091 h 177569"/>
                <a:gd name="connsiteX89" fmla="*/ 15907 w 190214"/>
                <a:gd name="connsiteY89" fmla="*/ 155091 h 177569"/>
                <a:gd name="connsiteX90" fmla="*/ 8477 w 190214"/>
                <a:gd name="connsiteY90" fmla="*/ 148423 h 177569"/>
                <a:gd name="connsiteX91" fmla="*/ 8477 w 190214"/>
                <a:gd name="connsiteY91" fmla="*/ 52602 h 177569"/>
                <a:gd name="connsiteX92" fmla="*/ 157067 w 190214"/>
                <a:gd name="connsiteY92" fmla="*/ 52602 h 177569"/>
                <a:gd name="connsiteX93" fmla="*/ 157067 w 190214"/>
                <a:gd name="connsiteY93" fmla="*/ 102703 h 177569"/>
                <a:gd name="connsiteX94" fmla="*/ 107252 w 190214"/>
                <a:gd name="connsiteY94" fmla="*/ 128135 h 177569"/>
                <a:gd name="connsiteX95" fmla="*/ 107252 w 190214"/>
                <a:gd name="connsiteY95" fmla="*/ 141470 h 177569"/>
                <a:gd name="connsiteX96" fmla="*/ 93917 w 190214"/>
                <a:gd name="connsiteY96" fmla="*/ 141470 h 177569"/>
                <a:gd name="connsiteX97" fmla="*/ 93917 w 190214"/>
                <a:gd name="connsiteY97" fmla="*/ 128135 h 177569"/>
                <a:gd name="connsiteX98" fmla="*/ 107252 w 190214"/>
                <a:gd name="connsiteY98" fmla="*/ 128135 h 177569"/>
                <a:gd name="connsiteX99" fmla="*/ 125825 w 190214"/>
                <a:gd name="connsiteY99" fmla="*/ 126802 h 177569"/>
                <a:gd name="connsiteX100" fmla="*/ 152019 w 190214"/>
                <a:gd name="connsiteY100" fmla="*/ 110419 h 177569"/>
                <a:gd name="connsiteX101" fmla="*/ 177356 w 190214"/>
                <a:gd name="connsiteY101" fmla="*/ 124611 h 177569"/>
                <a:gd name="connsiteX102" fmla="*/ 178784 w 190214"/>
                <a:gd name="connsiteY102" fmla="*/ 153567 h 177569"/>
                <a:gd name="connsiteX103" fmla="*/ 154686 w 190214"/>
                <a:gd name="connsiteY103" fmla="*/ 169474 h 177569"/>
                <a:gd name="connsiteX104" fmla="*/ 128588 w 190214"/>
                <a:gd name="connsiteY104" fmla="*/ 157758 h 177569"/>
                <a:gd name="connsiteX105" fmla="*/ 125921 w 190214"/>
                <a:gd name="connsiteY105" fmla="*/ 126802 h 177569"/>
                <a:gd name="connsiteX106" fmla="*/ 122111 w 190214"/>
                <a:gd name="connsiteY106" fmla="*/ 8977 h 177569"/>
                <a:gd name="connsiteX107" fmla="*/ 122587 w 190214"/>
                <a:gd name="connsiteY107" fmla="*/ 8311 h 177569"/>
                <a:gd name="connsiteX108" fmla="*/ 123539 w 190214"/>
                <a:gd name="connsiteY108" fmla="*/ 8311 h 177569"/>
                <a:gd name="connsiteX109" fmla="*/ 124111 w 190214"/>
                <a:gd name="connsiteY109" fmla="*/ 9549 h 177569"/>
                <a:gd name="connsiteX110" fmla="*/ 124111 w 190214"/>
                <a:gd name="connsiteY110" fmla="*/ 20217 h 177569"/>
                <a:gd name="connsiteX111" fmla="*/ 124111 w 190214"/>
                <a:gd name="connsiteY111" fmla="*/ 30123 h 177569"/>
                <a:gd name="connsiteX112" fmla="*/ 122873 w 190214"/>
                <a:gd name="connsiteY112" fmla="*/ 30885 h 177569"/>
                <a:gd name="connsiteX113" fmla="*/ 122111 w 190214"/>
                <a:gd name="connsiteY113" fmla="*/ 30028 h 177569"/>
                <a:gd name="connsiteX114" fmla="*/ 122111 w 190214"/>
                <a:gd name="connsiteY114" fmla="*/ 19455 h 177569"/>
                <a:gd name="connsiteX115" fmla="*/ 122111 w 190214"/>
                <a:gd name="connsiteY115" fmla="*/ 8977 h 177569"/>
                <a:gd name="connsiteX116" fmla="*/ 41434 w 190214"/>
                <a:gd name="connsiteY116" fmla="*/ 8977 h 177569"/>
                <a:gd name="connsiteX117" fmla="*/ 41910 w 190214"/>
                <a:gd name="connsiteY117" fmla="*/ 8311 h 177569"/>
                <a:gd name="connsiteX118" fmla="*/ 41910 w 190214"/>
                <a:gd name="connsiteY118" fmla="*/ 8311 h 177569"/>
                <a:gd name="connsiteX119" fmla="*/ 42863 w 190214"/>
                <a:gd name="connsiteY119" fmla="*/ 8311 h 177569"/>
                <a:gd name="connsiteX120" fmla="*/ 43434 w 190214"/>
                <a:gd name="connsiteY120" fmla="*/ 9549 h 177569"/>
                <a:gd name="connsiteX121" fmla="*/ 43434 w 190214"/>
                <a:gd name="connsiteY121" fmla="*/ 20217 h 177569"/>
                <a:gd name="connsiteX122" fmla="*/ 43434 w 190214"/>
                <a:gd name="connsiteY122" fmla="*/ 30123 h 177569"/>
                <a:gd name="connsiteX123" fmla="*/ 42196 w 190214"/>
                <a:gd name="connsiteY123" fmla="*/ 30885 h 177569"/>
                <a:gd name="connsiteX124" fmla="*/ 41434 w 190214"/>
                <a:gd name="connsiteY124" fmla="*/ 30028 h 177569"/>
                <a:gd name="connsiteX125" fmla="*/ 41434 w 190214"/>
                <a:gd name="connsiteY125" fmla="*/ 19455 h 177569"/>
                <a:gd name="connsiteX126" fmla="*/ 41434 w 190214"/>
                <a:gd name="connsiteY126" fmla="*/ 8977 h 17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90214" h="177569">
                  <a:moveTo>
                    <a:pt x="190214" y="136327"/>
                  </a:moveTo>
                  <a:cubicBezTo>
                    <a:pt x="190024" y="133755"/>
                    <a:pt x="188786" y="129564"/>
                    <a:pt x="187833" y="126802"/>
                  </a:cubicBezTo>
                  <a:cubicBezTo>
                    <a:pt x="184404" y="117086"/>
                    <a:pt x="175927" y="108704"/>
                    <a:pt x="165259" y="104323"/>
                  </a:cubicBezTo>
                  <a:lnTo>
                    <a:pt x="165259" y="33266"/>
                  </a:lnTo>
                  <a:cubicBezTo>
                    <a:pt x="165640" y="29075"/>
                    <a:pt x="163735" y="24217"/>
                    <a:pt x="160401" y="20598"/>
                  </a:cubicBezTo>
                  <a:cubicBezTo>
                    <a:pt x="157353" y="17264"/>
                    <a:pt x="153543" y="15454"/>
                    <a:pt x="149924" y="15454"/>
                  </a:cubicBezTo>
                  <a:lnTo>
                    <a:pt x="132207" y="15454"/>
                  </a:lnTo>
                  <a:lnTo>
                    <a:pt x="132207" y="8025"/>
                  </a:lnTo>
                  <a:cubicBezTo>
                    <a:pt x="132207" y="7168"/>
                    <a:pt x="130969" y="4691"/>
                    <a:pt x="130874" y="4501"/>
                  </a:cubicBezTo>
                  <a:cubicBezTo>
                    <a:pt x="129159" y="1834"/>
                    <a:pt x="126302" y="214"/>
                    <a:pt x="123158" y="24"/>
                  </a:cubicBezTo>
                  <a:cubicBezTo>
                    <a:pt x="120110" y="24"/>
                    <a:pt x="117253" y="1262"/>
                    <a:pt x="115348" y="3739"/>
                  </a:cubicBezTo>
                  <a:cubicBezTo>
                    <a:pt x="113633" y="6406"/>
                    <a:pt x="113633" y="6977"/>
                    <a:pt x="113633" y="7263"/>
                  </a:cubicBezTo>
                  <a:lnTo>
                    <a:pt x="113633" y="15359"/>
                  </a:lnTo>
                  <a:lnTo>
                    <a:pt x="51530" y="15359"/>
                  </a:lnTo>
                  <a:lnTo>
                    <a:pt x="51530" y="7930"/>
                  </a:lnTo>
                  <a:cubicBezTo>
                    <a:pt x="51530" y="6501"/>
                    <a:pt x="49720" y="3548"/>
                    <a:pt x="48863" y="2691"/>
                  </a:cubicBezTo>
                  <a:cubicBezTo>
                    <a:pt x="46958" y="786"/>
                    <a:pt x="44196" y="-167"/>
                    <a:pt x="41529" y="24"/>
                  </a:cubicBezTo>
                  <a:cubicBezTo>
                    <a:pt x="38862" y="214"/>
                    <a:pt x="36386" y="1548"/>
                    <a:pt x="34671" y="3739"/>
                  </a:cubicBezTo>
                  <a:cubicBezTo>
                    <a:pt x="32957" y="6406"/>
                    <a:pt x="32957" y="6977"/>
                    <a:pt x="32957" y="7263"/>
                  </a:cubicBezTo>
                  <a:lnTo>
                    <a:pt x="32957" y="15359"/>
                  </a:lnTo>
                  <a:lnTo>
                    <a:pt x="15240" y="15359"/>
                  </a:lnTo>
                  <a:cubicBezTo>
                    <a:pt x="8477" y="15359"/>
                    <a:pt x="857" y="22408"/>
                    <a:pt x="0" y="29551"/>
                  </a:cubicBezTo>
                  <a:lnTo>
                    <a:pt x="0" y="29551"/>
                  </a:lnTo>
                  <a:cubicBezTo>
                    <a:pt x="0" y="29551"/>
                    <a:pt x="0" y="148995"/>
                    <a:pt x="0" y="148995"/>
                  </a:cubicBezTo>
                  <a:cubicBezTo>
                    <a:pt x="1810" y="157377"/>
                    <a:pt x="7906" y="162520"/>
                    <a:pt x="16764" y="163092"/>
                  </a:cubicBezTo>
                  <a:lnTo>
                    <a:pt x="122111" y="163092"/>
                  </a:lnTo>
                  <a:cubicBezTo>
                    <a:pt x="122111" y="163092"/>
                    <a:pt x="122301" y="163092"/>
                    <a:pt x="122587" y="163663"/>
                  </a:cubicBezTo>
                  <a:cubicBezTo>
                    <a:pt x="122777" y="163949"/>
                    <a:pt x="122968" y="164330"/>
                    <a:pt x="123254" y="164616"/>
                  </a:cubicBezTo>
                  <a:cubicBezTo>
                    <a:pt x="131350" y="172998"/>
                    <a:pt x="142113" y="177570"/>
                    <a:pt x="152972" y="177570"/>
                  </a:cubicBezTo>
                  <a:cubicBezTo>
                    <a:pt x="156115" y="177570"/>
                    <a:pt x="159353" y="177189"/>
                    <a:pt x="162401" y="176332"/>
                  </a:cubicBezTo>
                  <a:cubicBezTo>
                    <a:pt x="175546" y="172903"/>
                    <a:pt x="185071" y="163187"/>
                    <a:pt x="188690" y="149566"/>
                  </a:cubicBezTo>
                  <a:cubicBezTo>
                    <a:pt x="188976" y="148709"/>
                    <a:pt x="189071" y="147757"/>
                    <a:pt x="189262" y="146804"/>
                  </a:cubicBezTo>
                  <a:cubicBezTo>
                    <a:pt x="189452" y="145852"/>
                    <a:pt x="189643" y="144899"/>
                    <a:pt x="189929" y="144042"/>
                  </a:cubicBezTo>
                  <a:lnTo>
                    <a:pt x="189929" y="143851"/>
                  </a:lnTo>
                  <a:cubicBezTo>
                    <a:pt x="189929" y="143851"/>
                    <a:pt x="189929" y="136231"/>
                    <a:pt x="189929" y="136231"/>
                  </a:cubicBezTo>
                  <a:close/>
                  <a:moveTo>
                    <a:pt x="34290" y="34600"/>
                  </a:moveTo>
                  <a:cubicBezTo>
                    <a:pt x="35719" y="37362"/>
                    <a:pt x="38576" y="39076"/>
                    <a:pt x="41815" y="39172"/>
                  </a:cubicBezTo>
                  <a:cubicBezTo>
                    <a:pt x="45149" y="39362"/>
                    <a:pt x="48101" y="37838"/>
                    <a:pt x="49911" y="35171"/>
                  </a:cubicBezTo>
                  <a:cubicBezTo>
                    <a:pt x="50197" y="34695"/>
                    <a:pt x="51435" y="31837"/>
                    <a:pt x="51435" y="31837"/>
                  </a:cubicBezTo>
                  <a:lnTo>
                    <a:pt x="51435" y="23646"/>
                  </a:lnTo>
                  <a:lnTo>
                    <a:pt x="113729" y="23646"/>
                  </a:lnTo>
                  <a:lnTo>
                    <a:pt x="113729" y="32123"/>
                  </a:lnTo>
                  <a:cubicBezTo>
                    <a:pt x="113729" y="33171"/>
                    <a:pt x="116300" y="36600"/>
                    <a:pt x="116586" y="36886"/>
                  </a:cubicBezTo>
                  <a:cubicBezTo>
                    <a:pt x="118586" y="38695"/>
                    <a:pt x="121253" y="39553"/>
                    <a:pt x="124016" y="39172"/>
                  </a:cubicBezTo>
                  <a:cubicBezTo>
                    <a:pt x="126683" y="38886"/>
                    <a:pt x="129064" y="37457"/>
                    <a:pt x="130588" y="35266"/>
                  </a:cubicBezTo>
                  <a:cubicBezTo>
                    <a:pt x="130874" y="34790"/>
                    <a:pt x="132112" y="31933"/>
                    <a:pt x="132112" y="31933"/>
                  </a:cubicBezTo>
                  <a:lnTo>
                    <a:pt x="132112" y="23741"/>
                  </a:lnTo>
                  <a:lnTo>
                    <a:pt x="149543" y="23741"/>
                  </a:lnTo>
                  <a:cubicBezTo>
                    <a:pt x="150495" y="23741"/>
                    <a:pt x="153638" y="25360"/>
                    <a:pt x="154591" y="26313"/>
                  </a:cubicBezTo>
                  <a:cubicBezTo>
                    <a:pt x="155639" y="27361"/>
                    <a:pt x="156972" y="30504"/>
                    <a:pt x="156972" y="31837"/>
                  </a:cubicBezTo>
                  <a:lnTo>
                    <a:pt x="156972" y="44315"/>
                  </a:lnTo>
                  <a:lnTo>
                    <a:pt x="8477" y="44315"/>
                  </a:lnTo>
                  <a:lnTo>
                    <a:pt x="8477" y="30409"/>
                  </a:lnTo>
                  <a:cubicBezTo>
                    <a:pt x="8477" y="27932"/>
                    <a:pt x="13145" y="23741"/>
                    <a:pt x="15907" y="23741"/>
                  </a:cubicBezTo>
                  <a:lnTo>
                    <a:pt x="33147" y="23741"/>
                  </a:lnTo>
                  <a:lnTo>
                    <a:pt x="33147" y="31837"/>
                  </a:lnTo>
                  <a:cubicBezTo>
                    <a:pt x="33147" y="32504"/>
                    <a:pt x="34290" y="34695"/>
                    <a:pt x="34290" y="34695"/>
                  </a:cubicBezTo>
                  <a:close/>
                  <a:moveTo>
                    <a:pt x="143161" y="97084"/>
                  </a:moveTo>
                  <a:lnTo>
                    <a:pt x="143161" y="103370"/>
                  </a:lnTo>
                  <a:cubicBezTo>
                    <a:pt x="138779" y="104323"/>
                    <a:pt x="134588" y="106323"/>
                    <a:pt x="130112" y="109276"/>
                  </a:cubicBezTo>
                  <a:lnTo>
                    <a:pt x="130112" y="97084"/>
                  </a:lnTo>
                  <a:lnTo>
                    <a:pt x="143161" y="97084"/>
                  </a:lnTo>
                  <a:close/>
                  <a:moveTo>
                    <a:pt x="157067" y="102513"/>
                  </a:moveTo>
                  <a:cubicBezTo>
                    <a:pt x="156401" y="102513"/>
                    <a:pt x="155829" y="102418"/>
                    <a:pt x="155162" y="102322"/>
                  </a:cubicBezTo>
                  <a:cubicBezTo>
                    <a:pt x="153924" y="102132"/>
                    <a:pt x="152686" y="102037"/>
                    <a:pt x="151352" y="102132"/>
                  </a:cubicBezTo>
                  <a:lnTo>
                    <a:pt x="151352" y="93845"/>
                  </a:lnTo>
                  <a:cubicBezTo>
                    <a:pt x="151352" y="91750"/>
                    <a:pt x="147828" y="89464"/>
                    <a:pt x="146304" y="89083"/>
                  </a:cubicBezTo>
                  <a:cubicBezTo>
                    <a:pt x="143542" y="88321"/>
                    <a:pt x="130778" y="88416"/>
                    <a:pt x="127826" y="88797"/>
                  </a:cubicBezTo>
                  <a:cubicBezTo>
                    <a:pt x="124587" y="89273"/>
                    <a:pt x="122111" y="91750"/>
                    <a:pt x="121825" y="94798"/>
                  </a:cubicBezTo>
                  <a:cubicBezTo>
                    <a:pt x="121444" y="98798"/>
                    <a:pt x="121349" y="108704"/>
                    <a:pt x="121825" y="112990"/>
                  </a:cubicBezTo>
                  <a:cubicBezTo>
                    <a:pt x="121920" y="113943"/>
                    <a:pt x="122491" y="114800"/>
                    <a:pt x="122873" y="115562"/>
                  </a:cubicBezTo>
                  <a:cubicBezTo>
                    <a:pt x="122873" y="115753"/>
                    <a:pt x="123063" y="115848"/>
                    <a:pt x="123158" y="115943"/>
                  </a:cubicBezTo>
                  <a:cubicBezTo>
                    <a:pt x="122777" y="116419"/>
                    <a:pt x="122111" y="117372"/>
                    <a:pt x="121539" y="118134"/>
                  </a:cubicBezTo>
                  <a:cubicBezTo>
                    <a:pt x="120491" y="119563"/>
                    <a:pt x="119348" y="120991"/>
                    <a:pt x="118967" y="121753"/>
                  </a:cubicBezTo>
                  <a:cubicBezTo>
                    <a:pt x="117443" y="124516"/>
                    <a:pt x="116396" y="127373"/>
                    <a:pt x="115634" y="130326"/>
                  </a:cubicBezTo>
                  <a:cubicBezTo>
                    <a:pt x="115634" y="128516"/>
                    <a:pt x="115443" y="126992"/>
                    <a:pt x="115348" y="125849"/>
                  </a:cubicBezTo>
                  <a:cubicBezTo>
                    <a:pt x="114967" y="122611"/>
                    <a:pt x="112586" y="120325"/>
                    <a:pt x="109347" y="119848"/>
                  </a:cubicBezTo>
                  <a:cubicBezTo>
                    <a:pt x="105728" y="119467"/>
                    <a:pt x="94488" y="119372"/>
                    <a:pt x="91154" y="119944"/>
                  </a:cubicBezTo>
                  <a:lnTo>
                    <a:pt x="91345" y="121087"/>
                  </a:lnTo>
                  <a:lnTo>
                    <a:pt x="91059" y="119944"/>
                  </a:lnTo>
                  <a:cubicBezTo>
                    <a:pt x="88011" y="120420"/>
                    <a:pt x="85916" y="122992"/>
                    <a:pt x="85439" y="126611"/>
                  </a:cubicBezTo>
                  <a:cubicBezTo>
                    <a:pt x="85154" y="129469"/>
                    <a:pt x="84963" y="142423"/>
                    <a:pt x="86011" y="145185"/>
                  </a:cubicBezTo>
                  <a:cubicBezTo>
                    <a:pt x="86963" y="147757"/>
                    <a:pt x="89249" y="149281"/>
                    <a:pt x="92869" y="149662"/>
                  </a:cubicBezTo>
                  <a:cubicBezTo>
                    <a:pt x="94869" y="149852"/>
                    <a:pt x="98012" y="149947"/>
                    <a:pt x="101060" y="149947"/>
                  </a:cubicBezTo>
                  <a:cubicBezTo>
                    <a:pt x="103823" y="149947"/>
                    <a:pt x="106585" y="149947"/>
                    <a:pt x="108585" y="149662"/>
                  </a:cubicBezTo>
                  <a:cubicBezTo>
                    <a:pt x="111062" y="149376"/>
                    <a:pt x="113633" y="147947"/>
                    <a:pt x="114776" y="145471"/>
                  </a:cubicBezTo>
                  <a:cubicBezTo>
                    <a:pt x="114872" y="146233"/>
                    <a:pt x="114872" y="146899"/>
                    <a:pt x="115062" y="147661"/>
                  </a:cubicBezTo>
                  <a:cubicBezTo>
                    <a:pt x="115443" y="149662"/>
                    <a:pt x="116110" y="151471"/>
                    <a:pt x="116777" y="153281"/>
                  </a:cubicBezTo>
                  <a:cubicBezTo>
                    <a:pt x="116967" y="153853"/>
                    <a:pt x="117253" y="154424"/>
                    <a:pt x="117443" y="155091"/>
                  </a:cubicBezTo>
                  <a:lnTo>
                    <a:pt x="15907" y="155091"/>
                  </a:lnTo>
                  <a:cubicBezTo>
                    <a:pt x="13145" y="155091"/>
                    <a:pt x="8477" y="150900"/>
                    <a:pt x="8477" y="148423"/>
                  </a:cubicBezTo>
                  <a:lnTo>
                    <a:pt x="8477" y="52602"/>
                  </a:lnTo>
                  <a:lnTo>
                    <a:pt x="157067" y="52602"/>
                  </a:lnTo>
                  <a:lnTo>
                    <a:pt x="157067" y="102703"/>
                  </a:lnTo>
                  <a:close/>
                  <a:moveTo>
                    <a:pt x="107252" y="128135"/>
                  </a:moveTo>
                  <a:lnTo>
                    <a:pt x="107252" y="141470"/>
                  </a:lnTo>
                  <a:lnTo>
                    <a:pt x="93917" y="141470"/>
                  </a:lnTo>
                  <a:lnTo>
                    <a:pt x="93917" y="128135"/>
                  </a:lnTo>
                  <a:lnTo>
                    <a:pt x="107252" y="128135"/>
                  </a:lnTo>
                  <a:close/>
                  <a:moveTo>
                    <a:pt x="125825" y="126802"/>
                  </a:moveTo>
                  <a:cubicBezTo>
                    <a:pt x="130874" y="116610"/>
                    <a:pt x="140684" y="110514"/>
                    <a:pt x="152019" y="110419"/>
                  </a:cubicBezTo>
                  <a:cubicBezTo>
                    <a:pt x="162211" y="110419"/>
                    <a:pt x="171831" y="115657"/>
                    <a:pt x="177356" y="124611"/>
                  </a:cubicBezTo>
                  <a:cubicBezTo>
                    <a:pt x="182880" y="133660"/>
                    <a:pt x="183452" y="144518"/>
                    <a:pt x="178784" y="153567"/>
                  </a:cubicBezTo>
                  <a:cubicBezTo>
                    <a:pt x="174117" y="162711"/>
                    <a:pt x="165068" y="168616"/>
                    <a:pt x="154686" y="169474"/>
                  </a:cubicBezTo>
                  <a:cubicBezTo>
                    <a:pt x="144399" y="170331"/>
                    <a:pt x="134588" y="165949"/>
                    <a:pt x="128588" y="157758"/>
                  </a:cubicBezTo>
                  <a:cubicBezTo>
                    <a:pt x="121920" y="148709"/>
                    <a:pt x="120872" y="136898"/>
                    <a:pt x="125921" y="126802"/>
                  </a:cubicBezTo>
                  <a:close/>
                  <a:moveTo>
                    <a:pt x="122111" y="8977"/>
                  </a:moveTo>
                  <a:cubicBezTo>
                    <a:pt x="122111" y="8977"/>
                    <a:pt x="122396" y="8311"/>
                    <a:pt x="122587" y="8311"/>
                  </a:cubicBezTo>
                  <a:cubicBezTo>
                    <a:pt x="122968" y="8215"/>
                    <a:pt x="123254" y="8311"/>
                    <a:pt x="123539" y="8311"/>
                  </a:cubicBezTo>
                  <a:cubicBezTo>
                    <a:pt x="123825" y="8501"/>
                    <a:pt x="124111" y="8977"/>
                    <a:pt x="124111" y="9549"/>
                  </a:cubicBezTo>
                  <a:cubicBezTo>
                    <a:pt x="124492" y="12787"/>
                    <a:pt x="124301" y="16597"/>
                    <a:pt x="124111" y="20217"/>
                  </a:cubicBezTo>
                  <a:cubicBezTo>
                    <a:pt x="123920" y="23551"/>
                    <a:pt x="123825" y="26980"/>
                    <a:pt x="124111" y="30123"/>
                  </a:cubicBezTo>
                  <a:cubicBezTo>
                    <a:pt x="123920" y="30694"/>
                    <a:pt x="123444" y="30980"/>
                    <a:pt x="122873" y="30885"/>
                  </a:cubicBezTo>
                  <a:cubicBezTo>
                    <a:pt x="122396" y="30885"/>
                    <a:pt x="122206" y="30599"/>
                    <a:pt x="122111" y="30028"/>
                  </a:cubicBezTo>
                  <a:cubicBezTo>
                    <a:pt x="121729" y="26884"/>
                    <a:pt x="121920" y="23074"/>
                    <a:pt x="122111" y="19455"/>
                  </a:cubicBezTo>
                  <a:cubicBezTo>
                    <a:pt x="122301" y="15835"/>
                    <a:pt x="122491" y="12216"/>
                    <a:pt x="122111" y="8977"/>
                  </a:cubicBezTo>
                  <a:close/>
                  <a:moveTo>
                    <a:pt x="41434" y="8977"/>
                  </a:moveTo>
                  <a:cubicBezTo>
                    <a:pt x="41434" y="8977"/>
                    <a:pt x="41719" y="8311"/>
                    <a:pt x="41910" y="8311"/>
                  </a:cubicBezTo>
                  <a:lnTo>
                    <a:pt x="41910" y="8311"/>
                  </a:lnTo>
                  <a:cubicBezTo>
                    <a:pt x="41910" y="8311"/>
                    <a:pt x="42577" y="8311"/>
                    <a:pt x="42863" y="8311"/>
                  </a:cubicBezTo>
                  <a:cubicBezTo>
                    <a:pt x="43148" y="8501"/>
                    <a:pt x="43434" y="8977"/>
                    <a:pt x="43434" y="9549"/>
                  </a:cubicBezTo>
                  <a:cubicBezTo>
                    <a:pt x="43815" y="12787"/>
                    <a:pt x="43625" y="16597"/>
                    <a:pt x="43434" y="20217"/>
                  </a:cubicBezTo>
                  <a:cubicBezTo>
                    <a:pt x="43244" y="23551"/>
                    <a:pt x="43148" y="26980"/>
                    <a:pt x="43434" y="30123"/>
                  </a:cubicBezTo>
                  <a:cubicBezTo>
                    <a:pt x="43244" y="30694"/>
                    <a:pt x="42577" y="30885"/>
                    <a:pt x="42196" y="30885"/>
                  </a:cubicBezTo>
                  <a:cubicBezTo>
                    <a:pt x="41719" y="30885"/>
                    <a:pt x="41529" y="30599"/>
                    <a:pt x="41434" y="30028"/>
                  </a:cubicBezTo>
                  <a:cubicBezTo>
                    <a:pt x="41053" y="26884"/>
                    <a:pt x="41243" y="23074"/>
                    <a:pt x="41434" y="19455"/>
                  </a:cubicBezTo>
                  <a:cubicBezTo>
                    <a:pt x="41624" y="15835"/>
                    <a:pt x="41815" y="12216"/>
                    <a:pt x="41434" y="8977"/>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4039C26-D0C6-9E40-FBED-F2B9CD08F2E6}"/>
                </a:ext>
              </a:extLst>
            </p:cNvPr>
            <p:cNvSpPr/>
            <p:nvPr/>
          </p:nvSpPr>
          <p:spPr>
            <a:xfrm>
              <a:off x="8153553" y="3783349"/>
              <a:ext cx="30492" cy="30364"/>
            </a:xfrm>
            <a:custGeom>
              <a:avLst/>
              <a:gdLst>
                <a:gd name="connsiteX0" fmla="*/ 6609 w 30492"/>
                <a:gd name="connsiteY0" fmla="*/ 30079 h 30364"/>
                <a:gd name="connsiteX1" fmla="*/ 15181 w 30492"/>
                <a:gd name="connsiteY1" fmla="*/ 30364 h 30364"/>
                <a:gd name="connsiteX2" fmla="*/ 23754 w 30492"/>
                <a:gd name="connsiteY2" fmla="*/ 30079 h 30364"/>
                <a:gd name="connsiteX3" fmla="*/ 30136 w 30492"/>
                <a:gd name="connsiteY3" fmla="*/ 23697 h 30364"/>
                <a:gd name="connsiteX4" fmla="*/ 30136 w 30492"/>
                <a:gd name="connsiteY4" fmla="*/ 6647 h 30364"/>
                <a:gd name="connsiteX5" fmla="*/ 24135 w 30492"/>
                <a:gd name="connsiteY5" fmla="*/ 361 h 30364"/>
                <a:gd name="connsiteX6" fmla="*/ 6133 w 30492"/>
                <a:gd name="connsiteY6" fmla="*/ 361 h 30364"/>
                <a:gd name="connsiteX7" fmla="*/ 5942 w 30492"/>
                <a:gd name="connsiteY7" fmla="*/ 361 h 30364"/>
                <a:gd name="connsiteX8" fmla="*/ 322 w 30492"/>
                <a:gd name="connsiteY8" fmla="*/ 6266 h 30364"/>
                <a:gd name="connsiteX9" fmla="*/ 322 w 30492"/>
                <a:gd name="connsiteY9" fmla="*/ 23697 h 30364"/>
                <a:gd name="connsiteX10" fmla="*/ 6704 w 30492"/>
                <a:gd name="connsiteY10" fmla="*/ 30079 h 30364"/>
                <a:gd name="connsiteX11" fmla="*/ 8514 w 30492"/>
                <a:gd name="connsiteY11" fmla="*/ 21887 h 30364"/>
                <a:gd name="connsiteX12" fmla="*/ 8514 w 30492"/>
                <a:gd name="connsiteY12" fmla="*/ 8552 h 30364"/>
                <a:gd name="connsiteX13" fmla="*/ 21849 w 30492"/>
                <a:gd name="connsiteY13" fmla="*/ 8552 h 30364"/>
                <a:gd name="connsiteX14" fmla="*/ 21849 w 30492"/>
                <a:gd name="connsiteY14" fmla="*/ 21887 h 30364"/>
                <a:gd name="connsiteX15" fmla="*/ 8514 w 30492"/>
                <a:gd name="connsiteY15" fmla="*/ 21887 h 30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92" h="30364">
                  <a:moveTo>
                    <a:pt x="6609" y="30079"/>
                  </a:moveTo>
                  <a:cubicBezTo>
                    <a:pt x="8514" y="30269"/>
                    <a:pt x="11848" y="30364"/>
                    <a:pt x="15181" y="30364"/>
                  </a:cubicBezTo>
                  <a:cubicBezTo>
                    <a:pt x="18515" y="30364"/>
                    <a:pt x="21849" y="30269"/>
                    <a:pt x="23754" y="30079"/>
                  </a:cubicBezTo>
                  <a:cubicBezTo>
                    <a:pt x="27183" y="29698"/>
                    <a:pt x="29755" y="27126"/>
                    <a:pt x="30136" y="23697"/>
                  </a:cubicBezTo>
                  <a:cubicBezTo>
                    <a:pt x="30612" y="19887"/>
                    <a:pt x="30612" y="10457"/>
                    <a:pt x="30136" y="6647"/>
                  </a:cubicBezTo>
                  <a:cubicBezTo>
                    <a:pt x="29755" y="3409"/>
                    <a:pt x="27278" y="742"/>
                    <a:pt x="24135" y="361"/>
                  </a:cubicBezTo>
                  <a:cubicBezTo>
                    <a:pt x="20992" y="-20"/>
                    <a:pt x="9371" y="-211"/>
                    <a:pt x="6133" y="361"/>
                  </a:cubicBezTo>
                  <a:lnTo>
                    <a:pt x="5942" y="361"/>
                  </a:lnTo>
                  <a:cubicBezTo>
                    <a:pt x="3180" y="932"/>
                    <a:pt x="799" y="3409"/>
                    <a:pt x="322" y="6266"/>
                  </a:cubicBezTo>
                  <a:cubicBezTo>
                    <a:pt x="-154" y="9981"/>
                    <a:pt x="-59" y="20077"/>
                    <a:pt x="322" y="23697"/>
                  </a:cubicBezTo>
                  <a:cubicBezTo>
                    <a:pt x="703" y="27126"/>
                    <a:pt x="3275" y="29698"/>
                    <a:pt x="6704" y="30079"/>
                  </a:cubicBezTo>
                  <a:close/>
                  <a:moveTo>
                    <a:pt x="8514" y="21887"/>
                  </a:moveTo>
                  <a:lnTo>
                    <a:pt x="8514" y="8552"/>
                  </a:lnTo>
                  <a:lnTo>
                    <a:pt x="21849" y="8552"/>
                  </a:lnTo>
                  <a:lnTo>
                    <a:pt x="21849" y="21887"/>
                  </a:lnTo>
                  <a:lnTo>
                    <a:pt x="8514" y="21887"/>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01CEB35-6CCA-0927-9348-009CC89F01FB}"/>
                </a:ext>
              </a:extLst>
            </p:cNvPr>
            <p:cNvSpPr/>
            <p:nvPr/>
          </p:nvSpPr>
          <p:spPr>
            <a:xfrm>
              <a:off x="8189605" y="3752301"/>
              <a:ext cx="30410" cy="30456"/>
            </a:xfrm>
            <a:custGeom>
              <a:avLst/>
              <a:gdLst>
                <a:gd name="connsiteX0" fmla="*/ 6180 w 30410"/>
                <a:gd name="connsiteY0" fmla="*/ 30075 h 30456"/>
                <a:gd name="connsiteX1" fmla="*/ 14753 w 30410"/>
                <a:gd name="connsiteY1" fmla="*/ 30456 h 30456"/>
                <a:gd name="connsiteX2" fmla="*/ 24087 w 30410"/>
                <a:gd name="connsiteY2" fmla="*/ 30075 h 30456"/>
                <a:gd name="connsiteX3" fmla="*/ 30088 w 30410"/>
                <a:gd name="connsiteY3" fmla="*/ 24074 h 30456"/>
                <a:gd name="connsiteX4" fmla="*/ 30088 w 30410"/>
                <a:gd name="connsiteY4" fmla="*/ 6644 h 30456"/>
                <a:gd name="connsiteX5" fmla="*/ 23706 w 30410"/>
                <a:gd name="connsiteY5" fmla="*/ 357 h 30456"/>
                <a:gd name="connsiteX6" fmla="*/ 6657 w 30410"/>
                <a:gd name="connsiteY6" fmla="*/ 357 h 30456"/>
                <a:gd name="connsiteX7" fmla="*/ 6657 w 30410"/>
                <a:gd name="connsiteY7" fmla="*/ 357 h 30456"/>
                <a:gd name="connsiteX8" fmla="*/ 370 w 30410"/>
                <a:gd name="connsiteY8" fmla="*/ 6263 h 30456"/>
                <a:gd name="connsiteX9" fmla="*/ 275 w 30410"/>
                <a:gd name="connsiteY9" fmla="*/ 22931 h 30456"/>
                <a:gd name="connsiteX10" fmla="*/ 6276 w 30410"/>
                <a:gd name="connsiteY10" fmla="*/ 30075 h 30456"/>
                <a:gd name="connsiteX11" fmla="*/ 8371 w 30410"/>
                <a:gd name="connsiteY11" fmla="*/ 21884 h 30456"/>
                <a:gd name="connsiteX12" fmla="*/ 8371 w 30410"/>
                <a:gd name="connsiteY12" fmla="*/ 8549 h 30456"/>
                <a:gd name="connsiteX13" fmla="*/ 21706 w 30410"/>
                <a:gd name="connsiteY13" fmla="*/ 8549 h 30456"/>
                <a:gd name="connsiteX14" fmla="*/ 21706 w 30410"/>
                <a:gd name="connsiteY14" fmla="*/ 21884 h 30456"/>
                <a:gd name="connsiteX15" fmla="*/ 8371 w 30410"/>
                <a:gd name="connsiteY15" fmla="*/ 21884 h 3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10" h="30456">
                  <a:moveTo>
                    <a:pt x="6180" y="30075"/>
                  </a:moveTo>
                  <a:cubicBezTo>
                    <a:pt x="8085" y="30266"/>
                    <a:pt x="11419" y="30456"/>
                    <a:pt x="14753" y="30456"/>
                  </a:cubicBezTo>
                  <a:cubicBezTo>
                    <a:pt x="18372" y="30456"/>
                    <a:pt x="22087" y="30361"/>
                    <a:pt x="24087" y="30075"/>
                  </a:cubicBezTo>
                  <a:cubicBezTo>
                    <a:pt x="27231" y="29694"/>
                    <a:pt x="29707" y="27313"/>
                    <a:pt x="30088" y="24074"/>
                  </a:cubicBezTo>
                  <a:cubicBezTo>
                    <a:pt x="30564" y="20360"/>
                    <a:pt x="30469" y="10168"/>
                    <a:pt x="30088" y="6644"/>
                  </a:cubicBezTo>
                  <a:cubicBezTo>
                    <a:pt x="29707" y="3310"/>
                    <a:pt x="27135" y="833"/>
                    <a:pt x="23706" y="357"/>
                  </a:cubicBezTo>
                  <a:cubicBezTo>
                    <a:pt x="20373" y="-119"/>
                    <a:pt x="9990" y="-119"/>
                    <a:pt x="6657" y="357"/>
                  </a:cubicBezTo>
                  <a:lnTo>
                    <a:pt x="6657" y="357"/>
                  </a:lnTo>
                  <a:cubicBezTo>
                    <a:pt x="3323" y="833"/>
                    <a:pt x="846" y="3119"/>
                    <a:pt x="370" y="6263"/>
                  </a:cubicBezTo>
                  <a:cubicBezTo>
                    <a:pt x="-201" y="9787"/>
                    <a:pt x="-11" y="19598"/>
                    <a:pt x="275" y="22931"/>
                  </a:cubicBezTo>
                  <a:cubicBezTo>
                    <a:pt x="561" y="26932"/>
                    <a:pt x="2942" y="29599"/>
                    <a:pt x="6276" y="30075"/>
                  </a:cubicBezTo>
                  <a:close/>
                  <a:moveTo>
                    <a:pt x="8371" y="21884"/>
                  </a:moveTo>
                  <a:lnTo>
                    <a:pt x="8371" y="8549"/>
                  </a:lnTo>
                  <a:lnTo>
                    <a:pt x="21706" y="8549"/>
                  </a:lnTo>
                  <a:lnTo>
                    <a:pt x="21706" y="21884"/>
                  </a:lnTo>
                  <a:lnTo>
                    <a:pt x="8371" y="21884"/>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44E278D-FFED-6A0C-FD30-D93C182A3DF1}"/>
                </a:ext>
              </a:extLst>
            </p:cNvPr>
            <p:cNvSpPr/>
            <p:nvPr/>
          </p:nvSpPr>
          <p:spPr>
            <a:xfrm>
              <a:off x="8225564" y="3752349"/>
              <a:ext cx="30360" cy="30408"/>
            </a:xfrm>
            <a:custGeom>
              <a:avLst/>
              <a:gdLst>
                <a:gd name="connsiteX0" fmla="*/ 6511 w 30360"/>
                <a:gd name="connsiteY0" fmla="*/ 30123 h 30408"/>
                <a:gd name="connsiteX1" fmla="*/ 15274 w 30360"/>
                <a:gd name="connsiteY1" fmla="*/ 30409 h 30408"/>
                <a:gd name="connsiteX2" fmla="*/ 24037 w 30360"/>
                <a:gd name="connsiteY2" fmla="*/ 30123 h 30408"/>
                <a:gd name="connsiteX3" fmla="*/ 30038 w 30360"/>
                <a:gd name="connsiteY3" fmla="*/ 24122 h 30408"/>
                <a:gd name="connsiteX4" fmla="*/ 30038 w 30360"/>
                <a:gd name="connsiteY4" fmla="*/ 6310 h 30408"/>
                <a:gd name="connsiteX5" fmla="*/ 23275 w 30360"/>
                <a:gd name="connsiteY5" fmla="*/ 310 h 30408"/>
                <a:gd name="connsiteX6" fmla="*/ 6607 w 30360"/>
                <a:gd name="connsiteY6" fmla="*/ 405 h 30408"/>
                <a:gd name="connsiteX7" fmla="*/ 6321 w 30360"/>
                <a:gd name="connsiteY7" fmla="*/ 405 h 30408"/>
                <a:gd name="connsiteX8" fmla="*/ 225 w 30360"/>
                <a:gd name="connsiteY8" fmla="*/ 7453 h 30408"/>
                <a:gd name="connsiteX9" fmla="*/ 796 w 30360"/>
                <a:gd name="connsiteY9" fmla="*/ 25646 h 30408"/>
                <a:gd name="connsiteX10" fmla="*/ 6511 w 30360"/>
                <a:gd name="connsiteY10" fmla="*/ 30123 h 30408"/>
                <a:gd name="connsiteX11" fmla="*/ 8416 w 30360"/>
                <a:gd name="connsiteY11" fmla="*/ 21836 h 30408"/>
                <a:gd name="connsiteX12" fmla="*/ 8416 w 30360"/>
                <a:gd name="connsiteY12" fmla="*/ 8501 h 30408"/>
                <a:gd name="connsiteX13" fmla="*/ 21751 w 30360"/>
                <a:gd name="connsiteY13" fmla="*/ 8501 h 30408"/>
                <a:gd name="connsiteX14" fmla="*/ 21751 w 30360"/>
                <a:gd name="connsiteY14" fmla="*/ 21836 h 30408"/>
                <a:gd name="connsiteX15" fmla="*/ 8416 w 30360"/>
                <a:gd name="connsiteY15" fmla="*/ 21836 h 3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60" h="30408">
                  <a:moveTo>
                    <a:pt x="6511" y="30123"/>
                  </a:moveTo>
                  <a:cubicBezTo>
                    <a:pt x="8512" y="30313"/>
                    <a:pt x="11941" y="30409"/>
                    <a:pt x="15274" y="30409"/>
                  </a:cubicBezTo>
                  <a:cubicBezTo>
                    <a:pt x="18608" y="30409"/>
                    <a:pt x="22037" y="30313"/>
                    <a:pt x="24037" y="30123"/>
                  </a:cubicBezTo>
                  <a:cubicBezTo>
                    <a:pt x="27371" y="29742"/>
                    <a:pt x="29657" y="27361"/>
                    <a:pt x="30038" y="24122"/>
                  </a:cubicBezTo>
                  <a:cubicBezTo>
                    <a:pt x="30419" y="19931"/>
                    <a:pt x="30514" y="10120"/>
                    <a:pt x="30038" y="6310"/>
                  </a:cubicBezTo>
                  <a:cubicBezTo>
                    <a:pt x="29562" y="2596"/>
                    <a:pt x="26323" y="691"/>
                    <a:pt x="23275" y="310"/>
                  </a:cubicBezTo>
                  <a:cubicBezTo>
                    <a:pt x="19751" y="-71"/>
                    <a:pt x="10321" y="-167"/>
                    <a:pt x="6607" y="405"/>
                  </a:cubicBezTo>
                  <a:lnTo>
                    <a:pt x="6321" y="405"/>
                  </a:lnTo>
                  <a:cubicBezTo>
                    <a:pt x="2701" y="976"/>
                    <a:pt x="701" y="3262"/>
                    <a:pt x="225" y="7453"/>
                  </a:cubicBezTo>
                  <a:cubicBezTo>
                    <a:pt x="-61" y="10597"/>
                    <a:pt x="-251" y="22693"/>
                    <a:pt x="796" y="25646"/>
                  </a:cubicBezTo>
                  <a:cubicBezTo>
                    <a:pt x="1749" y="28218"/>
                    <a:pt x="3749" y="29837"/>
                    <a:pt x="6511" y="30123"/>
                  </a:cubicBezTo>
                  <a:close/>
                  <a:moveTo>
                    <a:pt x="8416" y="21836"/>
                  </a:moveTo>
                  <a:lnTo>
                    <a:pt x="8416" y="8501"/>
                  </a:lnTo>
                  <a:lnTo>
                    <a:pt x="21751" y="8501"/>
                  </a:lnTo>
                  <a:lnTo>
                    <a:pt x="21751" y="21836"/>
                  </a:lnTo>
                  <a:lnTo>
                    <a:pt x="8416" y="21836"/>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45C6A8F-E98A-29DC-3289-62DDF215D5A6}"/>
                </a:ext>
              </a:extLst>
            </p:cNvPr>
            <p:cNvSpPr/>
            <p:nvPr/>
          </p:nvSpPr>
          <p:spPr>
            <a:xfrm>
              <a:off x="8189533" y="3814439"/>
              <a:ext cx="30482" cy="30326"/>
            </a:xfrm>
            <a:custGeom>
              <a:avLst/>
              <a:gdLst>
                <a:gd name="connsiteX0" fmla="*/ 28255 w 30482"/>
                <a:gd name="connsiteY0" fmla="*/ 2323 h 30326"/>
                <a:gd name="connsiteX1" fmla="*/ 24159 w 30482"/>
                <a:gd name="connsiteY1" fmla="*/ 322 h 30326"/>
                <a:gd name="connsiteX2" fmla="*/ 6633 w 30482"/>
                <a:gd name="connsiteY2" fmla="*/ 322 h 30326"/>
                <a:gd name="connsiteX3" fmla="*/ 251 w 30482"/>
                <a:gd name="connsiteY3" fmla="*/ 7085 h 30326"/>
                <a:gd name="connsiteX4" fmla="*/ 251 w 30482"/>
                <a:gd name="connsiteY4" fmla="*/ 22992 h 30326"/>
                <a:gd name="connsiteX5" fmla="*/ 7014 w 30482"/>
                <a:gd name="connsiteY5" fmla="*/ 30040 h 30326"/>
                <a:gd name="connsiteX6" fmla="*/ 14539 w 30482"/>
                <a:gd name="connsiteY6" fmla="*/ 30326 h 30326"/>
                <a:gd name="connsiteX7" fmla="*/ 23016 w 30482"/>
                <a:gd name="connsiteY7" fmla="*/ 30040 h 30326"/>
                <a:gd name="connsiteX8" fmla="*/ 30160 w 30482"/>
                <a:gd name="connsiteY8" fmla="*/ 24040 h 30326"/>
                <a:gd name="connsiteX9" fmla="*/ 30160 w 30482"/>
                <a:gd name="connsiteY9" fmla="*/ 6609 h 30326"/>
                <a:gd name="connsiteX10" fmla="*/ 28255 w 30482"/>
                <a:gd name="connsiteY10" fmla="*/ 2227 h 30326"/>
                <a:gd name="connsiteX11" fmla="*/ 21873 w 30482"/>
                <a:gd name="connsiteY11" fmla="*/ 8514 h 30326"/>
                <a:gd name="connsiteX12" fmla="*/ 21873 w 30482"/>
                <a:gd name="connsiteY12" fmla="*/ 21849 h 30326"/>
                <a:gd name="connsiteX13" fmla="*/ 8538 w 30482"/>
                <a:gd name="connsiteY13" fmla="*/ 21849 h 30326"/>
                <a:gd name="connsiteX14" fmla="*/ 8538 w 30482"/>
                <a:gd name="connsiteY14" fmla="*/ 8514 h 30326"/>
                <a:gd name="connsiteX15" fmla="*/ 21873 w 30482"/>
                <a:gd name="connsiteY15" fmla="*/ 8514 h 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2" h="30326">
                  <a:moveTo>
                    <a:pt x="28255" y="2323"/>
                  </a:moveTo>
                  <a:cubicBezTo>
                    <a:pt x="27207" y="1180"/>
                    <a:pt x="25874" y="513"/>
                    <a:pt x="24159" y="322"/>
                  </a:cubicBezTo>
                  <a:cubicBezTo>
                    <a:pt x="20349" y="-154"/>
                    <a:pt x="10729" y="-59"/>
                    <a:pt x="6633" y="322"/>
                  </a:cubicBezTo>
                  <a:cubicBezTo>
                    <a:pt x="3109" y="703"/>
                    <a:pt x="632" y="3275"/>
                    <a:pt x="251" y="7085"/>
                  </a:cubicBezTo>
                  <a:cubicBezTo>
                    <a:pt x="-130" y="11086"/>
                    <a:pt x="-34" y="19182"/>
                    <a:pt x="251" y="22992"/>
                  </a:cubicBezTo>
                  <a:cubicBezTo>
                    <a:pt x="632" y="27088"/>
                    <a:pt x="3014" y="29659"/>
                    <a:pt x="7014" y="30040"/>
                  </a:cubicBezTo>
                  <a:cubicBezTo>
                    <a:pt x="8824" y="30231"/>
                    <a:pt x="11586" y="30326"/>
                    <a:pt x="14539" y="30326"/>
                  </a:cubicBezTo>
                  <a:cubicBezTo>
                    <a:pt x="17682" y="30326"/>
                    <a:pt x="20921" y="30231"/>
                    <a:pt x="23016" y="30040"/>
                  </a:cubicBezTo>
                  <a:cubicBezTo>
                    <a:pt x="26255" y="29755"/>
                    <a:pt x="29684" y="27850"/>
                    <a:pt x="30160" y="24040"/>
                  </a:cubicBezTo>
                  <a:cubicBezTo>
                    <a:pt x="30636" y="20134"/>
                    <a:pt x="30541" y="10419"/>
                    <a:pt x="30160" y="6609"/>
                  </a:cubicBezTo>
                  <a:cubicBezTo>
                    <a:pt x="30065" y="4990"/>
                    <a:pt x="29398" y="3561"/>
                    <a:pt x="28255" y="2227"/>
                  </a:cubicBezTo>
                  <a:close/>
                  <a:moveTo>
                    <a:pt x="21873" y="8514"/>
                  </a:moveTo>
                  <a:lnTo>
                    <a:pt x="21873" y="21849"/>
                  </a:lnTo>
                  <a:lnTo>
                    <a:pt x="8538" y="21849"/>
                  </a:lnTo>
                  <a:lnTo>
                    <a:pt x="8538" y="8514"/>
                  </a:lnTo>
                  <a:lnTo>
                    <a:pt x="21873" y="8514"/>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FAE80B7-BBB3-852F-DEB7-56F9D2E582C8}"/>
                </a:ext>
              </a:extLst>
            </p:cNvPr>
            <p:cNvSpPr/>
            <p:nvPr/>
          </p:nvSpPr>
          <p:spPr>
            <a:xfrm>
              <a:off x="8189462" y="3783353"/>
              <a:ext cx="30588" cy="30360"/>
            </a:xfrm>
            <a:custGeom>
              <a:avLst/>
              <a:gdLst>
                <a:gd name="connsiteX0" fmla="*/ 6704 w 30588"/>
                <a:gd name="connsiteY0" fmla="*/ 30075 h 30360"/>
                <a:gd name="connsiteX1" fmla="*/ 15277 w 30588"/>
                <a:gd name="connsiteY1" fmla="*/ 30361 h 30360"/>
                <a:gd name="connsiteX2" fmla="*/ 23849 w 30588"/>
                <a:gd name="connsiteY2" fmla="*/ 30075 h 30360"/>
                <a:gd name="connsiteX3" fmla="*/ 30231 w 30588"/>
                <a:gd name="connsiteY3" fmla="*/ 24074 h 30360"/>
                <a:gd name="connsiteX4" fmla="*/ 30231 w 30588"/>
                <a:gd name="connsiteY4" fmla="*/ 6263 h 30360"/>
                <a:gd name="connsiteX5" fmla="*/ 24230 w 30588"/>
                <a:gd name="connsiteY5" fmla="*/ 357 h 30360"/>
                <a:gd name="connsiteX6" fmla="*/ 6037 w 30588"/>
                <a:gd name="connsiteY6" fmla="*/ 357 h 30360"/>
                <a:gd name="connsiteX7" fmla="*/ 6228 w 30588"/>
                <a:gd name="connsiteY7" fmla="*/ 1500 h 30360"/>
                <a:gd name="connsiteX8" fmla="*/ 5942 w 30588"/>
                <a:gd name="connsiteY8" fmla="*/ 357 h 30360"/>
                <a:gd name="connsiteX9" fmla="*/ 322 w 30588"/>
                <a:gd name="connsiteY9" fmla="*/ 6644 h 30360"/>
                <a:gd name="connsiteX10" fmla="*/ 322 w 30588"/>
                <a:gd name="connsiteY10" fmla="*/ 23312 h 30360"/>
                <a:gd name="connsiteX11" fmla="*/ 6704 w 30588"/>
                <a:gd name="connsiteY11" fmla="*/ 29980 h 30360"/>
                <a:gd name="connsiteX12" fmla="*/ 8514 w 30588"/>
                <a:gd name="connsiteY12" fmla="*/ 21884 h 30360"/>
                <a:gd name="connsiteX13" fmla="*/ 8514 w 30588"/>
                <a:gd name="connsiteY13" fmla="*/ 8549 h 30360"/>
                <a:gd name="connsiteX14" fmla="*/ 21849 w 30588"/>
                <a:gd name="connsiteY14" fmla="*/ 8549 h 30360"/>
                <a:gd name="connsiteX15" fmla="*/ 21849 w 30588"/>
                <a:gd name="connsiteY15" fmla="*/ 21884 h 30360"/>
                <a:gd name="connsiteX16" fmla="*/ 8514 w 30588"/>
                <a:gd name="connsiteY16" fmla="*/ 21884 h 3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88" h="30360">
                  <a:moveTo>
                    <a:pt x="6704" y="30075"/>
                  </a:moveTo>
                  <a:cubicBezTo>
                    <a:pt x="8609" y="30266"/>
                    <a:pt x="11943" y="30361"/>
                    <a:pt x="15277" y="30361"/>
                  </a:cubicBezTo>
                  <a:cubicBezTo>
                    <a:pt x="18610" y="30361"/>
                    <a:pt x="21944" y="30266"/>
                    <a:pt x="23849" y="30075"/>
                  </a:cubicBezTo>
                  <a:cubicBezTo>
                    <a:pt x="27088" y="29694"/>
                    <a:pt x="29850" y="27122"/>
                    <a:pt x="30231" y="24074"/>
                  </a:cubicBezTo>
                  <a:cubicBezTo>
                    <a:pt x="30707" y="20455"/>
                    <a:pt x="30707" y="9882"/>
                    <a:pt x="30231" y="6263"/>
                  </a:cubicBezTo>
                  <a:cubicBezTo>
                    <a:pt x="29850" y="3405"/>
                    <a:pt x="27183" y="738"/>
                    <a:pt x="24230" y="357"/>
                  </a:cubicBezTo>
                  <a:cubicBezTo>
                    <a:pt x="21087" y="-119"/>
                    <a:pt x="8895" y="-119"/>
                    <a:pt x="6037" y="357"/>
                  </a:cubicBezTo>
                  <a:lnTo>
                    <a:pt x="6228" y="1500"/>
                  </a:lnTo>
                  <a:lnTo>
                    <a:pt x="5942" y="357"/>
                  </a:lnTo>
                  <a:cubicBezTo>
                    <a:pt x="3180" y="929"/>
                    <a:pt x="799" y="3500"/>
                    <a:pt x="322" y="6644"/>
                  </a:cubicBezTo>
                  <a:cubicBezTo>
                    <a:pt x="-154" y="10168"/>
                    <a:pt x="-59" y="19883"/>
                    <a:pt x="322" y="23312"/>
                  </a:cubicBezTo>
                  <a:cubicBezTo>
                    <a:pt x="799" y="27027"/>
                    <a:pt x="3275" y="29599"/>
                    <a:pt x="6704" y="29980"/>
                  </a:cubicBezTo>
                  <a:close/>
                  <a:moveTo>
                    <a:pt x="8514" y="21884"/>
                  </a:moveTo>
                  <a:lnTo>
                    <a:pt x="8514" y="8549"/>
                  </a:lnTo>
                  <a:lnTo>
                    <a:pt x="21849" y="8549"/>
                  </a:lnTo>
                  <a:lnTo>
                    <a:pt x="21849" y="21884"/>
                  </a:lnTo>
                  <a:lnTo>
                    <a:pt x="8514" y="21884"/>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422EB9A-7C13-DDB8-4EE4-03450363CC0E}"/>
                </a:ext>
              </a:extLst>
            </p:cNvPr>
            <p:cNvSpPr/>
            <p:nvPr/>
          </p:nvSpPr>
          <p:spPr>
            <a:xfrm>
              <a:off x="8225421" y="3783377"/>
              <a:ext cx="30391" cy="30337"/>
            </a:xfrm>
            <a:custGeom>
              <a:avLst/>
              <a:gdLst>
                <a:gd name="connsiteX0" fmla="*/ 6655 w 30391"/>
                <a:gd name="connsiteY0" fmla="*/ 30051 h 30337"/>
                <a:gd name="connsiteX1" fmla="*/ 14560 w 30391"/>
                <a:gd name="connsiteY1" fmla="*/ 30337 h 30337"/>
                <a:gd name="connsiteX2" fmla="*/ 23419 w 30391"/>
                <a:gd name="connsiteY2" fmla="*/ 30051 h 30337"/>
                <a:gd name="connsiteX3" fmla="*/ 30181 w 30391"/>
                <a:gd name="connsiteY3" fmla="*/ 24051 h 30337"/>
                <a:gd name="connsiteX4" fmla="*/ 29800 w 30391"/>
                <a:gd name="connsiteY4" fmla="*/ 4810 h 30337"/>
                <a:gd name="connsiteX5" fmla="*/ 28657 w 30391"/>
                <a:gd name="connsiteY5" fmla="*/ 5191 h 30337"/>
                <a:gd name="connsiteX6" fmla="*/ 28657 w 30391"/>
                <a:gd name="connsiteY6" fmla="*/ 5191 h 30337"/>
                <a:gd name="connsiteX7" fmla="*/ 29705 w 30391"/>
                <a:gd name="connsiteY7" fmla="*/ 4715 h 30337"/>
                <a:gd name="connsiteX8" fmla="*/ 28181 w 30391"/>
                <a:gd name="connsiteY8" fmla="*/ 2143 h 30337"/>
                <a:gd name="connsiteX9" fmla="*/ 23704 w 30391"/>
                <a:gd name="connsiteY9" fmla="*/ 238 h 30337"/>
                <a:gd name="connsiteX10" fmla="*/ 4940 w 30391"/>
                <a:gd name="connsiteY10" fmla="*/ 810 h 30337"/>
                <a:gd name="connsiteX11" fmla="*/ 178 w 30391"/>
                <a:gd name="connsiteY11" fmla="*/ 8525 h 30337"/>
                <a:gd name="connsiteX12" fmla="*/ 844 w 30391"/>
                <a:gd name="connsiteY12" fmla="*/ 25670 h 30337"/>
                <a:gd name="connsiteX13" fmla="*/ 6559 w 30391"/>
                <a:gd name="connsiteY13" fmla="*/ 30147 h 30337"/>
                <a:gd name="connsiteX14" fmla="*/ 8560 w 30391"/>
                <a:gd name="connsiteY14" fmla="*/ 21860 h 30337"/>
                <a:gd name="connsiteX15" fmla="*/ 8560 w 30391"/>
                <a:gd name="connsiteY15" fmla="*/ 8525 h 30337"/>
                <a:gd name="connsiteX16" fmla="*/ 21895 w 30391"/>
                <a:gd name="connsiteY16" fmla="*/ 8525 h 30337"/>
                <a:gd name="connsiteX17" fmla="*/ 21895 w 30391"/>
                <a:gd name="connsiteY17" fmla="*/ 21860 h 30337"/>
                <a:gd name="connsiteX18" fmla="*/ 8560 w 30391"/>
                <a:gd name="connsiteY18" fmla="*/ 21860 h 3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391" h="30337">
                  <a:moveTo>
                    <a:pt x="6655" y="30051"/>
                  </a:moveTo>
                  <a:cubicBezTo>
                    <a:pt x="8464" y="30242"/>
                    <a:pt x="11512" y="30337"/>
                    <a:pt x="14560" y="30337"/>
                  </a:cubicBezTo>
                  <a:cubicBezTo>
                    <a:pt x="17894" y="30337"/>
                    <a:pt x="21228" y="30242"/>
                    <a:pt x="23419" y="30051"/>
                  </a:cubicBezTo>
                  <a:cubicBezTo>
                    <a:pt x="27229" y="29766"/>
                    <a:pt x="29800" y="27480"/>
                    <a:pt x="30181" y="24051"/>
                  </a:cubicBezTo>
                  <a:cubicBezTo>
                    <a:pt x="30467" y="21574"/>
                    <a:pt x="30562" y="7096"/>
                    <a:pt x="29800" y="4810"/>
                  </a:cubicBezTo>
                  <a:lnTo>
                    <a:pt x="28657" y="5191"/>
                  </a:lnTo>
                  <a:lnTo>
                    <a:pt x="28657" y="5191"/>
                  </a:lnTo>
                  <a:cubicBezTo>
                    <a:pt x="28657" y="5191"/>
                    <a:pt x="29705" y="4715"/>
                    <a:pt x="29705" y="4715"/>
                  </a:cubicBezTo>
                  <a:cubicBezTo>
                    <a:pt x="29610" y="4239"/>
                    <a:pt x="29324" y="3286"/>
                    <a:pt x="28181" y="2143"/>
                  </a:cubicBezTo>
                  <a:cubicBezTo>
                    <a:pt x="26848" y="810"/>
                    <a:pt x="25038" y="333"/>
                    <a:pt x="23704" y="238"/>
                  </a:cubicBezTo>
                  <a:cubicBezTo>
                    <a:pt x="20561" y="-143"/>
                    <a:pt x="7702" y="-143"/>
                    <a:pt x="4940" y="810"/>
                  </a:cubicBezTo>
                  <a:cubicBezTo>
                    <a:pt x="1035" y="2143"/>
                    <a:pt x="368" y="5286"/>
                    <a:pt x="178" y="8525"/>
                  </a:cubicBezTo>
                  <a:cubicBezTo>
                    <a:pt x="-13" y="11192"/>
                    <a:pt x="-299" y="22431"/>
                    <a:pt x="844" y="25670"/>
                  </a:cubicBezTo>
                  <a:cubicBezTo>
                    <a:pt x="1702" y="28051"/>
                    <a:pt x="3892" y="29861"/>
                    <a:pt x="6559" y="30147"/>
                  </a:cubicBezTo>
                  <a:close/>
                  <a:moveTo>
                    <a:pt x="8560" y="21860"/>
                  </a:moveTo>
                  <a:lnTo>
                    <a:pt x="8560" y="8525"/>
                  </a:lnTo>
                  <a:lnTo>
                    <a:pt x="21895" y="8525"/>
                  </a:lnTo>
                  <a:lnTo>
                    <a:pt x="21895" y="21860"/>
                  </a:lnTo>
                  <a:lnTo>
                    <a:pt x="8560" y="2186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062B1F0-C077-48D7-A185-70137B833272}"/>
                </a:ext>
              </a:extLst>
            </p:cNvPr>
            <p:cNvSpPr/>
            <p:nvPr/>
          </p:nvSpPr>
          <p:spPr>
            <a:xfrm>
              <a:off x="8153648" y="3814439"/>
              <a:ext cx="30553" cy="30326"/>
            </a:xfrm>
            <a:custGeom>
              <a:avLst/>
              <a:gdLst>
                <a:gd name="connsiteX0" fmla="*/ 24516 w 30553"/>
                <a:gd name="connsiteY0" fmla="*/ 322 h 30326"/>
                <a:gd name="connsiteX1" fmla="*/ 6133 w 30553"/>
                <a:gd name="connsiteY1" fmla="*/ 322 h 30326"/>
                <a:gd name="connsiteX2" fmla="*/ 6133 w 30553"/>
                <a:gd name="connsiteY2" fmla="*/ 322 h 30326"/>
                <a:gd name="connsiteX3" fmla="*/ 5466 w 30553"/>
                <a:gd name="connsiteY3" fmla="*/ 322 h 30326"/>
                <a:gd name="connsiteX4" fmla="*/ 322 w 30553"/>
                <a:gd name="connsiteY4" fmla="*/ 6228 h 30326"/>
                <a:gd name="connsiteX5" fmla="*/ 322 w 30553"/>
                <a:gd name="connsiteY5" fmla="*/ 23278 h 30326"/>
                <a:gd name="connsiteX6" fmla="*/ 7466 w 30553"/>
                <a:gd name="connsiteY6" fmla="*/ 30040 h 30326"/>
                <a:gd name="connsiteX7" fmla="*/ 15943 w 30553"/>
                <a:gd name="connsiteY7" fmla="*/ 30326 h 30326"/>
                <a:gd name="connsiteX8" fmla="*/ 23468 w 30553"/>
                <a:gd name="connsiteY8" fmla="*/ 30040 h 30326"/>
                <a:gd name="connsiteX9" fmla="*/ 30231 w 30553"/>
                <a:gd name="connsiteY9" fmla="*/ 23373 h 30326"/>
                <a:gd name="connsiteX10" fmla="*/ 30231 w 30553"/>
                <a:gd name="connsiteY10" fmla="*/ 6704 h 30326"/>
                <a:gd name="connsiteX11" fmla="*/ 24611 w 30553"/>
                <a:gd name="connsiteY11" fmla="*/ 418 h 30326"/>
                <a:gd name="connsiteX12" fmla="*/ 21849 w 30553"/>
                <a:gd name="connsiteY12" fmla="*/ 8514 h 30326"/>
                <a:gd name="connsiteX13" fmla="*/ 21849 w 30553"/>
                <a:gd name="connsiteY13" fmla="*/ 21849 h 30326"/>
                <a:gd name="connsiteX14" fmla="*/ 8514 w 30553"/>
                <a:gd name="connsiteY14" fmla="*/ 21849 h 30326"/>
                <a:gd name="connsiteX15" fmla="*/ 8514 w 30553"/>
                <a:gd name="connsiteY15" fmla="*/ 8514 h 30326"/>
                <a:gd name="connsiteX16" fmla="*/ 21849 w 30553"/>
                <a:gd name="connsiteY16" fmla="*/ 8514 h 3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3" h="30326">
                  <a:moveTo>
                    <a:pt x="24516" y="322"/>
                  </a:moveTo>
                  <a:cubicBezTo>
                    <a:pt x="22039" y="-59"/>
                    <a:pt x="9943" y="-154"/>
                    <a:pt x="6133" y="322"/>
                  </a:cubicBezTo>
                  <a:lnTo>
                    <a:pt x="6133" y="322"/>
                  </a:lnTo>
                  <a:cubicBezTo>
                    <a:pt x="6133" y="322"/>
                    <a:pt x="5466" y="322"/>
                    <a:pt x="5466" y="322"/>
                  </a:cubicBezTo>
                  <a:cubicBezTo>
                    <a:pt x="2799" y="894"/>
                    <a:pt x="608" y="3847"/>
                    <a:pt x="322" y="6228"/>
                  </a:cubicBezTo>
                  <a:cubicBezTo>
                    <a:pt x="-154" y="9847"/>
                    <a:pt x="-59" y="19753"/>
                    <a:pt x="322" y="23278"/>
                  </a:cubicBezTo>
                  <a:cubicBezTo>
                    <a:pt x="703" y="27183"/>
                    <a:pt x="3370" y="29659"/>
                    <a:pt x="7466" y="30040"/>
                  </a:cubicBezTo>
                  <a:cubicBezTo>
                    <a:pt x="9562" y="30231"/>
                    <a:pt x="12800" y="30326"/>
                    <a:pt x="15943" y="30326"/>
                  </a:cubicBezTo>
                  <a:cubicBezTo>
                    <a:pt x="18896" y="30326"/>
                    <a:pt x="21658" y="30326"/>
                    <a:pt x="23468" y="30040"/>
                  </a:cubicBezTo>
                  <a:cubicBezTo>
                    <a:pt x="27373" y="29564"/>
                    <a:pt x="29945" y="27088"/>
                    <a:pt x="30231" y="23373"/>
                  </a:cubicBezTo>
                  <a:cubicBezTo>
                    <a:pt x="30612" y="19468"/>
                    <a:pt x="30707" y="10705"/>
                    <a:pt x="30231" y="6704"/>
                  </a:cubicBezTo>
                  <a:cubicBezTo>
                    <a:pt x="29945" y="4037"/>
                    <a:pt x="27754" y="894"/>
                    <a:pt x="24611" y="418"/>
                  </a:cubicBezTo>
                  <a:close/>
                  <a:moveTo>
                    <a:pt x="21849" y="8514"/>
                  </a:moveTo>
                  <a:lnTo>
                    <a:pt x="21849" y="21849"/>
                  </a:lnTo>
                  <a:lnTo>
                    <a:pt x="8514" y="21849"/>
                  </a:lnTo>
                  <a:lnTo>
                    <a:pt x="8514" y="8514"/>
                  </a:lnTo>
                  <a:lnTo>
                    <a:pt x="21849" y="8514"/>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18FB4C0-8B3B-279B-0EF8-A4FB39FA2026}"/>
                </a:ext>
              </a:extLst>
            </p:cNvPr>
            <p:cNvSpPr/>
            <p:nvPr/>
          </p:nvSpPr>
          <p:spPr>
            <a:xfrm>
              <a:off x="8153494" y="3752392"/>
              <a:ext cx="30516" cy="30174"/>
            </a:xfrm>
            <a:custGeom>
              <a:avLst/>
              <a:gdLst>
                <a:gd name="connsiteX0" fmla="*/ 6287 w 30516"/>
                <a:gd name="connsiteY0" fmla="*/ 29984 h 30174"/>
                <a:gd name="connsiteX1" fmla="*/ 14288 w 30516"/>
                <a:gd name="connsiteY1" fmla="*/ 30175 h 30174"/>
                <a:gd name="connsiteX2" fmla="*/ 25622 w 30516"/>
                <a:gd name="connsiteY2" fmla="*/ 29603 h 30174"/>
                <a:gd name="connsiteX3" fmla="*/ 28289 w 30516"/>
                <a:gd name="connsiteY3" fmla="*/ 27984 h 30174"/>
                <a:gd name="connsiteX4" fmla="*/ 27432 w 30516"/>
                <a:gd name="connsiteY4" fmla="*/ 27127 h 30174"/>
                <a:gd name="connsiteX5" fmla="*/ 27432 w 30516"/>
                <a:gd name="connsiteY5" fmla="*/ 27127 h 30174"/>
                <a:gd name="connsiteX6" fmla="*/ 28384 w 30516"/>
                <a:gd name="connsiteY6" fmla="*/ 27793 h 30174"/>
                <a:gd name="connsiteX7" fmla="*/ 30194 w 30516"/>
                <a:gd name="connsiteY7" fmla="*/ 23602 h 30174"/>
                <a:gd name="connsiteX8" fmla="*/ 30194 w 30516"/>
                <a:gd name="connsiteY8" fmla="*/ 6934 h 30174"/>
                <a:gd name="connsiteX9" fmla="*/ 22289 w 30516"/>
                <a:gd name="connsiteY9" fmla="*/ 171 h 30174"/>
                <a:gd name="connsiteX10" fmla="*/ 4381 w 30516"/>
                <a:gd name="connsiteY10" fmla="*/ 933 h 30174"/>
                <a:gd name="connsiteX11" fmla="*/ 286 w 30516"/>
                <a:gd name="connsiteY11" fmla="*/ 6838 h 30174"/>
                <a:gd name="connsiteX12" fmla="*/ 286 w 30516"/>
                <a:gd name="connsiteY12" fmla="*/ 23126 h 30174"/>
                <a:gd name="connsiteX13" fmla="*/ 6287 w 30516"/>
                <a:gd name="connsiteY13" fmla="*/ 29889 h 30174"/>
                <a:gd name="connsiteX14" fmla="*/ 8572 w 30516"/>
                <a:gd name="connsiteY14" fmla="*/ 21793 h 30174"/>
                <a:gd name="connsiteX15" fmla="*/ 8572 w 30516"/>
                <a:gd name="connsiteY15" fmla="*/ 8458 h 30174"/>
                <a:gd name="connsiteX16" fmla="*/ 21908 w 30516"/>
                <a:gd name="connsiteY16" fmla="*/ 8458 h 30174"/>
                <a:gd name="connsiteX17" fmla="*/ 21908 w 30516"/>
                <a:gd name="connsiteY17" fmla="*/ 21793 h 30174"/>
                <a:gd name="connsiteX18" fmla="*/ 8572 w 30516"/>
                <a:gd name="connsiteY18" fmla="*/ 21793 h 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516" h="30174">
                  <a:moveTo>
                    <a:pt x="6287" y="29984"/>
                  </a:moveTo>
                  <a:cubicBezTo>
                    <a:pt x="7429" y="30175"/>
                    <a:pt x="10668" y="30175"/>
                    <a:pt x="14288" y="30175"/>
                  </a:cubicBezTo>
                  <a:cubicBezTo>
                    <a:pt x="19050" y="30175"/>
                    <a:pt x="24384" y="29984"/>
                    <a:pt x="25622" y="29603"/>
                  </a:cubicBezTo>
                  <a:cubicBezTo>
                    <a:pt x="26194" y="29413"/>
                    <a:pt x="27813" y="28460"/>
                    <a:pt x="28289" y="27984"/>
                  </a:cubicBezTo>
                  <a:lnTo>
                    <a:pt x="27432" y="27127"/>
                  </a:lnTo>
                  <a:lnTo>
                    <a:pt x="27432" y="27127"/>
                  </a:lnTo>
                  <a:lnTo>
                    <a:pt x="28384" y="27793"/>
                  </a:lnTo>
                  <a:cubicBezTo>
                    <a:pt x="29432" y="26746"/>
                    <a:pt x="30004" y="24841"/>
                    <a:pt x="30194" y="23602"/>
                  </a:cubicBezTo>
                  <a:cubicBezTo>
                    <a:pt x="30670" y="19507"/>
                    <a:pt x="30575" y="10839"/>
                    <a:pt x="30194" y="6934"/>
                  </a:cubicBezTo>
                  <a:cubicBezTo>
                    <a:pt x="29623" y="742"/>
                    <a:pt x="24098" y="361"/>
                    <a:pt x="22289" y="171"/>
                  </a:cubicBezTo>
                  <a:cubicBezTo>
                    <a:pt x="19621" y="-20"/>
                    <a:pt x="7429" y="-305"/>
                    <a:pt x="4381" y="933"/>
                  </a:cubicBezTo>
                  <a:cubicBezTo>
                    <a:pt x="2096" y="1885"/>
                    <a:pt x="572" y="4076"/>
                    <a:pt x="286" y="6838"/>
                  </a:cubicBezTo>
                  <a:cubicBezTo>
                    <a:pt x="-95" y="10553"/>
                    <a:pt x="-95" y="19126"/>
                    <a:pt x="286" y="23126"/>
                  </a:cubicBezTo>
                  <a:cubicBezTo>
                    <a:pt x="572" y="26650"/>
                    <a:pt x="3143" y="29508"/>
                    <a:pt x="6287" y="29889"/>
                  </a:cubicBezTo>
                  <a:close/>
                  <a:moveTo>
                    <a:pt x="8572" y="21793"/>
                  </a:moveTo>
                  <a:lnTo>
                    <a:pt x="8572" y="8458"/>
                  </a:lnTo>
                  <a:lnTo>
                    <a:pt x="21908" y="8458"/>
                  </a:lnTo>
                  <a:lnTo>
                    <a:pt x="21908" y="21793"/>
                  </a:lnTo>
                  <a:lnTo>
                    <a:pt x="8572" y="21793"/>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40AF5E2-5506-3858-0FBF-968BEF6B1FA2}"/>
                </a:ext>
              </a:extLst>
            </p:cNvPr>
            <p:cNvSpPr/>
            <p:nvPr/>
          </p:nvSpPr>
          <p:spPr>
            <a:xfrm>
              <a:off x="8261757" y="3752301"/>
              <a:ext cx="30040" cy="30360"/>
            </a:xfrm>
            <a:custGeom>
              <a:avLst/>
              <a:gdLst>
                <a:gd name="connsiteX0" fmla="*/ 6228 w 30040"/>
                <a:gd name="connsiteY0" fmla="*/ 30075 h 30360"/>
                <a:gd name="connsiteX1" fmla="*/ 14991 w 30040"/>
                <a:gd name="connsiteY1" fmla="*/ 30361 h 30360"/>
                <a:gd name="connsiteX2" fmla="*/ 23754 w 30040"/>
                <a:gd name="connsiteY2" fmla="*/ 30075 h 30360"/>
                <a:gd name="connsiteX3" fmla="*/ 29755 w 30040"/>
                <a:gd name="connsiteY3" fmla="*/ 24455 h 30360"/>
                <a:gd name="connsiteX4" fmla="*/ 29755 w 30040"/>
                <a:gd name="connsiteY4" fmla="*/ 6263 h 30360"/>
                <a:gd name="connsiteX5" fmla="*/ 23373 w 30040"/>
                <a:gd name="connsiteY5" fmla="*/ 357 h 30360"/>
                <a:gd name="connsiteX6" fmla="*/ 6323 w 30040"/>
                <a:gd name="connsiteY6" fmla="*/ 357 h 30360"/>
                <a:gd name="connsiteX7" fmla="*/ 322 w 30040"/>
                <a:gd name="connsiteY7" fmla="*/ 5882 h 30360"/>
                <a:gd name="connsiteX8" fmla="*/ 322 w 30040"/>
                <a:gd name="connsiteY8" fmla="*/ 24455 h 30360"/>
                <a:gd name="connsiteX9" fmla="*/ 6323 w 30040"/>
                <a:gd name="connsiteY9" fmla="*/ 30075 h 30360"/>
                <a:gd name="connsiteX10" fmla="*/ 8514 w 30040"/>
                <a:gd name="connsiteY10" fmla="*/ 21884 h 30360"/>
                <a:gd name="connsiteX11" fmla="*/ 8514 w 30040"/>
                <a:gd name="connsiteY11" fmla="*/ 8549 h 30360"/>
                <a:gd name="connsiteX12" fmla="*/ 21563 w 30040"/>
                <a:gd name="connsiteY12" fmla="*/ 8549 h 30360"/>
                <a:gd name="connsiteX13" fmla="*/ 21563 w 30040"/>
                <a:gd name="connsiteY13" fmla="*/ 21884 h 30360"/>
                <a:gd name="connsiteX14" fmla="*/ 8514 w 30040"/>
                <a:gd name="connsiteY14" fmla="*/ 21884 h 3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40" h="30360">
                  <a:moveTo>
                    <a:pt x="6228" y="30075"/>
                  </a:moveTo>
                  <a:cubicBezTo>
                    <a:pt x="8228" y="30266"/>
                    <a:pt x="11562" y="30361"/>
                    <a:pt x="14991" y="30361"/>
                  </a:cubicBezTo>
                  <a:cubicBezTo>
                    <a:pt x="18420" y="30361"/>
                    <a:pt x="21754" y="30266"/>
                    <a:pt x="23754" y="30075"/>
                  </a:cubicBezTo>
                  <a:cubicBezTo>
                    <a:pt x="26992" y="29694"/>
                    <a:pt x="29374" y="27503"/>
                    <a:pt x="29755" y="24455"/>
                  </a:cubicBezTo>
                  <a:cubicBezTo>
                    <a:pt x="30136" y="20741"/>
                    <a:pt x="30136" y="9977"/>
                    <a:pt x="29755" y="6263"/>
                  </a:cubicBezTo>
                  <a:cubicBezTo>
                    <a:pt x="29374" y="3215"/>
                    <a:pt x="26707" y="738"/>
                    <a:pt x="23373" y="357"/>
                  </a:cubicBezTo>
                  <a:cubicBezTo>
                    <a:pt x="19658" y="-119"/>
                    <a:pt x="9943" y="-119"/>
                    <a:pt x="6323" y="357"/>
                  </a:cubicBezTo>
                  <a:cubicBezTo>
                    <a:pt x="3751" y="738"/>
                    <a:pt x="799" y="2738"/>
                    <a:pt x="322" y="5882"/>
                  </a:cubicBezTo>
                  <a:cubicBezTo>
                    <a:pt x="-154" y="9215"/>
                    <a:pt x="-59" y="21122"/>
                    <a:pt x="322" y="24455"/>
                  </a:cubicBezTo>
                  <a:cubicBezTo>
                    <a:pt x="703" y="27408"/>
                    <a:pt x="3085" y="29694"/>
                    <a:pt x="6323" y="30075"/>
                  </a:cubicBezTo>
                  <a:close/>
                  <a:moveTo>
                    <a:pt x="8514" y="21884"/>
                  </a:moveTo>
                  <a:lnTo>
                    <a:pt x="8514" y="8549"/>
                  </a:lnTo>
                  <a:lnTo>
                    <a:pt x="21563" y="8549"/>
                  </a:lnTo>
                  <a:lnTo>
                    <a:pt x="21563" y="21884"/>
                  </a:lnTo>
                  <a:lnTo>
                    <a:pt x="8514" y="21884"/>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183F5C4-53C8-967E-CE91-FC7C37F3CC0D}"/>
                </a:ext>
              </a:extLst>
            </p:cNvPr>
            <p:cNvSpPr/>
            <p:nvPr/>
          </p:nvSpPr>
          <p:spPr>
            <a:xfrm>
              <a:off x="8270487" y="3820134"/>
              <a:ext cx="43812" cy="29489"/>
            </a:xfrm>
            <a:custGeom>
              <a:avLst/>
              <a:gdLst>
                <a:gd name="connsiteX0" fmla="*/ 15786 w 43812"/>
                <a:gd name="connsiteY0" fmla="*/ 28346 h 29489"/>
                <a:gd name="connsiteX1" fmla="*/ 18452 w 43812"/>
                <a:gd name="connsiteY1" fmla="*/ 29489 h 29489"/>
                <a:gd name="connsiteX2" fmla="*/ 21786 w 43812"/>
                <a:gd name="connsiteY2" fmla="*/ 27870 h 29489"/>
                <a:gd name="connsiteX3" fmla="*/ 43027 w 43812"/>
                <a:gd name="connsiteY3" fmla="*/ 6629 h 29489"/>
                <a:gd name="connsiteX4" fmla="*/ 43027 w 43812"/>
                <a:gd name="connsiteY4" fmla="*/ 1772 h 29489"/>
                <a:gd name="connsiteX5" fmla="*/ 38550 w 43812"/>
                <a:gd name="connsiteY5" fmla="*/ 152 h 29489"/>
                <a:gd name="connsiteX6" fmla="*/ 38264 w 43812"/>
                <a:gd name="connsiteY6" fmla="*/ 152 h 29489"/>
                <a:gd name="connsiteX7" fmla="*/ 18548 w 43812"/>
                <a:gd name="connsiteY7" fmla="*/ 19298 h 29489"/>
                <a:gd name="connsiteX8" fmla="*/ 6356 w 43812"/>
                <a:gd name="connsiteY8" fmla="*/ 7582 h 29489"/>
                <a:gd name="connsiteX9" fmla="*/ 5879 w 43812"/>
                <a:gd name="connsiteY9" fmla="*/ 7296 h 29489"/>
                <a:gd name="connsiteX10" fmla="*/ 641 w 43812"/>
                <a:gd name="connsiteY10" fmla="*/ 8725 h 29489"/>
                <a:gd name="connsiteX11" fmla="*/ 1022 w 43812"/>
                <a:gd name="connsiteY11" fmla="*/ 13678 h 29489"/>
                <a:gd name="connsiteX12" fmla="*/ 15786 w 43812"/>
                <a:gd name="connsiteY12" fmla="*/ 28346 h 2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12" h="29489">
                  <a:moveTo>
                    <a:pt x="15786" y="28346"/>
                  </a:moveTo>
                  <a:cubicBezTo>
                    <a:pt x="16833" y="29108"/>
                    <a:pt x="17690" y="29489"/>
                    <a:pt x="18452" y="29489"/>
                  </a:cubicBezTo>
                  <a:cubicBezTo>
                    <a:pt x="19596" y="29489"/>
                    <a:pt x="20548" y="28823"/>
                    <a:pt x="21786" y="27870"/>
                  </a:cubicBezTo>
                  <a:lnTo>
                    <a:pt x="43027" y="6629"/>
                  </a:lnTo>
                  <a:cubicBezTo>
                    <a:pt x="44075" y="5105"/>
                    <a:pt x="44075" y="3200"/>
                    <a:pt x="43027" y="1772"/>
                  </a:cubicBezTo>
                  <a:cubicBezTo>
                    <a:pt x="42074" y="343"/>
                    <a:pt x="40265" y="-324"/>
                    <a:pt x="38550" y="152"/>
                  </a:cubicBezTo>
                  <a:lnTo>
                    <a:pt x="38264" y="152"/>
                  </a:lnTo>
                  <a:cubicBezTo>
                    <a:pt x="38264" y="152"/>
                    <a:pt x="18548" y="19298"/>
                    <a:pt x="18548" y="19298"/>
                  </a:cubicBezTo>
                  <a:lnTo>
                    <a:pt x="6356" y="7582"/>
                  </a:lnTo>
                  <a:lnTo>
                    <a:pt x="5879" y="7296"/>
                  </a:lnTo>
                  <a:cubicBezTo>
                    <a:pt x="3784" y="6629"/>
                    <a:pt x="1688" y="7296"/>
                    <a:pt x="641" y="8725"/>
                  </a:cubicBezTo>
                  <a:cubicBezTo>
                    <a:pt x="-312" y="10154"/>
                    <a:pt x="-216" y="12059"/>
                    <a:pt x="1022" y="13678"/>
                  </a:cubicBezTo>
                  <a:cubicBezTo>
                    <a:pt x="3117" y="16440"/>
                    <a:pt x="13023" y="26346"/>
                    <a:pt x="15786" y="28346"/>
                  </a:cubicBezTo>
                  <a:close/>
                </a:path>
              </a:pathLst>
            </a:custGeom>
            <a:grpFill/>
            <a:ln w="9525" cap="flat">
              <a:noFill/>
              <a:prstDash val="solid"/>
              <a:miter/>
            </a:ln>
          </p:spPr>
          <p:txBody>
            <a:bodyPr rtlCol="0" anchor="ctr"/>
            <a:lstStyle/>
            <a:p>
              <a:endParaRPr lang="en-US"/>
            </a:p>
          </p:txBody>
        </p:sp>
      </p:grpSp>
      <p:grpSp>
        <p:nvGrpSpPr>
          <p:cNvPr id="28" name="Graphic 1878">
            <a:extLst>
              <a:ext uri="{FF2B5EF4-FFF2-40B4-BE49-F238E27FC236}">
                <a16:creationId xmlns:a16="http://schemas.microsoft.com/office/drawing/2014/main" id="{8FE28052-71C2-6CF5-AAD0-222B58963F1B}"/>
              </a:ext>
            </a:extLst>
          </p:cNvPr>
          <p:cNvGrpSpPr>
            <a:grpSpLocks noChangeAspect="1"/>
          </p:cNvGrpSpPr>
          <p:nvPr/>
        </p:nvGrpSpPr>
        <p:grpSpPr>
          <a:xfrm>
            <a:off x="3780885" y="1866106"/>
            <a:ext cx="359909" cy="409938"/>
            <a:chOff x="104419" y="4779216"/>
            <a:chExt cx="155543" cy="177165"/>
          </a:xfrm>
          <a:solidFill>
            <a:schemeClr val="bg1"/>
          </a:solidFill>
        </p:grpSpPr>
        <p:sp>
          <p:nvSpPr>
            <p:cNvPr id="29" name="Freeform: Shape 28">
              <a:extLst>
                <a:ext uri="{FF2B5EF4-FFF2-40B4-BE49-F238E27FC236}">
                  <a16:creationId xmlns:a16="http://schemas.microsoft.com/office/drawing/2014/main" id="{966AA02C-8C65-C9CE-EAF0-A2C8D02E6113}"/>
                </a:ext>
              </a:extLst>
            </p:cNvPr>
            <p:cNvSpPr/>
            <p:nvPr/>
          </p:nvSpPr>
          <p:spPr>
            <a:xfrm>
              <a:off x="104419" y="4866085"/>
              <a:ext cx="155543" cy="90296"/>
            </a:xfrm>
            <a:custGeom>
              <a:avLst/>
              <a:gdLst>
                <a:gd name="connsiteX0" fmla="*/ 5239 w 155543"/>
                <a:gd name="connsiteY0" fmla="*/ 90297 h 90296"/>
                <a:gd name="connsiteX1" fmla="*/ 150400 w 155543"/>
                <a:gd name="connsiteY1" fmla="*/ 90297 h 90296"/>
                <a:gd name="connsiteX2" fmla="*/ 155543 w 155543"/>
                <a:gd name="connsiteY2" fmla="*/ 85153 h 90296"/>
                <a:gd name="connsiteX3" fmla="*/ 155543 w 155543"/>
                <a:gd name="connsiteY3" fmla="*/ 41529 h 90296"/>
                <a:gd name="connsiteX4" fmla="*/ 114205 w 155543"/>
                <a:gd name="connsiteY4" fmla="*/ 0 h 90296"/>
                <a:gd name="connsiteX5" fmla="*/ 41529 w 155543"/>
                <a:gd name="connsiteY5" fmla="*/ 0 h 90296"/>
                <a:gd name="connsiteX6" fmla="*/ 0 w 155543"/>
                <a:gd name="connsiteY6" fmla="*/ 41529 h 90296"/>
                <a:gd name="connsiteX7" fmla="*/ 0 w 155543"/>
                <a:gd name="connsiteY7" fmla="*/ 85153 h 90296"/>
                <a:gd name="connsiteX8" fmla="*/ 5143 w 155543"/>
                <a:gd name="connsiteY8" fmla="*/ 90297 h 90296"/>
                <a:gd name="connsiteX9" fmla="*/ 64579 w 155543"/>
                <a:gd name="connsiteY9" fmla="*/ 10287 h 90296"/>
                <a:gd name="connsiteX10" fmla="*/ 91250 w 155543"/>
                <a:gd name="connsiteY10" fmla="*/ 10287 h 90296"/>
                <a:gd name="connsiteX11" fmla="*/ 77915 w 155543"/>
                <a:gd name="connsiteY11" fmla="*/ 37052 h 90296"/>
                <a:gd name="connsiteX12" fmla="*/ 64579 w 155543"/>
                <a:gd name="connsiteY12" fmla="*/ 10287 h 90296"/>
                <a:gd name="connsiteX13" fmla="*/ 43720 w 155543"/>
                <a:gd name="connsiteY13" fmla="*/ 56102 h 90296"/>
                <a:gd name="connsiteX14" fmla="*/ 41624 w 155543"/>
                <a:gd name="connsiteY14" fmla="*/ 58198 h 90296"/>
                <a:gd name="connsiteX15" fmla="*/ 39529 w 155543"/>
                <a:gd name="connsiteY15" fmla="*/ 56293 h 90296"/>
                <a:gd name="connsiteX16" fmla="*/ 41815 w 155543"/>
                <a:gd name="connsiteY16" fmla="*/ 54007 h 90296"/>
                <a:gd name="connsiteX17" fmla="*/ 43720 w 155543"/>
                <a:gd name="connsiteY17" fmla="*/ 56102 h 90296"/>
                <a:gd name="connsiteX18" fmla="*/ 36576 w 155543"/>
                <a:gd name="connsiteY18" fmla="*/ 10858 h 90296"/>
                <a:gd name="connsiteX19" fmla="*/ 36576 w 155543"/>
                <a:gd name="connsiteY19" fmla="*/ 44672 h 90296"/>
                <a:gd name="connsiteX20" fmla="*/ 29337 w 155543"/>
                <a:gd name="connsiteY20" fmla="*/ 56007 h 90296"/>
                <a:gd name="connsiteX21" fmla="*/ 41720 w 155543"/>
                <a:gd name="connsiteY21" fmla="*/ 68389 h 90296"/>
                <a:gd name="connsiteX22" fmla="*/ 54102 w 155543"/>
                <a:gd name="connsiteY22" fmla="*/ 56007 h 90296"/>
                <a:gd name="connsiteX23" fmla="*/ 46863 w 155543"/>
                <a:gd name="connsiteY23" fmla="*/ 44672 h 90296"/>
                <a:gd name="connsiteX24" fmla="*/ 46863 w 155543"/>
                <a:gd name="connsiteY24" fmla="*/ 10192 h 90296"/>
                <a:gd name="connsiteX25" fmla="*/ 52959 w 155543"/>
                <a:gd name="connsiteY25" fmla="*/ 10192 h 90296"/>
                <a:gd name="connsiteX26" fmla="*/ 73152 w 155543"/>
                <a:gd name="connsiteY26" fmla="*/ 50863 h 90296"/>
                <a:gd name="connsiteX27" fmla="*/ 82487 w 155543"/>
                <a:gd name="connsiteY27" fmla="*/ 50863 h 90296"/>
                <a:gd name="connsiteX28" fmla="*/ 102775 w 155543"/>
                <a:gd name="connsiteY28" fmla="*/ 10192 h 90296"/>
                <a:gd name="connsiteX29" fmla="*/ 108871 w 155543"/>
                <a:gd name="connsiteY29" fmla="*/ 10192 h 90296"/>
                <a:gd name="connsiteX30" fmla="*/ 108871 w 155543"/>
                <a:gd name="connsiteY30" fmla="*/ 29623 h 90296"/>
                <a:gd name="connsiteX31" fmla="*/ 93345 w 155543"/>
                <a:gd name="connsiteY31" fmla="*/ 40100 h 90296"/>
                <a:gd name="connsiteX32" fmla="*/ 87058 w 155543"/>
                <a:gd name="connsiteY32" fmla="*/ 54388 h 90296"/>
                <a:gd name="connsiteX33" fmla="*/ 87058 w 155543"/>
                <a:gd name="connsiteY33" fmla="*/ 70104 h 90296"/>
                <a:gd name="connsiteX34" fmla="*/ 92202 w 155543"/>
                <a:gd name="connsiteY34" fmla="*/ 75247 h 90296"/>
                <a:gd name="connsiteX35" fmla="*/ 99441 w 155543"/>
                <a:gd name="connsiteY35" fmla="*/ 75247 h 90296"/>
                <a:gd name="connsiteX36" fmla="*/ 104584 w 155543"/>
                <a:gd name="connsiteY36" fmla="*/ 70104 h 90296"/>
                <a:gd name="connsiteX37" fmla="*/ 99441 w 155543"/>
                <a:gd name="connsiteY37" fmla="*/ 64960 h 90296"/>
                <a:gd name="connsiteX38" fmla="*/ 97345 w 155543"/>
                <a:gd name="connsiteY38" fmla="*/ 64960 h 90296"/>
                <a:gd name="connsiteX39" fmla="*/ 97345 w 155543"/>
                <a:gd name="connsiteY39" fmla="*/ 54388 h 90296"/>
                <a:gd name="connsiteX40" fmla="*/ 100298 w 155543"/>
                <a:gd name="connsiteY40" fmla="*/ 47530 h 90296"/>
                <a:gd name="connsiteX41" fmla="*/ 113824 w 155543"/>
                <a:gd name="connsiteY41" fmla="*/ 38957 h 90296"/>
                <a:gd name="connsiteX42" fmla="*/ 127349 w 155543"/>
                <a:gd name="connsiteY42" fmla="*/ 47625 h 90296"/>
                <a:gd name="connsiteX43" fmla="*/ 130493 w 155543"/>
                <a:gd name="connsiteY43" fmla="*/ 54483 h 90296"/>
                <a:gd name="connsiteX44" fmla="*/ 130493 w 155543"/>
                <a:gd name="connsiteY44" fmla="*/ 64865 h 90296"/>
                <a:gd name="connsiteX45" fmla="*/ 128397 w 155543"/>
                <a:gd name="connsiteY45" fmla="*/ 64865 h 90296"/>
                <a:gd name="connsiteX46" fmla="*/ 123254 w 155543"/>
                <a:gd name="connsiteY46" fmla="*/ 70009 h 90296"/>
                <a:gd name="connsiteX47" fmla="*/ 128397 w 155543"/>
                <a:gd name="connsiteY47" fmla="*/ 75152 h 90296"/>
                <a:gd name="connsiteX48" fmla="*/ 135636 w 155543"/>
                <a:gd name="connsiteY48" fmla="*/ 75152 h 90296"/>
                <a:gd name="connsiteX49" fmla="*/ 140780 w 155543"/>
                <a:gd name="connsiteY49" fmla="*/ 70009 h 90296"/>
                <a:gd name="connsiteX50" fmla="*/ 140780 w 155543"/>
                <a:gd name="connsiteY50" fmla="*/ 54864 h 90296"/>
                <a:gd name="connsiteX51" fmla="*/ 134303 w 155543"/>
                <a:gd name="connsiteY51" fmla="*/ 40291 h 90296"/>
                <a:gd name="connsiteX52" fmla="*/ 118967 w 155543"/>
                <a:gd name="connsiteY52" fmla="*/ 30099 h 90296"/>
                <a:gd name="connsiteX53" fmla="*/ 118967 w 155543"/>
                <a:gd name="connsiteY53" fmla="*/ 10668 h 90296"/>
                <a:gd name="connsiteX54" fmla="*/ 144971 w 155543"/>
                <a:gd name="connsiteY54" fmla="*/ 41243 h 90296"/>
                <a:gd name="connsiteX55" fmla="*/ 144971 w 155543"/>
                <a:gd name="connsiteY55" fmla="*/ 79724 h 90296"/>
                <a:gd name="connsiteX56" fmla="*/ 10573 w 155543"/>
                <a:gd name="connsiteY56" fmla="*/ 79724 h 90296"/>
                <a:gd name="connsiteX57" fmla="*/ 10573 w 155543"/>
                <a:gd name="connsiteY57" fmla="*/ 41434 h 90296"/>
                <a:gd name="connsiteX58" fmla="*/ 36576 w 155543"/>
                <a:gd name="connsiteY58" fmla="*/ 10858 h 9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5543" h="90296">
                  <a:moveTo>
                    <a:pt x="5239" y="90297"/>
                  </a:moveTo>
                  <a:lnTo>
                    <a:pt x="150400" y="90297"/>
                  </a:lnTo>
                  <a:cubicBezTo>
                    <a:pt x="153353" y="90297"/>
                    <a:pt x="155543" y="88106"/>
                    <a:pt x="155543" y="85153"/>
                  </a:cubicBezTo>
                  <a:lnTo>
                    <a:pt x="155543" y="41529"/>
                  </a:lnTo>
                  <a:cubicBezTo>
                    <a:pt x="155543" y="18669"/>
                    <a:pt x="136969" y="0"/>
                    <a:pt x="114205" y="0"/>
                  </a:cubicBezTo>
                  <a:lnTo>
                    <a:pt x="41529" y="0"/>
                  </a:lnTo>
                  <a:cubicBezTo>
                    <a:pt x="18669" y="0"/>
                    <a:pt x="0" y="18669"/>
                    <a:pt x="0" y="41529"/>
                  </a:cubicBezTo>
                  <a:lnTo>
                    <a:pt x="0" y="85153"/>
                  </a:lnTo>
                  <a:cubicBezTo>
                    <a:pt x="0" y="88106"/>
                    <a:pt x="2191" y="90297"/>
                    <a:pt x="5143" y="90297"/>
                  </a:cubicBezTo>
                  <a:close/>
                  <a:moveTo>
                    <a:pt x="64579" y="10287"/>
                  </a:moveTo>
                  <a:lnTo>
                    <a:pt x="91250" y="10287"/>
                  </a:lnTo>
                  <a:lnTo>
                    <a:pt x="77915" y="37052"/>
                  </a:lnTo>
                  <a:lnTo>
                    <a:pt x="64579" y="10287"/>
                  </a:lnTo>
                  <a:close/>
                  <a:moveTo>
                    <a:pt x="43720" y="56102"/>
                  </a:moveTo>
                  <a:cubicBezTo>
                    <a:pt x="43720" y="57245"/>
                    <a:pt x="42672" y="58198"/>
                    <a:pt x="41624" y="58198"/>
                  </a:cubicBezTo>
                  <a:cubicBezTo>
                    <a:pt x="40577" y="58198"/>
                    <a:pt x="39529" y="57150"/>
                    <a:pt x="39529" y="56293"/>
                  </a:cubicBezTo>
                  <a:cubicBezTo>
                    <a:pt x="39529" y="54864"/>
                    <a:pt x="40481" y="54007"/>
                    <a:pt x="41815" y="54007"/>
                  </a:cubicBezTo>
                  <a:cubicBezTo>
                    <a:pt x="42863" y="54007"/>
                    <a:pt x="43720" y="54959"/>
                    <a:pt x="43720" y="56102"/>
                  </a:cubicBezTo>
                  <a:close/>
                  <a:moveTo>
                    <a:pt x="36576" y="10858"/>
                  </a:moveTo>
                  <a:lnTo>
                    <a:pt x="36576" y="44672"/>
                  </a:lnTo>
                  <a:cubicBezTo>
                    <a:pt x="32195" y="46672"/>
                    <a:pt x="29337" y="51054"/>
                    <a:pt x="29337" y="56007"/>
                  </a:cubicBezTo>
                  <a:cubicBezTo>
                    <a:pt x="29337" y="62960"/>
                    <a:pt x="34766" y="68389"/>
                    <a:pt x="41720" y="68389"/>
                  </a:cubicBezTo>
                  <a:cubicBezTo>
                    <a:pt x="48673" y="68389"/>
                    <a:pt x="54102" y="62960"/>
                    <a:pt x="54102" y="56007"/>
                  </a:cubicBezTo>
                  <a:cubicBezTo>
                    <a:pt x="54102" y="51054"/>
                    <a:pt x="51149" y="46577"/>
                    <a:pt x="46863" y="44672"/>
                  </a:cubicBezTo>
                  <a:lnTo>
                    <a:pt x="46863" y="10192"/>
                  </a:lnTo>
                  <a:lnTo>
                    <a:pt x="52959" y="10192"/>
                  </a:lnTo>
                  <a:lnTo>
                    <a:pt x="73152" y="50863"/>
                  </a:lnTo>
                  <a:cubicBezTo>
                    <a:pt x="74867" y="54197"/>
                    <a:pt x="80772" y="54197"/>
                    <a:pt x="82487" y="50863"/>
                  </a:cubicBezTo>
                  <a:lnTo>
                    <a:pt x="102775" y="10192"/>
                  </a:lnTo>
                  <a:lnTo>
                    <a:pt x="108871" y="10192"/>
                  </a:lnTo>
                  <a:lnTo>
                    <a:pt x="108871" y="29623"/>
                  </a:lnTo>
                  <a:cubicBezTo>
                    <a:pt x="104299" y="31147"/>
                    <a:pt x="99060" y="34671"/>
                    <a:pt x="93345" y="40100"/>
                  </a:cubicBezTo>
                  <a:cubicBezTo>
                    <a:pt x="89345" y="43910"/>
                    <a:pt x="87058" y="48958"/>
                    <a:pt x="87058" y="54388"/>
                  </a:cubicBezTo>
                  <a:lnTo>
                    <a:pt x="87058" y="70104"/>
                  </a:lnTo>
                  <a:cubicBezTo>
                    <a:pt x="87058" y="73057"/>
                    <a:pt x="89249" y="75247"/>
                    <a:pt x="92202" y="75247"/>
                  </a:cubicBezTo>
                  <a:lnTo>
                    <a:pt x="99441" y="75247"/>
                  </a:lnTo>
                  <a:cubicBezTo>
                    <a:pt x="102394" y="75247"/>
                    <a:pt x="104584" y="73057"/>
                    <a:pt x="104584" y="70104"/>
                  </a:cubicBezTo>
                  <a:cubicBezTo>
                    <a:pt x="104584" y="67151"/>
                    <a:pt x="102394" y="64960"/>
                    <a:pt x="99441" y="64960"/>
                  </a:cubicBezTo>
                  <a:lnTo>
                    <a:pt x="97345" y="64960"/>
                  </a:lnTo>
                  <a:lnTo>
                    <a:pt x="97345" y="54388"/>
                  </a:lnTo>
                  <a:cubicBezTo>
                    <a:pt x="97345" y="51625"/>
                    <a:pt x="98393" y="49244"/>
                    <a:pt x="100298" y="47530"/>
                  </a:cubicBezTo>
                  <a:cubicBezTo>
                    <a:pt x="108871" y="39529"/>
                    <a:pt x="112871" y="38957"/>
                    <a:pt x="113824" y="38957"/>
                  </a:cubicBezTo>
                  <a:cubicBezTo>
                    <a:pt x="115157" y="38957"/>
                    <a:pt x="119063" y="39814"/>
                    <a:pt x="127349" y="47625"/>
                  </a:cubicBezTo>
                  <a:cubicBezTo>
                    <a:pt x="129350" y="49435"/>
                    <a:pt x="130493" y="51911"/>
                    <a:pt x="130493" y="54483"/>
                  </a:cubicBezTo>
                  <a:lnTo>
                    <a:pt x="130493" y="64865"/>
                  </a:lnTo>
                  <a:lnTo>
                    <a:pt x="128397" y="64865"/>
                  </a:lnTo>
                  <a:cubicBezTo>
                    <a:pt x="125444" y="64865"/>
                    <a:pt x="123254" y="67056"/>
                    <a:pt x="123254" y="70009"/>
                  </a:cubicBezTo>
                  <a:cubicBezTo>
                    <a:pt x="123254" y="72961"/>
                    <a:pt x="125444" y="75152"/>
                    <a:pt x="128397" y="75152"/>
                  </a:cubicBezTo>
                  <a:lnTo>
                    <a:pt x="135636" y="75152"/>
                  </a:lnTo>
                  <a:cubicBezTo>
                    <a:pt x="138589" y="75152"/>
                    <a:pt x="140780" y="72961"/>
                    <a:pt x="140780" y="70009"/>
                  </a:cubicBezTo>
                  <a:lnTo>
                    <a:pt x="140780" y="54864"/>
                  </a:lnTo>
                  <a:cubicBezTo>
                    <a:pt x="140780" y="49244"/>
                    <a:pt x="138493" y="44101"/>
                    <a:pt x="134303" y="40291"/>
                  </a:cubicBezTo>
                  <a:cubicBezTo>
                    <a:pt x="128302" y="34861"/>
                    <a:pt x="123444" y="31623"/>
                    <a:pt x="118967" y="30099"/>
                  </a:cubicBezTo>
                  <a:lnTo>
                    <a:pt x="118967" y="10668"/>
                  </a:lnTo>
                  <a:cubicBezTo>
                    <a:pt x="133922" y="13144"/>
                    <a:pt x="144971" y="26003"/>
                    <a:pt x="144971" y="41243"/>
                  </a:cubicBezTo>
                  <a:lnTo>
                    <a:pt x="144971" y="79724"/>
                  </a:lnTo>
                  <a:lnTo>
                    <a:pt x="10573" y="79724"/>
                  </a:lnTo>
                  <a:lnTo>
                    <a:pt x="10573" y="41434"/>
                  </a:lnTo>
                  <a:cubicBezTo>
                    <a:pt x="10573" y="26194"/>
                    <a:pt x="21622" y="13335"/>
                    <a:pt x="36576" y="10858"/>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CE4CCF9-E027-039C-69BE-D4812B5A0FBB}"/>
                </a:ext>
              </a:extLst>
            </p:cNvPr>
            <p:cNvSpPr/>
            <p:nvPr/>
          </p:nvSpPr>
          <p:spPr>
            <a:xfrm>
              <a:off x="141090" y="4779216"/>
              <a:ext cx="82296" cy="83439"/>
            </a:xfrm>
            <a:custGeom>
              <a:avLst/>
              <a:gdLst>
                <a:gd name="connsiteX0" fmla="*/ 41148 w 82296"/>
                <a:gd name="connsiteY0" fmla="*/ 83439 h 83439"/>
                <a:gd name="connsiteX1" fmla="*/ 82296 w 82296"/>
                <a:gd name="connsiteY1" fmla="*/ 41720 h 83439"/>
                <a:gd name="connsiteX2" fmla="*/ 41148 w 82296"/>
                <a:gd name="connsiteY2" fmla="*/ 0 h 83439"/>
                <a:gd name="connsiteX3" fmla="*/ 0 w 82296"/>
                <a:gd name="connsiteY3" fmla="*/ 41720 h 83439"/>
                <a:gd name="connsiteX4" fmla="*/ 41148 w 82296"/>
                <a:gd name="connsiteY4" fmla="*/ 83439 h 83439"/>
                <a:gd name="connsiteX5" fmla="*/ 41148 w 82296"/>
                <a:gd name="connsiteY5" fmla="*/ 72962 h 83439"/>
                <a:gd name="connsiteX6" fmla="*/ 10478 w 82296"/>
                <a:gd name="connsiteY6" fmla="*/ 41720 h 83439"/>
                <a:gd name="connsiteX7" fmla="*/ 41148 w 82296"/>
                <a:gd name="connsiteY7" fmla="*/ 10478 h 83439"/>
                <a:gd name="connsiteX8" fmla="*/ 71819 w 82296"/>
                <a:gd name="connsiteY8" fmla="*/ 41720 h 83439"/>
                <a:gd name="connsiteX9" fmla="*/ 41148 w 82296"/>
                <a:gd name="connsiteY9" fmla="*/ 72962 h 8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 h="83439">
                  <a:moveTo>
                    <a:pt x="41148" y="83439"/>
                  </a:moveTo>
                  <a:cubicBezTo>
                    <a:pt x="63818" y="83439"/>
                    <a:pt x="82296" y="64770"/>
                    <a:pt x="82296" y="41720"/>
                  </a:cubicBezTo>
                  <a:cubicBezTo>
                    <a:pt x="82296" y="18669"/>
                    <a:pt x="63818" y="0"/>
                    <a:pt x="41148" y="0"/>
                  </a:cubicBezTo>
                  <a:cubicBezTo>
                    <a:pt x="18479" y="0"/>
                    <a:pt x="0" y="18669"/>
                    <a:pt x="0" y="41720"/>
                  </a:cubicBezTo>
                  <a:cubicBezTo>
                    <a:pt x="0" y="64770"/>
                    <a:pt x="18479" y="83439"/>
                    <a:pt x="41148" y="83439"/>
                  </a:cubicBezTo>
                  <a:close/>
                  <a:moveTo>
                    <a:pt x="41148" y="72962"/>
                  </a:moveTo>
                  <a:cubicBezTo>
                    <a:pt x="24194" y="72962"/>
                    <a:pt x="10478" y="58960"/>
                    <a:pt x="10478" y="41720"/>
                  </a:cubicBezTo>
                  <a:cubicBezTo>
                    <a:pt x="10478" y="24479"/>
                    <a:pt x="24289" y="10478"/>
                    <a:pt x="41148" y="10478"/>
                  </a:cubicBezTo>
                  <a:cubicBezTo>
                    <a:pt x="58007" y="10478"/>
                    <a:pt x="71819" y="24479"/>
                    <a:pt x="71819" y="41720"/>
                  </a:cubicBezTo>
                  <a:cubicBezTo>
                    <a:pt x="71819" y="58960"/>
                    <a:pt x="58007" y="72962"/>
                    <a:pt x="41148" y="72962"/>
                  </a:cubicBezTo>
                  <a:close/>
                </a:path>
              </a:pathLst>
            </a:custGeom>
            <a:grpFill/>
            <a:ln w="9525" cap="flat">
              <a:noFill/>
              <a:prstDash val="solid"/>
              <a:miter/>
            </a:ln>
          </p:spPr>
          <p:txBody>
            <a:bodyPr rtlCol="0" anchor="ctr"/>
            <a:lstStyle/>
            <a:p>
              <a:endParaRPr lang="en-US"/>
            </a:p>
          </p:txBody>
        </p:sp>
      </p:grpSp>
      <p:grpSp>
        <p:nvGrpSpPr>
          <p:cNvPr id="31" name="Graphic 1100">
            <a:extLst>
              <a:ext uri="{FF2B5EF4-FFF2-40B4-BE49-F238E27FC236}">
                <a16:creationId xmlns:a16="http://schemas.microsoft.com/office/drawing/2014/main" id="{5FB76D9F-F1F0-0773-0218-A734C0FA9867}"/>
              </a:ext>
            </a:extLst>
          </p:cNvPr>
          <p:cNvGrpSpPr>
            <a:grpSpLocks noChangeAspect="1"/>
          </p:cNvGrpSpPr>
          <p:nvPr/>
        </p:nvGrpSpPr>
        <p:grpSpPr>
          <a:xfrm>
            <a:off x="5920865" y="1893511"/>
            <a:ext cx="334930" cy="391980"/>
            <a:chOff x="5804619" y="3900301"/>
            <a:chExt cx="187276" cy="218970"/>
          </a:xfrm>
          <a:solidFill>
            <a:schemeClr val="bg1"/>
          </a:solidFill>
        </p:grpSpPr>
        <p:sp>
          <p:nvSpPr>
            <p:cNvPr id="32" name="Graphic 1100">
              <a:extLst>
                <a:ext uri="{FF2B5EF4-FFF2-40B4-BE49-F238E27FC236}">
                  <a16:creationId xmlns:a16="http://schemas.microsoft.com/office/drawing/2014/main" id="{066BD529-726B-14C9-D7B6-61AF627295E0}"/>
                </a:ext>
              </a:extLst>
            </p:cNvPr>
            <p:cNvSpPr/>
            <p:nvPr/>
          </p:nvSpPr>
          <p:spPr>
            <a:xfrm>
              <a:off x="5804619" y="3900301"/>
              <a:ext cx="160484" cy="218970"/>
            </a:xfrm>
            <a:custGeom>
              <a:avLst/>
              <a:gdLst>
                <a:gd name="connsiteX0" fmla="*/ 153997 w 160484"/>
                <a:gd name="connsiteY0" fmla="*/ 185774 h 218970"/>
                <a:gd name="connsiteX1" fmla="*/ 147607 w 160484"/>
                <a:gd name="connsiteY1" fmla="*/ 192158 h 218970"/>
                <a:gd name="connsiteX2" fmla="*/ 147607 w 160484"/>
                <a:gd name="connsiteY2" fmla="*/ 205564 h 218970"/>
                <a:gd name="connsiteX3" fmla="*/ 12780 w 160484"/>
                <a:gd name="connsiteY3" fmla="*/ 205564 h 218970"/>
                <a:gd name="connsiteX4" fmla="*/ 12780 w 160484"/>
                <a:gd name="connsiteY4" fmla="*/ 12129 h 218970"/>
                <a:gd name="connsiteX5" fmla="*/ 104156 w 160484"/>
                <a:gd name="connsiteY5" fmla="*/ 12129 h 218970"/>
                <a:gd name="connsiteX6" fmla="*/ 104156 w 160484"/>
                <a:gd name="connsiteY6" fmla="*/ 49157 h 218970"/>
                <a:gd name="connsiteX7" fmla="*/ 110546 w 160484"/>
                <a:gd name="connsiteY7" fmla="*/ 55541 h 218970"/>
                <a:gd name="connsiteX8" fmla="*/ 147607 w 160484"/>
                <a:gd name="connsiteY8" fmla="*/ 55541 h 218970"/>
                <a:gd name="connsiteX9" fmla="*/ 147607 w 160484"/>
                <a:gd name="connsiteY9" fmla="*/ 70862 h 218970"/>
                <a:gd name="connsiteX10" fmla="*/ 153997 w 160484"/>
                <a:gd name="connsiteY10" fmla="*/ 77246 h 218970"/>
                <a:gd name="connsiteX11" fmla="*/ 160387 w 160484"/>
                <a:gd name="connsiteY11" fmla="*/ 70862 h 218970"/>
                <a:gd name="connsiteX12" fmla="*/ 160387 w 160484"/>
                <a:gd name="connsiteY12" fmla="*/ 49157 h 218970"/>
                <a:gd name="connsiteX13" fmla="*/ 159748 w 160484"/>
                <a:gd name="connsiteY13" fmla="*/ 46603 h 218970"/>
                <a:gd name="connsiteX14" fmla="*/ 158470 w 160484"/>
                <a:gd name="connsiteY14" fmla="*/ 44688 h 218970"/>
                <a:gd name="connsiteX15" fmla="*/ 115019 w 160484"/>
                <a:gd name="connsiteY15" fmla="*/ 1277 h 218970"/>
                <a:gd name="connsiteX16" fmla="*/ 113102 w 160484"/>
                <a:gd name="connsiteY16" fmla="*/ 0 h 218970"/>
                <a:gd name="connsiteX17" fmla="*/ 111185 w 160484"/>
                <a:gd name="connsiteY17" fmla="*/ 0 h 218970"/>
                <a:gd name="connsiteX18" fmla="*/ 110546 w 160484"/>
                <a:gd name="connsiteY18" fmla="*/ 0 h 218970"/>
                <a:gd name="connsiteX19" fmla="*/ 6390 w 160484"/>
                <a:gd name="connsiteY19" fmla="*/ 0 h 218970"/>
                <a:gd name="connsiteX20" fmla="*/ 0 w 160484"/>
                <a:gd name="connsiteY20" fmla="*/ 6384 h 218970"/>
                <a:gd name="connsiteX21" fmla="*/ 0 w 160484"/>
                <a:gd name="connsiteY21" fmla="*/ 212587 h 218970"/>
                <a:gd name="connsiteX22" fmla="*/ 6390 w 160484"/>
                <a:gd name="connsiteY22" fmla="*/ 218971 h 218970"/>
                <a:gd name="connsiteX23" fmla="*/ 153997 w 160484"/>
                <a:gd name="connsiteY23" fmla="*/ 218971 h 218970"/>
                <a:gd name="connsiteX24" fmla="*/ 160387 w 160484"/>
                <a:gd name="connsiteY24" fmla="*/ 212587 h 218970"/>
                <a:gd name="connsiteX25" fmla="*/ 160387 w 160484"/>
                <a:gd name="connsiteY25" fmla="*/ 192796 h 218970"/>
                <a:gd name="connsiteX26" fmla="*/ 153997 w 160484"/>
                <a:gd name="connsiteY26" fmla="*/ 185774 h 218970"/>
                <a:gd name="connsiteX27" fmla="*/ 153997 w 160484"/>
                <a:gd name="connsiteY27" fmla="*/ 185774 h 218970"/>
                <a:gd name="connsiteX28" fmla="*/ 117575 w 160484"/>
                <a:gd name="connsiteY28" fmla="*/ 21067 h 218970"/>
                <a:gd name="connsiteX29" fmla="*/ 139301 w 160484"/>
                <a:gd name="connsiteY29" fmla="*/ 42773 h 218970"/>
                <a:gd name="connsiteX30" fmla="*/ 117575 w 160484"/>
                <a:gd name="connsiteY30" fmla="*/ 42773 h 218970"/>
                <a:gd name="connsiteX31" fmla="*/ 117575 w 160484"/>
                <a:gd name="connsiteY31" fmla="*/ 21067 h 21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0484" h="218970">
                  <a:moveTo>
                    <a:pt x="153997" y="185774"/>
                  </a:moveTo>
                  <a:cubicBezTo>
                    <a:pt x="150164" y="185774"/>
                    <a:pt x="147607" y="188327"/>
                    <a:pt x="147607" y="192158"/>
                  </a:cubicBezTo>
                  <a:lnTo>
                    <a:pt x="147607" y="205564"/>
                  </a:lnTo>
                  <a:lnTo>
                    <a:pt x="12780" y="205564"/>
                  </a:lnTo>
                  <a:lnTo>
                    <a:pt x="12780" y="12129"/>
                  </a:lnTo>
                  <a:lnTo>
                    <a:pt x="104156" y="12129"/>
                  </a:lnTo>
                  <a:lnTo>
                    <a:pt x="104156" y="49157"/>
                  </a:lnTo>
                  <a:cubicBezTo>
                    <a:pt x="104156" y="52987"/>
                    <a:pt x="106712" y="55541"/>
                    <a:pt x="110546" y="55541"/>
                  </a:cubicBezTo>
                  <a:lnTo>
                    <a:pt x="147607" y="55541"/>
                  </a:lnTo>
                  <a:lnTo>
                    <a:pt x="147607" y="70862"/>
                  </a:lnTo>
                  <a:cubicBezTo>
                    <a:pt x="147607" y="74693"/>
                    <a:pt x="150164" y="77246"/>
                    <a:pt x="153997" y="77246"/>
                  </a:cubicBezTo>
                  <a:cubicBezTo>
                    <a:pt x="157831" y="77246"/>
                    <a:pt x="160387" y="74693"/>
                    <a:pt x="160387" y="70862"/>
                  </a:cubicBezTo>
                  <a:lnTo>
                    <a:pt x="160387" y="49157"/>
                  </a:lnTo>
                  <a:cubicBezTo>
                    <a:pt x="160387" y="48518"/>
                    <a:pt x="160387" y="47241"/>
                    <a:pt x="159748" y="46603"/>
                  </a:cubicBezTo>
                  <a:cubicBezTo>
                    <a:pt x="159109" y="45965"/>
                    <a:pt x="159109" y="45326"/>
                    <a:pt x="158470" y="44688"/>
                  </a:cubicBezTo>
                  <a:lnTo>
                    <a:pt x="115019" y="1277"/>
                  </a:lnTo>
                  <a:cubicBezTo>
                    <a:pt x="114380" y="638"/>
                    <a:pt x="113741" y="0"/>
                    <a:pt x="113102" y="0"/>
                  </a:cubicBezTo>
                  <a:cubicBezTo>
                    <a:pt x="112463" y="0"/>
                    <a:pt x="111824" y="0"/>
                    <a:pt x="111185" y="0"/>
                  </a:cubicBezTo>
                  <a:lnTo>
                    <a:pt x="110546" y="0"/>
                  </a:lnTo>
                  <a:lnTo>
                    <a:pt x="6390" y="0"/>
                  </a:lnTo>
                  <a:cubicBezTo>
                    <a:pt x="2556" y="0"/>
                    <a:pt x="0" y="2553"/>
                    <a:pt x="0" y="6384"/>
                  </a:cubicBezTo>
                  <a:lnTo>
                    <a:pt x="0" y="212587"/>
                  </a:lnTo>
                  <a:cubicBezTo>
                    <a:pt x="0" y="216417"/>
                    <a:pt x="2556" y="218971"/>
                    <a:pt x="6390" y="218971"/>
                  </a:cubicBezTo>
                  <a:lnTo>
                    <a:pt x="153997" y="218971"/>
                  </a:lnTo>
                  <a:cubicBezTo>
                    <a:pt x="157831" y="218971"/>
                    <a:pt x="160387" y="216417"/>
                    <a:pt x="160387" y="212587"/>
                  </a:cubicBezTo>
                  <a:lnTo>
                    <a:pt x="160387" y="192796"/>
                  </a:lnTo>
                  <a:cubicBezTo>
                    <a:pt x="161026" y="188966"/>
                    <a:pt x="158470" y="185774"/>
                    <a:pt x="153997" y="185774"/>
                  </a:cubicBezTo>
                  <a:cubicBezTo>
                    <a:pt x="154636" y="185774"/>
                    <a:pt x="154636" y="185774"/>
                    <a:pt x="153997" y="185774"/>
                  </a:cubicBezTo>
                  <a:close/>
                  <a:moveTo>
                    <a:pt x="117575" y="21067"/>
                  </a:moveTo>
                  <a:lnTo>
                    <a:pt x="139301" y="42773"/>
                  </a:lnTo>
                  <a:lnTo>
                    <a:pt x="117575" y="42773"/>
                  </a:lnTo>
                  <a:lnTo>
                    <a:pt x="117575" y="21067"/>
                  </a:lnTo>
                  <a:close/>
                </a:path>
              </a:pathLst>
            </a:custGeom>
            <a:grpFill/>
            <a:ln w="6390" cap="flat">
              <a:noFill/>
              <a:prstDash val="solid"/>
              <a:miter/>
            </a:ln>
          </p:spPr>
          <p:txBody>
            <a:bodyPr rtlCol="0" anchor="ctr"/>
            <a:lstStyle/>
            <a:p>
              <a:endParaRPr lang="en-US"/>
            </a:p>
          </p:txBody>
        </p:sp>
        <p:sp>
          <p:nvSpPr>
            <p:cNvPr id="33" name="Graphic 1100">
              <a:extLst>
                <a:ext uri="{FF2B5EF4-FFF2-40B4-BE49-F238E27FC236}">
                  <a16:creationId xmlns:a16="http://schemas.microsoft.com/office/drawing/2014/main" id="{FD228820-CB8A-0C07-D6F5-60C844C432B2}"/>
                </a:ext>
              </a:extLst>
            </p:cNvPr>
            <p:cNvSpPr/>
            <p:nvPr/>
          </p:nvSpPr>
          <p:spPr>
            <a:xfrm>
              <a:off x="5833373" y="3980100"/>
              <a:ext cx="158522" cy="104058"/>
            </a:xfrm>
            <a:custGeom>
              <a:avLst/>
              <a:gdLst>
                <a:gd name="connsiteX0" fmla="*/ 104156 w 158522"/>
                <a:gd name="connsiteY0" fmla="*/ 638 h 104058"/>
                <a:gd name="connsiteX1" fmla="*/ 89459 w 158522"/>
                <a:gd name="connsiteY1" fmla="*/ 2553 h 104058"/>
                <a:gd name="connsiteX2" fmla="*/ 88820 w 158522"/>
                <a:gd name="connsiteY2" fmla="*/ 2553 h 104058"/>
                <a:gd name="connsiteX3" fmla="*/ 6390 w 158522"/>
                <a:gd name="connsiteY3" fmla="*/ 2553 h 104058"/>
                <a:gd name="connsiteX4" fmla="*/ 0 w 158522"/>
                <a:gd name="connsiteY4" fmla="*/ 8937 h 104058"/>
                <a:gd name="connsiteX5" fmla="*/ 6390 w 158522"/>
                <a:gd name="connsiteY5" fmla="*/ 15321 h 104058"/>
                <a:gd name="connsiteX6" fmla="*/ 68372 w 158522"/>
                <a:gd name="connsiteY6" fmla="*/ 15321 h 104058"/>
                <a:gd name="connsiteX7" fmla="*/ 56870 w 158522"/>
                <a:gd name="connsiteY7" fmla="*/ 31920 h 104058"/>
                <a:gd name="connsiteX8" fmla="*/ 6390 w 158522"/>
                <a:gd name="connsiteY8" fmla="*/ 31920 h 104058"/>
                <a:gd name="connsiteX9" fmla="*/ 0 w 158522"/>
                <a:gd name="connsiteY9" fmla="*/ 38304 h 104058"/>
                <a:gd name="connsiteX10" fmla="*/ 6390 w 158522"/>
                <a:gd name="connsiteY10" fmla="*/ 44688 h 104058"/>
                <a:gd name="connsiteX11" fmla="*/ 53036 w 158522"/>
                <a:gd name="connsiteY11" fmla="*/ 44688 h 104058"/>
                <a:gd name="connsiteX12" fmla="*/ 52397 w 158522"/>
                <a:gd name="connsiteY12" fmla="*/ 52349 h 104058"/>
                <a:gd name="connsiteX13" fmla="*/ 53675 w 158522"/>
                <a:gd name="connsiteY13" fmla="*/ 61925 h 104058"/>
                <a:gd name="connsiteX14" fmla="*/ 6390 w 158522"/>
                <a:gd name="connsiteY14" fmla="*/ 61925 h 104058"/>
                <a:gd name="connsiteX15" fmla="*/ 0 w 158522"/>
                <a:gd name="connsiteY15" fmla="*/ 68309 h 104058"/>
                <a:gd name="connsiteX16" fmla="*/ 6390 w 158522"/>
                <a:gd name="connsiteY16" fmla="*/ 74693 h 104058"/>
                <a:gd name="connsiteX17" fmla="*/ 58148 w 158522"/>
                <a:gd name="connsiteY17" fmla="*/ 74693 h 104058"/>
                <a:gd name="connsiteX18" fmla="*/ 71567 w 158522"/>
                <a:gd name="connsiteY18" fmla="*/ 91291 h 104058"/>
                <a:gd name="connsiteX19" fmla="*/ 7029 w 158522"/>
                <a:gd name="connsiteY19" fmla="*/ 91291 h 104058"/>
                <a:gd name="connsiteX20" fmla="*/ 639 w 158522"/>
                <a:gd name="connsiteY20" fmla="*/ 97675 h 104058"/>
                <a:gd name="connsiteX21" fmla="*/ 7029 w 158522"/>
                <a:gd name="connsiteY21" fmla="*/ 104059 h 104058"/>
                <a:gd name="connsiteX22" fmla="*/ 101600 w 158522"/>
                <a:gd name="connsiteY22" fmla="*/ 104059 h 104058"/>
                <a:gd name="connsiteX23" fmla="*/ 104156 w 158522"/>
                <a:gd name="connsiteY23" fmla="*/ 103421 h 104058"/>
                <a:gd name="connsiteX24" fmla="*/ 104795 w 158522"/>
                <a:gd name="connsiteY24" fmla="*/ 103421 h 104058"/>
                <a:gd name="connsiteX25" fmla="*/ 158470 w 158522"/>
                <a:gd name="connsiteY25" fmla="*/ 53625 h 104058"/>
                <a:gd name="connsiteX26" fmla="*/ 108629 w 158522"/>
                <a:gd name="connsiteY26" fmla="*/ 0 h 104058"/>
                <a:gd name="connsiteX27" fmla="*/ 104156 w 158522"/>
                <a:gd name="connsiteY27" fmla="*/ 638 h 104058"/>
                <a:gd name="connsiteX28" fmla="*/ 104156 w 158522"/>
                <a:gd name="connsiteY28" fmla="*/ 638 h 104058"/>
                <a:gd name="connsiteX29" fmla="*/ 104156 w 158522"/>
                <a:gd name="connsiteY29" fmla="*/ 90653 h 104058"/>
                <a:gd name="connsiteX30" fmla="*/ 65177 w 158522"/>
                <a:gd name="connsiteY30" fmla="*/ 51710 h 104058"/>
                <a:gd name="connsiteX31" fmla="*/ 104156 w 158522"/>
                <a:gd name="connsiteY31" fmla="*/ 12768 h 104058"/>
                <a:gd name="connsiteX32" fmla="*/ 143134 w 158522"/>
                <a:gd name="connsiteY32" fmla="*/ 51710 h 104058"/>
                <a:gd name="connsiteX33" fmla="*/ 104156 w 158522"/>
                <a:gd name="connsiteY33" fmla="*/ 90653 h 104058"/>
                <a:gd name="connsiteX34" fmla="*/ 104156 w 158522"/>
                <a:gd name="connsiteY34" fmla="*/ 90653 h 10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522" h="104058">
                  <a:moveTo>
                    <a:pt x="104156" y="638"/>
                  </a:moveTo>
                  <a:cubicBezTo>
                    <a:pt x="99044" y="638"/>
                    <a:pt x="93932" y="1277"/>
                    <a:pt x="89459" y="2553"/>
                  </a:cubicBezTo>
                  <a:lnTo>
                    <a:pt x="88820" y="2553"/>
                  </a:lnTo>
                  <a:lnTo>
                    <a:pt x="6390" y="2553"/>
                  </a:lnTo>
                  <a:cubicBezTo>
                    <a:pt x="2556" y="2553"/>
                    <a:pt x="0" y="5107"/>
                    <a:pt x="0" y="8937"/>
                  </a:cubicBezTo>
                  <a:cubicBezTo>
                    <a:pt x="0" y="12768"/>
                    <a:pt x="2556" y="15321"/>
                    <a:pt x="6390" y="15321"/>
                  </a:cubicBezTo>
                  <a:lnTo>
                    <a:pt x="68372" y="15321"/>
                  </a:lnTo>
                  <a:cubicBezTo>
                    <a:pt x="63260" y="19790"/>
                    <a:pt x="60065" y="25536"/>
                    <a:pt x="56870" y="31920"/>
                  </a:cubicBezTo>
                  <a:lnTo>
                    <a:pt x="6390" y="31920"/>
                  </a:lnTo>
                  <a:cubicBezTo>
                    <a:pt x="2556" y="31920"/>
                    <a:pt x="0" y="34473"/>
                    <a:pt x="0" y="38304"/>
                  </a:cubicBezTo>
                  <a:cubicBezTo>
                    <a:pt x="0" y="42134"/>
                    <a:pt x="2556" y="44688"/>
                    <a:pt x="6390" y="44688"/>
                  </a:cubicBezTo>
                  <a:lnTo>
                    <a:pt x="53036" y="44688"/>
                  </a:lnTo>
                  <a:cubicBezTo>
                    <a:pt x="52397" y="47241"/>
                    <a:pt x="52397" y="49795"/>
                    <a:pt x="52397" y="52349"/>
                  </a:cubicBezTo>
                  <a:cubicBezTo>
                    <a:pt x="52397" y="55541"/>
                    <a:pt x="52397" y="58733"/>
                    <a:pt x="53675" y="61925"/>
                  </a:cubicBezTo>
                  <a:lnTo>
                    <a:pt x="6390" y="61925"/>
                  </a:lnTo>
                  <a:cubicBezTo>
                    <a:pt x="2556" y="61925"/>
                    <a:pt x="0" y="64478"/>
                    <a:pt x="0" y="68309"/>
                  </a:cubicBezTo>
                  <a:cubicBezTo>
                    <a:pt x="0" y="72139"/>
                    <a:pt x="2556" y="74693"/>
                    <a:pt x="6390" y="74693"/>
                  </a:cubicBezTo>
                  <a:lnTo>
                    <a:pt x="58148" y="74693"/>
                  </a:lnTo>
                  <a:cubicBezTo>
                    <a:pt x="61343" y="81077"/>
                    <a:pt x="65816" y="86822"/>
                    <a:pt x="71567" y="91291"/>
                  </a:cubicBezTo>
                  <a:lnTo>
                    <a:pt x="7029" y="91291"/>
                  </a:lnTo>
                  <a:cubicBezTo>
                    <a:pt x="3195" y="91291"/>
                    <a:pt x="639" y="93845"/>
                    <a:pt x="639" y="97675"/>
                  </a:cubicBezTo>
                  <a:cubicBezTo>
                    <a:pt x="639" y="101505"/>
                    <a:pt x="3195" y="104059"/>
                    <a:pt x="7029" y="104059"/>
                  </a:cubicBezTo>
                  <a:lnTo>
                    <a:pt x="101600" y="104059"/>
                  </a:lnTo>
                  <a:cubicBezTo>
                    <a:pt x="102239" y="104059"/>
                    <a:pt x="103517" y="104059"/>
                    <a:pt x="104156" y="103421"/>
                  </a:cubicBezTo>
                  <a:lnTo>
                    <a:pt x="104795" y="103421"/>
                  </a:lnTo>
                  <a:cubicBezTo>
                    <a:pt x="133549" y="104697"/>
                    <a:pt x="157192" y="82353"/>
                    <a:pt x="158470" y="53625"/>
                  </a:cubicBezTo>
                  <a:cubicBezTo>
                    <a:pt x="159748" y="24897"/>
                    <a:pt x="137384" y="1277"/>
                    <a:pt x="108629" y="0"/>
                  </a:cubicBezTo>
                  <a:cubicBezTo>
                    <a:pt x="106712" y="638"/>
                    <a:pt x="105434" y="638"/>
                    <a:pt x="104156" y="638"/>
                  </a:cubicBezTo>
                  <a:lnTo>
                    <a:pt x="104156" y="638"/>
                  </a:lnTo>
                  <a:close/>
                  <a:moveTo>
                    <a:pt x="104156" y="90653"/>
                  </a:moveTo>
                  <a:cubicBezTo>
                    <a:pt x="82430" y="90653"/>
                    <a:pt x="65177" y="73416"/>
                    <a:pt x="65177" y="51710"/>
                  </a:cubicBezTo>
                  <a:cubicBezTo>
                    <a:pt x="65177" y="30005"/>
                    <a:pt x="82430" y="12768"/>
                    <a:pt x="104156" y="12768"/>
                  </a:cubicBezTo>
                  <a:cubicBezTo>
                    <a:pt x="125881" y="12768"/>
                    <a:pt x="143134" y="30005"/>
                    <a:pt x="143134" y="51710"/>
                  </a:cubicBezTo>
                  <a:cubicBezTo>
                    <a:pt x="143134" y="73416"/>
                    <a:pt x="125243" y="90653"/>
                    <a:pt x="104156" y="90653"/>
                  </a:cubicBezTo>
                  <a:lnTo>
                    <a:pt x="104156" y="90653"/>
                  </a:lnTo>
                  <a:close/>
                </a:path>
              </a:pathLst>
            </a:custGeom>
            <a:grpFill/>
            <a:ln w="6390" cap="flat">
              <a:noFill/>
              <a:prstDash val="solid"/>
              <a:miter/>
            </a:ln>
          </p:spPr>
          <p:txBody>
            <a:bodyPr rtlCol="0" anchor="ctr"/>
            <a:lstStyle/>
            <a:p>
              <a:endParaRPr lang="en-US"/>
            </a:p>
          </p:txBody>
        </p:sp>
        <p:sp>
          <p:nvSpPr>
            <p:cNvPr id="34" name="Graphic 1100">
              <a:extLst>
                <a:ext uri="{FF2B5EF4-FFF2-40B4-BE49-F238E27FC236}">
                  <a16:creationId xmlns:a16="http://schemas.microsoft.com/office/drawing/2014/main" id="{52F6C009-89CF-052E-86D7-C68EF267CF71}"/>
                </a:ext>
              </a:extLst>
            </p:cNvPr>
            <p:cNvSpPr/>
            <p:nvPr/>
          </p:nvSpPr>
          <p:spPr>
            <a:xfrm>
              <a:off x="5910052" y="4008828"/>
              <a:ext cx="54953" cy="44688"/>
            </a:xfrm>
            <a:custGeom>
              <a:avLst/>
              <a:gdLst>
                <a:gd name="connsiteX0" fmla="*/ 44091 w 54953"/>
                <a:gd name="connsiteY0" fmla="*/ 1915 h 44688"/>
                <a:gd name="connsiteX1" fmla="*/ 17892 w 54953"/>
                <a:gd name="connsiteY1" fmla="*/ 28728 h 44688"/>
                <a:gd name="connsiteX2" fmla="*/ 10863 w 54953"/>
                <a:gd name="connsiteY2" fmla="*/ 21706 h 44688"/>
                <a:gd name="connsiteX3" fmla="*/ 1917 w 54953"/>
                <a:gd name="connsiteY3" fmla="*/ 21706 h 44688"/>
                <a:gd name="connsiteX4" fmla="*/ 1917 w 54953"/>
                <a:gd name="connsiteY4" fmla="*/ 30643 h 44688"/>
                <a:gd name="connsiteX5" fmla="*/ 13419 w 54953"/>
                <a:gd name="connsiteY5" fmla="*/ 42773 h 44688"/>
                <a:gd name="connsiteX6" fmla="*/ 17892 w 54953"/>
                <a:gd name="connsiteY6" fmla="*/ 44688 h 44688"/>
                <a:gd name="connsiteX7" fmla="*/ 22365 w 54953"/>
                <a:gd name="connsiteY7" fmla="*/ 42773 h 44688"/>
                <a:gd name="connsiteX8" fmla="*/ 53037 w 54953"/>
                <a:gd name="connsiteY8" fmla="*/ 10853 h 44688"/>
                <a:gd name="connsiteX9" fmla="*/ 53037 w 54953"/>
                <a:gd name="connsiteY9" fmla="*/ 1915 h 44688"/>
                <a:gd name="connsiteX10" fmla="*/ 53037 w 54953"/>
                <a:gd name="connsiteY10" fmla="*/ 1915 h 44688"/>
                <a:gd name="connsiteX11" fmla="*/ 44091 w 54953"/>
                <a:gd name="connsiteY11" fmla="*/ 1915 h 44688"/>
                <a:gd name="connsiteX12" fmla="*/ 44091 w 54953"/>
                <a:gd name="connsiteY12" fmla="*/ 1915 h 4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953" h="44688">
                  <a:moveTo>
                    <a:pt x="44091" y="1915"/>
                  </a:moveTo>
                  <a:lnTo>
                    <a:pt x="17892" y="28728"/>
                  </a:lnTo>
                  <a:lnTo>
                    <a:pt x="10863" y="21706"/>
                  </a:lnTo>
                  <a:cubicBezTo>
                    <a:pt x="8307" y="19152"/>
                    <a:pt x="4473" y="19152"/>
                    <a:pt x="1917" y="21706"/>
                  </a:cubicBezTo>
                  <a:cubicBezTo>
                    <a:pt x="-639" y="24259"/>
                    <a:pt x="-639" y="28089"/>
                    <a:pt x="1917" y="30643"/>
                  </a:cubicBezTo>
                  <a:lnTo>
                    <a:pt x="13419" y="42773"/>
                  </a:lnTo>
                  <a:cubicBezTo>
                    <a:pt x="14697" y="44049"/>
                    <a:pt x="15975" y="44688"/>
                    <a:pt x="17892" y="44688"/>
                  </a:cubicBezTo>
                  <a:cubicBezTo>
                    <a:pt x="19809" y="44688"/>
                    <a:pt x="21087" y="44049"/>
                    <a:pt x="22365" y="42773"/>
                  </a:cubicBezTo>
                  <a:lnTo>
                    <a:pt x="53037" y="10853"/>
                  </a:lnTo>
                  <a:cubicBezTo>
                    <a:pt x="55592" y="8299"/>
                    <a:pt x="55592" y="4469"/>
                    <a:pt x="53037" y="1915"/>
                  </a:cubicBezTo>
                  <a:cubicBezTo>
                    <a:pt x="53037" y="1915"/>
                    <a:pt x="53037" y="1915"/>
                    <a:pt x="53037" y="1915"/>
                  </a:cubicBezTo>
                  <a:cubicBezTo>
                    <a:pt x="51120" y="-638"/>
                    <a:pt x="47285" y="-638"/>
                    <a:pt x="44091" y="1915"/>
                  </a:cubicBezTo>
                  <a:cubicBezTo>
                    <a:pt x="44091" y="1915"/>
                    <a:pt x="44091" y="1915"/>
                    <a:pt x="44091" y="1915"/>
                  </a:cubicBezTo>
                  <a:close/>
                </a:path>
              </a:pathLst>
            </a:custGeom>
            <a:grpFill/>
            <a:ln w="6390" cap="flat">
              <a:noFill/>
              <a:prstDash val="solid"/>
              <a:miter/>
            </a:ln>
          </p:spPr>
          <p:txBody>
            <a:bodyPr rtlCol="0" anchor="ctr"/>
            <a:lstStyle/>
            <a:p>
              <a:endParaRPr lang="en-US"/>
            </a:p>
          </p:txBody>
        </p:sp>
      </p:grpSp>
      <p:grpSp>
        <p:nvGrpSpPr>
          <p:cNvPr id="35" name="Graphic 498">
            <a:extLst>
              <a:ext uri="{FF2B5EF4-FFF2-40B4-BE49-F238E27FC236}">
                <a16:creationId xmlns:a16="http://schemas.microsoft.com/office/drawing/2014/main" id="{6A3D605B-217B-89E0-65EE-EC2990F8EDB1}"/>
              </a:ext>
            </a:extLst>
          </p:cNvPr>
          <p:cNvGrpSpPr>
            <a:grpSpLocks noChangeAspect="1"/>
          </p:cNvGrpSpPr>
          <p:nvPr/>
        </p:nvGrpSpPr>
        <p:grpSpPr>
          <a:xfrm>
            <a:off x="8000839" y="1919946"/>
            <a:ext cx="442118" cy="341615"/>
            <a:chOff x="5964079" y="3089564"/>
            <a:chExt cx="191071" cy="147637"/>
          </a:xfrm>
          <a:solidFill>
            <a:schemeClr val="bg1"/>
          </a:solidFill>
        </p:grpSpPr>
        <p:sp>
          <p:nvSpPr>
            <p:cNvPr id="41" name="Freeform: Shape 40">
              <a:extLst>
                <a:ext uri="{FF2B5EF4-FFF2-40B4-BE49-F238E27FC236}">
                  <a16:creationId xmlns:a16="http://schemas.microsoft.com/office/drawing/2014/main" id="{D4E08665-E75B-94AE-9089-9AAFB65A1B90}"/>
                </a:ext>
              </a:extLst>
            </p:cNvPr>
            <p:cNvSpPr/>
            <p:nvPr/>
          </p:nvSpPr>
          <p:spPr>
            <a:xfrm>
              <a:off x="5964079" y="3089564"/>
              <a:ext cx="191071" cy="147637"/>
            </a:xfrm>
            <a:custGeom>
              <a:avLst/>
              <a:gdLst>
                <a:gd name="connsiteX0" fmla="*/ 12287 w 191071"/>
                <a:gd name="connsiteY0" fmla="*/ 147637 h 147637"/>
                <a:gd name="connsiteX1" fmla="*/ 148304 w 191071"/>
                <a:gd name="connsiteY1" fmla="*/ 147637 h 147637"/>
                <a:gd name="connsiteX2" fmla="*/ 160592 w 191071"/>
                <a:gd name="connsiteY2" fmla="*/ 135350 h 147637"/>
                <a:gd name="connsiteX3" fmla="*/ 160592 w 191071"/>
                <a:gd name="connsiteY3" fmla="*/ 117348 h 147637"/>
                <a:gd name="connsiteX4" fmla="*/ 178784 w 191071"/>
                <a:gd name="connsiteY4" fmla="*/ 117348 h 147637"/>
                <a:gd name="connsiteX5" fmla="*/ 191071 w 191071"/>
                <a:gd name="connsiteY5" fmla="*/ 105061 h 147637"/>
                <a:gd name="connsiteX6" fmla="*/ 191071 w 191071"/>
                <a:gd name="connsiteY6" fmla="*/ 12097 h 147637"/>
                <a:gd name="connsiteX7" fmla="*/ 178784 w 191071"/>
                <a:gd name="connsiteY7" fmla="*/ 0 h 147637"/>
                <a:gd name="connsiteX8" fmla="*/ 42767 w 191071"/>
                <a:gd name="connsiteY8" fmla="*/ 0 h 147637"/>
                <a:gd name="connsiteX9" fmla="*/ 30480 w 191071"/>
                <a:gd name="connsiteY9" fmla="*/ 12287 h 147637"/>
                <a:gd name="connsiteX10" fmla="*/ 30480 w 191071"/>
                <a:gd name="connsiteY10" fmla="*/ 30289 h 147637"/>
                <a:gd name="connsiteX11" fmla="*/ 12287 w 191071"/>
                <a:gd name="connsiteY11" fmla="*/ 30289 h 147637"/>
                <a:gd name="connsiteX12" fmla="*/ 0 w 191071"/>
                <a:gd name="connsiteY12" fmla="*/ 42386 h 147637"/>
                <a:gd name="connsiteX13" fmla="*/ 0 w 191071"/>
                <a:gd name="connsiteY13" fmla="*/ 135350 h 147637"/>
                <a:gd name="connsiteX14" fmla="*/ 12287 w 191071"/>
                <a:gd name="connsiteY14" fmla="*/ 147637 h 147637"/>
                <a:gd name="connsiteX15" fmla="*/ 160306 w 191071"/>
                <a:gd name="connsiteY15" fmla="*/ 39910 h 147637"/>
                <a:gd name="connsiteX16" fmla="*/ 156972 w 191071"/>
                <a:gd name="connsiteY16" fmla="*/ 33623 h 147637"/>
                <a:gd name="connsiteX17" fmla="*/ 155162 w 191071"/>
                <a:gd name="connsiteY17" fmla="*/ 32099 h 147637"/>
                <a:gd name="connsiteX18" fmla="*/ 148304 w 191071"/>
                <a:gd name="connsiteY18" fmla="*/ 30099 h 147637"/>
                <a:gd name="connsiteX19" fmla="*/ 38672 w 191071"/>
                <a:gd name="connsiteY19" fmla="*/ 30099 h 147637"/>
                <a:gd name="connsiteX20" fmla="*/ 38672 w 191071"/>
                <a:gd name="connsiteY20" fmla="*/ 12097 h 147637"/>
                <a:gd name="connsiteX21" fmla="*/ 42577 w 191071"/>
                <a:gd name="connsiteY21" fmla="*/ 8191 h 147637"/>
                <a:gd name="connsiteX22" fmla="*/ 178594 w 191071"/>
                <a:gd name="connsiteY22" fmla="*/ 8191 h 147637"/>
                <a:gd name="connsiteX23" fmla="*/ 182499 w 191071"/>
                <a:gd name="connsiteY23" fmla="*/ 12097 h 147637"/>
                <a:gd name="connsiteX24" fmla="*/ 182499 w 191071"/>
                <a:gd name="connsiteY24" fmla="*/ 106299 h 147637"/>
                <a:gd name="connsiteX25" fmla="*/ 178784 w 191071"/>
                <a:gd name="connsiteY25" fmla="*/ 108966 h 147637"/>
                <a:gd name="connsiteX26" fmla="*/ 160592 w 191071"/>
                <a:gd name="connsiteY26" fmla="*/ 108966 h 147637"/>
                <a:gd name="connsiteX27" fmla="*/ 160592 w 191071"/>
                <a:gd name="connsiteY27" fmla="*/ 42386 h 147637"/>
                <a:gd name="connsiteX28" fmla="*/ 160401 w 191071"/>
                <a:gd name="connsiteY28" fmla="*/ 39910 h 147637"/>
                <a:gd name="connsiteX29" fmla="*/ 152209 w 191071"/>
                <a:gd name="connsiteY29" fmla="*/ 42386 h 147637"/>
                <a:gd name="connsiteX30" fmla="*/ 152209 w 191071"/>
                <a:gd name="connsiteY30" fmla="*/ 58293 h 147637"/>
                <a:gd name="connsiteX31" fmla="*/ 8382 w 191071"/>
                <a:gd name="connsiteY31" fmla="*/ 58293 h 147637"/>
                <a:gd name="connsiteX32" fmla="*/ 8382 w 191071"/>
                <a:gd name="connsiteY32" fmla="*/ 42386 h 147637"/>
                <a:gd name="connsiteX33" fmla="*/ 12287 w 191071"/>
                <a:gd name="connsiteY33" fmla="*/ 38481 h 147637"/>
                <a:gd name="connsiteX34" fmla="*/ 148304 w 191071"/>
                <a:gd name="connsiteY34" fmla="*/ 38481 h 147637"/>
                <a:gd name="connsiteX35" fmla="*/ 152209 w 191071"/>
                <a:gd name="connsiteY35" fmla="*/ 42386 h 147637"/>
                <a:gd name="connsiteX36" fmla="*/ 8382 w 191071"/>
                <a:gd name="connsiteY36" fmla="*/ 77914 h 147637"/>
                <a:gd name="connsiteX37" fmla="*/ 8382 w 191071"/>
                <a:gd name="connsiteY37" fmla="*/ 66580 h 147637"/>
                <a:gd name="connsiteX38" fmla="*/ 152400 w 191071"/>
                <a:gd name="connsiteY38" fmla="*/ 66580 h 147637"/>
                <a:gd name="connsiteX39" fmla="*/ 152400 w 191071"/>
                <a:gd name="connsiteY39" fmla="*/ 77914 h 147637"/>
                <a:gd name="connsiteX40" fmla="*/ 8382 w 191071"/>
                <a:gd name="connsiteY40" fmla="*/ 77914 h 147637"/>
                <a:gd name="connsiteX41" fmla="*/ 8382 w 191071"/>
                <a:gd name="connsiteY41" fmla="*/ 135350 h 147637"/>
                <a:gd name="connsiteX42" fmla="*/ 8382 w 191071"/>
                <a:gd name="connsiteY42" fmla="*/ 86106 h 147637"/>
                <a:gd name="connsiteX43" fmla="*/ 152400 w 191071"/>
                <a:gd name="connsiteY43" fmla="*/ 86106 h 147637"/>
                <a:gd name="connsiteX44" fmla="*/ 152209 w 191071"/>
                <a:gd name="connsiteY44" fmla="*/ 135350 h 147637"/>
                <a:gd name="connsiteX45" fmla="*/ 148304 w 191071"/>
                <a:gd name="connsiteY45" fmla="*/ 139255 h 147637"/>
                <a:gd name="connsiteX46" fmla="*/ 12287 w 191071"/>
                <a:gd name="connsiteY46" fmla="*/ 139255 h 147637"/>
                <a:gd name="connsiteX47" fmla="*/ 8382 w 191071"/>
                <a:gd name="connsiteY47" fmla="*/ 135350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1071" h="147637">
                  <a:moveTo>
                    <a:pt x="12287" y="147637"/>
                  </a:moveTo>
                  <a:lnTo>
                    <a:pt x="148304" y="147637"/>
                  </a:lnTo>
                  <a:cubicBezTo>
                    <a:pt x="155067" y="147637"/>
                    <a:pt x="160592" y="142113"/>
                    <a:pt x="160592" y="135350"/>
                  </a:cubicBezTo>
                  <a:lnTo>
                    <a:pt x="160592" y="117348"/>
                  </a:lnTo>
                  <a:lnTo>
                    <a:pt x="178784" y="117348"/>
                  </a:lnTo>
                  <a:cubicBezTo>
                    <a:pt x="185547" y="117348"/>
                    <a:pt x="191071" y="111824"/>
                    <a:pt x="191071" y="105061"/>
                  </a:cubicBezTo>
                  <a:lnTo>
                    <a:pt x="191071" y="12097"/>
                  </a:lnTo>
                  <a:cubicBezTo>
                    <a:pt x="191071" y="5429"/>
                    <a:pt x="185547" y="0"/>
                    <a:pt x="178784" y="0"/>
                  </a:cubicBezTo>
                  <a:lnTo>
                    <a:pt x="42767" y="0"/>
                  </a:lnTo>
                  <a:cubicBezTo>
                    <a:pt x="36005" y="0"/>
                    <a:pt x="30480" y="5524"/>
                    <a:pt x="30480" y="12287"/>
                  </a:cubicBezTo>
                  <a:lnTo>
                    <a:pt x="30480" y="30289"/>
                  </a:lnTo>
                  <a:lnTo>
                    <a:pt x="12287" y="30289"/>
                  </a:lnTo>
                  <a:cubicBezTo>
                    <a:pt x="5524" y="30289"/>
                    <a:pt x="0" y="35719"/>
                    <a:pt x="0" y="42386"/>
                  </a:cubicBezTo>
                  <a:lnTo>
                    <a:pt x="0" y="135350"/>
                  </a:lnTo>
                  <a:cubicBezTo>
                    <a:pt x="0" y="142018"/>
                    <a:pt x="5620" y="147637"/>
                    <a:pt x="12287" y="147637"/>
                  </a:cubicBezTo>
                  <a:close/>
                  <a:moveTo>
                    <a:pt x="160306" y="39910"/>
                  </a:moveTo>
                  <a:cubicBezTo>
                    <a:pt x="159830" y="37528"/>
                    <a:pt x="158687" y="35338"/>
                    <a:pt x="156972" y="33623"/>
                  </a:cubicBezTo>
                  <a:cubicBezTo>
                    <a:pt x="156496" y="33147"/>
                    <a:pt x="155829" y="32480"/>
                    <a:pt x="155162" y="32099"/>
                  </a:cubicBezTo>
                  <a:cubicBezTo>
                    <a:pt x="153162" y="30766"/>
                    <a:pt x="150781" y="30099"/>
                    <a:pt x="148304" y="30099"/>
                  </a:cubicBezTo>
                  <a:lnTo>
                    <a:pt x="38672" y="30099"/>
                  </a:lnTo>
                  <a:lnTo>
                    <a:pt x="38672" y="12097"/>
                  </a:lnTo>
                  <a:cubicBezTo>
                    <a:pt x="38672" y="9811"/>
                    <a:pt x="40386" y="8191"/>
                    <a:pt x="42577" y="8191"/>
                  </a:cubicBezTo>
                  <a:lnTo>
                    <a:pt x="178594" y="8191"/>
                  </a:lnTo>
                  <a:cubicBezTo>
                    <a:pt x="180880" y="8191"/>
                    <a:pt x="182499" y="9906"/>
                    <a:pt x="182499" y="12097"/>
                  </a:cubicBezTo>
                  <a:lnTo>
                    <a:pt x="182499" y="106299"/>
                  </a:lnTo>
                  <a:cubicBezTo>
                    <a:pt x="182023" y="107918"/>
                    <a:pt x="180594" y="108966"/>
                    <a:pt x="178784" y="108966"/>
                  </a:cubicBezTo>
                  <a:lnTo>
                    <a:pt x="160592" y="108966"/>
                  </a:lnTo>
                  <a:lnTo>
                    <a:pt x="160592" y="42386"/>
                  </a:lnTo>
                  <a:cubicBezTo>
                    <a:pt x="160592" y="41624"/>
                    <a:pt x="160592" y="40862"/>
                    <a:pt x="160401" y="39910"/>
                  </a:cubicBezTo>
                  <a:close/>
                  <a:moveTo>
                    <a:pt x="152209" y="42386"/>
                  </a:moveTo>
                  <a:lnTo>
                    <a:pt x="152209" y="58293"/>
                  </a:lnTo>
                  <a:lnTo>
                    <a:pt x="8382" y="58293"/>
                  </a:lnTo>
                  <a:lnTo>
                    <a:pt x="8382" y="42386"/>
                  </a:lnTo>
                  <a:cubicBezTo>
                    <a:pt x="8382" y="40100"/>
                    <a:pt x="10096" y="38481"/>
                    <a:pt x="12287" y="38481"/>
                  </a:cubicBezTo>
                  <a:lnTo>
                    <a:pt x="148304" y="38481"/>
                  </a:lnTo>
                  <a:cubicBezTo>
                    <a:pt x="150590" y="38481"/>
                    <a:pt x="152209" y="40195"/>
                    <a:pt x="152209" y="42386"/>
                  </a:cubicBezTo>
                  <a:close/>
                  <a:moveTo>
                    <a:pt x="8382" y="77914"/>
                  </a:moveTo>
                  <a:lnTo>
                    <a:pt x="8382" y="66580"/>
                  </a:lnTo>
                  <a:lnTo>
                    <a:pt x="152400" y="66580"/>
                  </a:lnTo>
                  <a:lnTo>
                    <a:pt x="152400" y="77914"/>
                  </a:lnTo>
                  <a:lnTo>
                    <a:pt x="8382" y="77914"/>
                  </a:lnTo>
                  <a:close/>
                  <a:moveTo>
                    <a:pt x="8382" y="135350"/>
                  </a:moveTo>
                  <a:lnTo>
                    <a:pt x="8382" y="86106"/>
                  </a:lnTo>
                  <a:lnTo>
                    <a:pt x="152400" y="86106"/>
                  </a:lnTo>
                  <a:lnTo>
                    <a:pt x="152209" y="135350"/>
                  </a:lnTo>
                  <a:cubicBezTo>
                    <a:pt x="152209" y="137636"/>
                    <a:pt x="150495" y="139255"/>
                    <a:pt x="148304" y="139255"/>
                  </a:cubicBezTo>
                  <a:lnTo>
                    <a:pt x="12287" y="139255"/>
                  </a:lnTo>
                  <a:cubicBezTo>
                    <a:pt x="10001" y="139255"/>
                    <a:pt x="8382" y="137541"/>
                    <a:pt x="8382" y="135350"/>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0B43390-2BE7-C8D4-88B2-4350B5B1A32D}"/>
                </a:ext>
              </a:extLst>
            </p:cNvPr>
            <p:cNvSpPr/>
            <p:nvPr/>
          </p:nvSpPr>
          <p:spPr>
            <a:xfrm>
              <a:off x="6059043" y="3178718"/>
              <a:ext cx="45815" cy="47053"/>
            </a:xfrm>
            <a:custGeom>
              <a:avLst/>
              <a:gdLst>
                <a:gd name="connsiteX0" fmla="*/ 13907 w 45815"/>
                <a:gd name="connsiteY0" fmla="*/ 47054 h 47053"/>
                <a:gd name="connsiteX1" fmla="*/ 31909 w 45815"/>
                <a:gd name="connsiteY1" fmla="*/ 47054 h 47053"/>
                <a:gd name="connsiteX2" fmla="*/ 45815 w 45815"/>
                <a:gd name="connsiteY2" fmla="*/ 32766 h 47053"/>
                <a:gd name="connsiteX3" fmla="*/ 45815 w 45815"/>
                <a:gd name="connsiteY3" fmla="*/ 14288 h 47053"/>
                <a:gd name="connsiteX4" fmla="*/ 31909 w 45815"/>
                <a:gd name="connsiteY4" fmla="*/ 0 h 47053"/>
                <a:gd name="connsiteX5" fmla="*/ 13907 w 45815"/>
                <a:gd name="connsiteY5" fmla="*/ 0 h 47053"/>
                <a:gd name="connsiteX6" fmla="*/ 0 w 45815"/>
                <a:gd name="connsiteY6" fmla="*/ 14288 h 47053"/>
                <a:gd name="connsiteX7" fmla="*/ 0 w 45815"/>
                <a:gd name="connsiteY7" fmla="*/ 32766 h 47053"/>
                <a:gd name="connsiteX8" fmla="*/ 13907 w 45815"/>
                <a:gd name="connsiteY8" fmla="*/ 47054 h 47053"/>
                <a:gd name="connsiteX9" fmla="*/ 13907 w 45815"/>
                <a:gd name="connsiteY9" fmla="*/ 8382 h 47053"/>
                <a:gd name="connsiteX10" fmla="*/ 31909 w 45815"/>
                <a:gd name="connsiteY10" fmla="*/ 8382 h 47053"/>
                <a:gd name="connsiteX11" fmla="*/ 37814 w 45815"/>
                <a:gd name="connsiteY11" fmla="*/ 14288 h 47053"/>
                <a:gd name="connsiteX12" fmla="*/ 37814 w 45815"/>
                <a:gd name="connsiteY12" fmla="*/ 32766 h 47053"/>
                <a:gd name="connsiteX13" fmla="*/ 31909 w 45815"/>
                <a:gd name="connsiteY13" fmla="*/ 38672 h 47053"/>
                <a:gd name="connsiteX14" fmla="*/ 13907 w 45815"/>
                <a:gd name="connsiteY14" fmla="*/ 38672 h 47053"/>
                <a:gd name="connsiteX15" fmla="*/ 8001 w 45815"/>
                <a:gd name="connsiteY15" fmla="*/ 32766 h 47053"/>
                <a:gd name="connsiteX16" fmla="*/ 8001 w 45815"/>
                <a:gd name="connsiteY16" fmla="*/ 14288 h 47053"/>
                <a:gd name="connsiteX17" fmla="*/ 13907 w 45815"/>
                <a:gd name="connsiteY17" fmla="*/ 8382 h 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5" h="47053">
                  <a:moveTo>
                    <a:pt x="13907" y="47054"/>
                  </a:moveTo>
                  <a:lnTo>
                    <a:pt x="31909" y="47054"/>
                  </a:lnTo>
                  <a:cubicBezTo>
                    <a:pt x="39624" y="47054"/>
                    <a:pt x="45815" y="40672"/>
                    <a:pt x="45815" y="32766"/>
                  </a:cubicBezTo>
                  <a:lnTo>
                    <a:pt x="45815" y="14288"/>
                  </a:lnTo>
                  <a:cubicBezTo>
                    <a:pt x="45815" y="6382"/>
                    <a:pt x="39529" y="0"/>
                    <a:pt x="31909" y="0"/>
                  </a:cubicBezTo>
                  <a:lnTo>
                    <a:pt x="13907" y="0"/>
                  </a:lnTo>
                  <a:cubicBezTo>
                    <a:pt x="6191" y="0"/>
                    <a:pt x="0" y="6382"/>
                    <a:pt x="0" y="14288"/>
                  </a:cubicBezTo>
                  <a:lnTo>
                    <a:pt x="0" y="32766"/>
                  </a:lnTo>
                  <a:cubicBezTo>
                    <a:pt x="0" y="40672"/>
                    <a:pt x="6286" y="47054"/>
                    <a:pt x="13907" y="47054"/>
                  </a:cubicBezTo>
                  <a:close/>
                  <a:moveTo>
                    <a:pt x="13907" y="8382"/>
                  </a:moveTo>
                  <a:lnTo>
                    <a:pt x="31909" y="8382"/>
                  </a:lnTo>
                  <a:cubicBezTo>
                    <a:pt x="35052" y="8382"/>
                    <a:pt x="37814" y="11049"/>
                    <a:pt x="37814" y="14288"/>
                  </a:cubicBezTo>
                  <a:lnTo>
                    <a:pt x="37814" y="32766"/>
                  </a:lnTo>
                  <a:cubicBezTo>
                    <a:pt x="37814" y="36004"/>
                    <a:pt x="35147" y="38672"/>
                    <a:pt x="31909" y="38672"/>
                  </a:cubicBezTo>
                  <a:lnTo>
                    <a:pt x="13907" y="38672"/>
                  </a:lnTo>
                  <a:cubicBezTo>
                    <a:pt x="10763" y="38672"/>
                    <a:pt x="8001" y="36004"/>
                    <a:pt x="8001" y="32766"/>
                  </a:cubicBezTo>
                  <a:lnTo>
                    <a:pt x="8001" y="14288"/>
                  </a:lnTo>
                  <a:cubicBezTo>
                    <a:pt x="8001" y="10954"/>
                    <a:pt x="10573" y="8382"/>
                    <a:pt x="13907" y="8382"/>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183A404-1A11-2F88-1AB2-D9FF3309D27F}"/>
                </a:ext>
              </a:extLst>
            </p:cNvPr>
            <p:cNvSpPr/>
            <p:nvPr/>
          </p:nvSpPr>
          <p:spPr>
            <a:xfrm>
              <a:off x="6069235" y="3189005"/>
              <a:ext cx="25622" cy="26479"/>
            </a:xfrm>
            <a:custGeom>
              <a:avLst/>
              <a:gdLst>
                <a:gd name="connsiteX0" fmla="*/ 2381 w 25622"/>
                <a:gd name="connsiteY0" fmla="*/ 17335 h 26479"/>
                <a:gd name="connsiteX1" fmla="*/ 8668 w 25622"/>
                <a:gd name="connsiteY1" fmla="*/ 17335 h 26479"/>
                <a:gd name="connsiteX2" fmla="*/ 8668 w 25622"/>
                <a:gd name="connsiteY2" fmla="*/ 24098 h 26479"/>
                <a:gd name="connsiteX3" fmla="*/ 11049 w 25622"/>
                <a:gd name="connsiteY3" fmla="*/ 26479 h 26479"/>
                <a:gd name="connsiteX4" fmla="*/ 14288 w 25622"/>
                <a:gd name="connsiteY4" fmla="*/ 26479 h 26479"/>
                <a:gd name="connsiteX5" fmla="*/ 16669 w 25622"/>
                <a:gd name="connsiteY5" fmla="*/ 24098 h 26479"/>
                <a:gd name="connsiteX6" fmla="*/ 16669 w 25622"/>
                <a:gd name="connsiteY6" fmla="*/ 17335 h 26479"/>
                <a:gd name="connsiteX7" fmla="*/ 22955 w 25622"/>
                <a:gd name="connsiteY7" fmla="*/ 17335 h 26479"/>
                <a:gd name="connsiteX8" fmla="*/ 25336 w 25622"/>
                <a:gd name="connsiteY8" fmla="*/ 14954 h 26479"/>
                <a:gd name="connsiteX9" fmla="*/ 25336 w 25622"/>
                <a:gd name="connsiteY9" fmla="*/ 11811 h 26479"/>
                <a:gd name="connsiteX10" fmla="*/ 25622 w 25622"/>
                <a:gd name="connsiteY10" fmla="*/ 11049 h 26479"/>
                <a:gd name="connsiteX11" fmla="*/ 25051 w 25622"/>
                <a:gd name="connsiteY11" fmla="*/ 10192 h 26479"/>
                <a:gd name="connsiteX12" fmla="*/ 22955 w 25622"/>
                <a:gd name="connsiteY12" fmla="*/ 9144 h 26479"/>
                <a:gd name="connsiteX13" fmla="*/ 16669 w 25622"/>
                <a:gd name="connsiteY13" fmla="*/ 9144 h 26479"/>
                <a:gd name="connsiteX14" fmla="*/ 16669 w 25622"/>
                <a:gd name="connsiteY14" fmla="*/ 2381 h 26479"/>
                <a:gd name="connsiteX15" fmla="*/ 14288 w 25622"/>
                <a:gd name="connsiteY15" fmla="*/ 0 h 26479"/>
                <a:gd name="connsiteX16" fmla="*/ 11049 w 25622"/>
                <a:gd name="connsiteY16" fmla="*/ 0 h 26479"/>
                <a:gd name="connsiteX17" fmla="*/ 8668 w 25622"/>
                <a:gd name="connsiteY17" fmla="*/ 2381 h 26479"/>
                <a:gd name="connsiteX18" fmla="*/ 8668 w 25622"/>
                <a:gd name="connsiteY18" fmla="*/ 9144 h 26479"/>
                <a:gd name="connsiteX19" fmla="*/ 2381 w 25622"/>
                <a:gd name="connsiteY19" fmla="*/ 9144 h 26479"/>
                <a:gd name="connsiteX20" fmla="*/ 0 w 25622"/>
                <a:gd name="connsiteY20" fmla="*/ 11525 h 26479"/>
                <a:gd name="connsiteX21" fmla="*/ 0 w 25622"/>
                <a:gd name="connsiteY21" fmla="*/ 14859 h 26479"/>
                <a:gd name="connsiteX22" fmla="*/ 2381 w 25622"/>
                <a:gd name="connsiteY22" fmla="*/ 17240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22" h="26479">
                  <a:moveTo>
                    <a:pt x="2381" y="17335"/>
                  </a:moveTo>
                  <a:lnTo>
                    <a:pt x="8668" y="17335"/>
                  </a:lnTo>
                  <a:lnTo>
                    <a:pt x="8668" y="24098"/>
                  </a:lnTo>
                  <a:cubicBezTo>
                    <a:pt x="8668" y="25527"/>
                    <a:pt x="9906" y="26479"/>
                    <a:pt x="11049" y="26479"/>
                  </a:cubicBezTo>
                  <a:lnTo>
                    <a:pt x="14288" y="26479"/>
                  </a:lnTo>
                  <a:cubicBezTo>
                    <a:pt x="15716" y="26479"/>
                    <a:pt x="16669" y="25241"/>
                    <a:pt x="16669" y="24098"/>
                  </a:cubicBezTo>
                  <a:lnTo>
                    <a:pt x="16669" y="17335"/>
                  </a:lnTo>
                  <a:lnTo>
                    <a:pt x="22955" y="17335"/>
                  </a:lnTo>
                  <a:cubicBezTo>
                    <a:pt x="24384" y="17335"/>
                    <a:pt x="25336" y="16097"/>
                    <a:pt x="25336" y="14954"/>
                  </a:cubicBezTo>
                  <a:lnTo>
                    <a:pt x="25336" y="11811"/>
                  </a:lnTo>
                  <a:lnTo>
                    <a:pt x="25622" y="11049"/>
                  </a:lnTo>
                  <a:lnTo>
                    <a:pt x="25051" y="10192"/>
                  </a:lnTo>
                  <a:cubicBezTo>
                    <a:pt x="24670" y="9525"/>
                    <a:pt x="23813" y="9144"/>
                    <a:pt x="22955" y="9144"/>
                  </a:cubicBezTo>
                  <a:lnTo>
                    <a:pt x="16669" y="9144"/>
                  </a:lnTo>
                  <a:lnTo>
                    <a:pt x="16669" y="2381"/>
                  </a:lnTo>
                  <a:cubicBezTo>
                    <a:pt x="16669" y="952"/>
                    <a:pt x="15430" y="0"/>
                    <a:pt x="14288" y="0"/>
                  </a:cubicBezTo>
                  <a:lnTo>
                    <a:pt x="11049" y="0"/>
                  </a:lnTo>
                  <a:cubicBezTo>
                    <a:pt x="9620" y="0"/>
                    <a:pt x="8668" y="1238"/>
                    <a:pt x="8668" y="2381"/>
                  </a:cubicBezTo>
                  <a:lnTo>
                    <a:pt x="8668" y="9144"/>
                  </a:lnTo>
                  <a:lnTo>
                    <a:pt x="2381" y="9144"/>
                  </a:lnTo>
                  <a:cubicBezTo>
                    <a:pt x="953" y="9144"/>
                    <a:pt x="0" y="10382"/>
                    <a:pt x="0" y="11525"/>
                  </a:cubicBezTo>
                  <a:lnTo>
                    <a:pt x="0" y="14859"/>
                  </a:lnTo>
                  <a:cubicBezTo>
                    <a:pt x="0" y="16288"/>
                    <a:pt x="1238" y="17240"/>
                    <a:pt x="2381" y="1724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F541B7D-4E08-0691-21FB-5E9214768599}"/>
                </a:ext>
              </a:extLst>
            </p:cNvPr>
            <p:cNvSpPr/>
            <p:nvPr/>
          </p:nvSpPr>
          <p:spPr>
            <a:xfrm>
              <a:off x="5983510" y="3207293"/>
              <a:ext cx="24193" cy="8191"/>
            </a:xfrm>
            <a:custGeom>
              <a:avLst/>
              <a:gdLst>
                <a:gd name="connsiteX0" fmla="*/ 4191 w 24193"/>
                <a:gd name="connsiteY0" fmla="*/ 8192 h 8191"/>
                <a:gd name="connsiteX1" fmla="*/ 20003 w 24193"/>
                <a:gd name="connsiteY1" fmla="*/ 8192 h 8191"/>
                <a:gd name="connsiteX2" fmla="*/ 24193 w 24193"/>
                <a:gd name="connsiteY2" fmla="*/ 4096 h 8191"/>
                <a:gd name="connsiteX3" fmla="*/ 20003 w 24193"/>
                <a:gd name="connsiteY3" fmla="*/ 0 h 8191"/>
                <a:gd name="connsiteX4" fmla="*/ 4191 w 24193"/>
                <a:gd name="connsiteY4" fmla="*/ 0 h 8191"/>
                <a:gd name="connsiteX5" fmla="*/ 0 w 24193"/>
                <a:gd name="connsiteY5" fmla="*/ 4096 h 8191"/>
                <a:gd name="connsiteX6" fmla="*/ 4191 w 24193"/>
                <a:gd name="connsiteY6" fmla="*/ 8192 h 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3" h="8191">
                  <a:moveTo>
                    <a:pt x="4191" y="8192"/>
                  </a:moveTo>
                  <a:lnTo>
                    <a:pt x="20003" y="8192"/>
                  </a:lnTo>
                  <a:cubicBezTo>
                    <a:pt x="22384" y="8192"/>
                    <a:pt x="24193" y="6477"/>
                    <a:pt x="24193" y="4096"/>
                  </a:cubicBezTo>
                  <a:cubicBezTo>
                    <a:pt x="24193" y="1715"/>
                    <a:pt x="22384" y="0"/>
                    <a:pt x="20003" y="0"/>
                  </a:cubicBezTo>
                  <a:lnTo>
                    <a:pt x="4191" y="0"/>
                  </a:lnTo>
                  <a:cubicBezTo>
                    <a:pt x="1810" y="0"/>
                    <a:pt x="0" y="1715"/>
                    <a:pt x="0" y="4096"/>
                  </a:cubicBezTo>
                  <a:cubicBezTo>
                    <a:pt x="0" y="6191"/>
                    <a:pt x="2000" y="8192"/>
                    <a:pt x="4191" y="8192"/>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F72B105-7C6B-862B-DB84-559F938FDD44}"/>
                </a:ext>
              </a:extLst>
            </p:cNvPr>
            <p:cNvSpPr/>
            <p:nvPr/>
          </p:nvSpPr>
          <p:spPr>
            <a:xfrm>
              <a:off x="5983605" y="3192434"/>
              <a:ext cx="44672" cy="8191"/>
            </a:xfrm>
            <a:custGeom>
              <a:avLst/>
              <a:gdLst>
                <a:gd name="connsiteX0" fmla="*/ 4096 w 44672"/>
                <a:gd name="connsiteY0" fmla="*/ 8192 h 8191"/>
                <a:gd name="connsiteX1" fmla="*/ 40577 w 44672"/>
                <a:gd name="connsiteY1" fmla="*/ 8192 h 8191"/>
                <a:gd name="connsiteX2" fmla="*/ 44672 w 44672"/>
                <a:gd name="connsiteY2" fmla="*/ 4096 h 8191"/>
                <a:gd name="connsiteX3" fmla="*/ 40577 w 44672"/>
                <a:gd name="connsiteY3" fmla="*/ 0 h 8191"/>
                <a:gd name="connsiteX4" fmla="*/ 4096 w 44672"/>
                <a:gd name="connsiteY4" fmla="*/ 0 h 8191"/>
                <a:gd name="connsiteX5" fmla="*/ 0 w 44672"/>
                <a:gd name="connsiteY5" fmla="*/ 4096 h 8191"/>
                <a:gd name="connsiteX6" fmla="*/ 4096 w 44672"/>
                <a:gd name="connsiteY6" fmla="*/ 8192 h 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2" h="8191">
                  <a:moveTo>
                    <a:pt x="4096" y="8192"/>
                  </a:moveTo>
                  <a:lnTo>
                    <a:pt x="40577" y="8192"/>
                  </a:lnTo>
                  <a:cubicBezTo>
                    <a:pt x="42958" y="8192"/>
                    <a:pt x="44672" y="6477"/>
                    <a:pt x="44672" y="4096"/>
                  </a:cubicBezTo>
                  <a:cubicBezTo>
                    <a:pt x="44672" y="1715"/>
                    <a:pt x="42863" y="0"/>
                    <a:pt x="40577" y="0"/>
                  </a:cubicBezTo>
                  <a:lnTo>
                    <a:pt x="4096" y="0"/>
                  </a:lnTo>
                  <a:cubicBezTo>
                    <a:pt x="1715" y="0"/>
                    <a:pt x="0" y="1715"/>
                    <a:pt x="0" y="4096"/>
                  </a:cubicBezTo>
                  <a:cubicBezTo>
                    <a:pt x="0" y="6477"/>
                    <a:pt x="1810" y="8192"/>
                    <a:pt x="4096" y="8192"/>
                  </a:cubicBezTo>
                  <a:close/>
                </a:path>
              </a:pathLst>
            </a:custGeom>
            <a:grpFill/>
            <a:ln w="9525" cap="flat">
              <a:noFill/>
              <a:prstDash val="solid"/>
              <a:miter/>
            </a:ln>
          </p:spPr>
          <p:txBody>
            <a:bodyPr rtlCol="0" anchor="ctr"/>
            <a:lstStyle/>
            <a:p>
              <a:endParaRPr lang="en-US"/>
            </a:p>
          </p:txBody>
        </p:sp>
      </p:grpSp>
      <p:grpSp>
        <p:nvGrpSpPr>
          <p:cNvPr id="68" name="Graphic 4">
            <a:extLst>
              <a:ext uri="{FF2B5EF4-FFF2-40B4-BE49-F238E27FC236}">
                <a16:creationId xmlns:a16="http://schemas.microsoft.com/office/drawing/2014/main" id="{894EBF51-D59A-6BBB-2A0C-164B7D909AD2}"/>
              </a:ext>
            </a:extLst>
          </p:cNvPr>
          <p:cNvGrpSpPr>
            <a:grpSpLocks noChangeAspect="1"/>
          </p:cNvGrpSpPr>
          <p:nvPr/>
        </p:nvGrpSpPr>
        <p:grpSpPr>
          <a:xfrm>
            <a:off x="10135032" y="1909868"/>
            <a:ext cx="302232" cy="358327"/>
            <a:chOff x="577011" y="2936794"/>
            <a:chExt cx="168694" cy="199818"/>
          </a:xfrm>
          <a:solidFill>
            <a:schemeClr val="bg1"/>
          </a:solidFill>
        </p:grpSpPr>
        <p:sp>
          <p:nvSpPr>
            <p:cNvPr id="69" name="Graphic 4">
              <a:extLst>
                <a:ext uri="{FF2B5EF4-FFF2-40B4-BE49-F238E27FC236}">
                  <a16:creationId xmlns:a16="http://schemas.microsoft.com/office/drawing/2014/main" id="{BDEE3BC4-AD31-3D9F-2DCE-639E9CD8331F}"/>
                </a:ext>
              </a:extLst>
            </p:cNvPr>
            <p:cNvSpPr/>
            <p:nvPr/>
          </p:nvSpPr>
          <p:spPr>
            <a:xfrm>
              <a:off x="577011" y="2936794"/>
              <a:ext cx="146968" cy="199818"/>
            </a:xfrm>
            <a:custGeom>
              <a:avLst/>
              <a:gdLst>
                <a:gd name="connsiteX0" fmla="*/ 140579 w 146968"/>
                <a:gd name="connsiteY0" fmla="*/ 168537 h 199818"/>
                <a:gd name="connsiteX1" fmla="*/ 134189 w 146968"/>
                <a:gd name="connsiteY1" fmla="*/ 174921 h 199818"/>
                <a:gd name="connsiteX2" fmla="*/ 134189 w 146968"/>
                <a:gd name="connsiteY2" fmla="*/ 186412 h 199818"/>
                <a:gd name="connsiteX3" fmla="*/ 12780 w 146968"/>
                <a:gd name="connsiteY3" fmla="*/ 186412 h 199818"/>
                <a:gd name="connsiteX4" fmla="*/ 12780 w 146968"/>
                <a:gd name="connsiteY4" fmla="*/ 12130 h 199818"/>
                <a:gd name="connsiteX5" fmla="*/ 94571 w 146968"/>
                <a:gd name="connsiteY5" fmla="*/ 12130 h 199818"/>
                <a:gd name="connsiteX6" fmla="*/ 94571 w 146968"/>
                <a:gd name="connsiteY6" fmla="*/ 45326 h 199818"/>
                <a:gd name="connsiteX7" fmla="*/ 100961 w 146968"/>
                <a:gd name="connsiteY7" fmla="*/ 51710 h 199818"/>
                <a:gd name="connsiteX8" fmla="*/ 134189 w 146968"/>
                <a:gd name="connsiteY8" fmla="*/ 51710 h 199818"/>
                <a:gd name="connsiteX9" fmla="*/ 134189 w 146968"/>
                <a:gd name="connsiteY9" fmla="*/ 65117 h 199818"/>
                <a:gd name="connsiteX10" fmla="*/ 140579 w 146968"/>
                <a:gd name="connsiteY10" fmla="*/ 71501 h 199818"/>
                <a:gd name="connsiteX11" fmla="*/ 146969 w 146968"/>
                <a:gd name="connsiteY11" fmla="*/ 65117 h 199818"/>
                <a:gd name="connsiteX12" fmla="*/ 146969 w 146968"/>
                <a:gd name="connsiteY12" fmla="*/ 45326 h 199818"/>
                <a:gd name="connsiteX13" fmla="*/ 146330 w 146968"/>
                <a:gd name="connsiteY13" fmla="*/ 42773 h 199818"/>
                <a:gd name="connsiteX14" fmla="*/ 145052 w 146968"/>
                <a:gd name="connsiteY14" fmla="*/ 40857 h 199818"/>
                <a:gd name="connsiteX15" fmla="*/ 106073 w 146968"/>
                <a:gd name="connsiteY15" fmla="*/ 1915 h 199818"/>
                <a:gd name="connsiteX16" fmla="*/ 104156 w 146968"/>
                <a:gd name="connsiteY16" fmla="*/ 638 h 199818"/>
                <a:gd name="connsiteX17" fmla="*/ 102239 w 146968"/>
                <a:gd name="connsiteY17" fmla="*/ 0 h 199818"/>
                <a:gd name="connsiteX18" fmla="*/ 101600 w 146968"/>
                <a:gd name="connsiteY18" fmla="*/ 0 h 199818"/>
                <a:gd name="connsiteX19" fmla="*/ 101600 w 146968"/>
                <a:gd name="connsiteY19" fmla="*/ 0 h 199818"/>
                <a:gd name="connsiteX20" fmla="*/ 101600 w 146968"/>
                <a:gd name="connsiteY20" fmla="*/ 0 h 199818"/>
                <a:gd name="connsiteX21" fmla="*/ 6390 w 146968"/>
                <a:gd name="connsiteY21" fmla="*/ 0 h 199818"/>
                <a:gd name="connsiteX22" fmla="*/ 0 w 146968"/>
                <a:gd name="connsiteY22" fmla="*/ 6384 h 199818"/>
                <a:gd name="connsiteX23" fmla="*/ 0 w 146968"/>
                <a:gd name="connsiteY23" fmla="*/ 193435 h 199818"/>
                <a:gd name="connsiteX24" fmla="*/ 6390 w 146968"/>
                <a:gd name="connsiteY24" fmla="*/ 199819 h 199818"/>
                <a:gd name="connsiteX25" fmla="*/ 140579 w 146968"/>
                <a:gd name="connsiteY25" fmla="*/ 199819 h 199818"/>
                <a:gd name="connsiteX26" fmla="*/ 146969 w 146968"/>
                <a:gd name="connsiteY26" fmla="*/ 193435 h 199818"/>
                <a:gd name="connsiteX27" fmla="*/ 146969 w 146968"/>
                <a:gd name="connsiteY27" fmla="*/ 175560 h 199818"/>
                <a:gd name="connsiteX28" fmla="*/ 140579 w 146968"/>
                <a:gd name="connsiteY28" fmla="*/ 168537 h 199818"/>
                <a:gd name="connsiteX29" fmla="*/ 107351 w 146968"/>
                <a:gd name="connsiteY29" fmla="*/ 21706 h 199818"/>
                <a:gd name="connsiteX30" fmla="*/ 124604 w 146968"/>
                <a:gd name="connsiteY30" fmla="*/ 38942 h 199818"/>
                <a:gd name="connsiteX31" fmla="*/ 107351 w 146968"/>
                <a:gd name="connsiteY31" fmla="*/ 38942 h 199818"/>
                <a:gd name="connsiteX32" fmla="*/ 107351 w 146968"/>
                <a:gd name="connsiteY32" fmla="*/ 21706 h 19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6968" h="199818">
                  <a:moveTo>
                    <a:pt x="140579" y="168537"/>
                  </a:moveTo>
                  <a:cubicBezTo>
                    <a:pt x="136745" y="168537"/>
                    <a:pt x="134189" y="171091"/>
                    <a:pt x="134189" y="174921"/>
                  </a:cubicBezTo>
                  <a:lnTo>
                    <a:pt x="134189" y="186412"/>
                  </a:lnTo>
                  <a:lnTo>
                    <a:pt x="12780" y="186412"/>
                  </a:lnTo>
                  <a:lnTo>
                    <a:pt x="12780" y="12130"/>
                  </a:lnTo>
                  <a:lnTo>
                    <a:pt x="94571" y="12130"/>
                  </a:lnTo>
                  <a:lnTo>
                    <a:pt x="94571" y="45326"/>
                  </a:lnTo>
                  <a:cubicBezTo>
                    <a:pt x="94571" y="49157"/>
                    <a:pt x="97127" y="51710"/>
                    <a:pt x="100961" y="51710"/>
                  </a:cubicBezTo>
                  <a:lnTo>
                    <a:pt x="134189" y="51710"/>
                  </a:lnTo>
                  <a:lnTo>
                    <a:pt x="134189" y="65117"/>
                  </a:lnTo>
                  <a:cubicBezTo>
                    <a:pt x="134189" y="68947"/>
                    <a:pt x="136745" y="71501"/>
                    <a:pt x="140579" y="71501"/>
                  </a:cubicBezTo>
                  <a:cubicBezTo>
                    <a:pt x="144413" y="71501"/>
                    <a:pt x="146969" y="68947"/>
                    <a:pt x="146969" y="65117"/>
                  </a:cubicBezTo>
                  <a:lnTo>
                    <a:pt x="146969" y="45326"/>
                  </a:lnTo>
                  <a:cubicBezTo>
                    <a:pt x="146969" y="44688"/>
                    <a:pt x="146969" y="43411"/>
                    <a:pt x="146330" y="42773"/>
                  </a:cubicBezTo>
                  <a:cubicBezTo>
                    <a:pt x="145691" y="42134"/>
                    <a:pt x="145691" y="41496"/>
                    <a:pt x="145052" y="40857"/>
                  </a:cubicBezTo>
                  <a:lnTo>
                    <a:pt x="106073" y="1915"/>
                  </a:lnTo>
                  <a:cubicBezTo>
                    <a:pt x="105434" y="1277"/>
                    <a:pt x="104795" y="638"/>
                    <a:pt x="104156" y="638"/>
                  </a:cubicBezTo>
                  <a:cubicBezTo>
                    <a:pt x="103517" y="638"/>
                    <a:pt x="102878" y="0"/>
                    <a:pt x="102239" y="0"/>
                  </a:cubicBezTo>
                  <a:cubicBezTo>
                    <a:pt x="102239" y="0"/>
                    <a:pt x="102239" y="0"/>
                    <a:pt x="101600" y="0"/>
                  </a:cubicBezTo>
                  <a:cubicBezTo>
                    <a:pt x="101600" y="0"/>
                    <a:pt x="101600" y="0"/>
                    <a:pt x="101600" y="0"/>
                  </a:cubicBezTo>
                  <a:cubicBezTo>
                    <a:pt x="101600" y="0"/>
                    <a:pt x="101600" y="0"/>
                    <a:pt x="101600" y="0"/>
                  </a:cubicBezTo>
                  <a:lnTo>
                    <a:pt x="6390" y="0"/>
                  </a:lnTo>
                  <a:cubicBezTo>
                    <a:pt x="2556" y="0"/>
                    <a:pt x="0" y="2554"/>
                    <a:pt x="0" y="6384"/>
                  </a:cubicBezTo>
                  <a:lnTo>
                    <a:pt x="0" y="193435"/>
                  </a:lnTo>
                  <a:cubicBezTo>
                    <a:pt x="0" y="197265"/>
                    <a:pt x="2556" y="199819"/>
                    <a:pt x="6390" y="199819"/>
                  </a:cubicBezTo>
                  <a:lnTo>
                    <a:pt x="140579" y="199819"/>
                  </a:lnTo>
                  <a:cubicBezTo>
                    <a:pt x="144413" y="199819"/>
                    <a:pt x="146969" y="197265"/>
                    <a:pt x="146969" y="193435"/>
                  </a:cubicBezTo>
                  <a:lnTo>
                    <a:pt x="146969" y="175560"/>
                  </a:lnTo>
                  <a:cubicBezTo>
                    <a:pt x="146969" y="171729"/>
                    <a:pt x="144413" y="168537"/>
                    <a:pt x="140579" y="168537"/>
                  </a:cubicBezTo>
                  <a:close/>
                  <a:moveTo>
                    <a:pt x="107351" y="21706"/>
                  </a:moveTo>
                  <a:lnTo>
                    <a:pt x="124604" y="38942"/>
                  </a:lnTo>
                  <a:lnTo>
                    <a:pt x="107351" y="38942"/>
                  </a:lnTo>
                  <a:lnTo>
                    <a:pt x="107351" y="21706"/>
                  </a:lnTo>
                  <a:close/>
                </a:path>
              </a:pathLst>
            </a:custGeom>
            <a:grpFill/>
            <a:ln w="6390" cap="flat">
              <a:noFill/>
              <a:prstDash val="solid"/>
              <a:miter/>
            </a:ln>
          </p:spPr>
          <p:txBody>
            <a:bodyPr rtlCol="0" anchor="ctr"/>
            <a:lstStyle/>
            <a:p>
              <a:endParaRPr lang="en-US"/>
            </a:p>
          </p:txBody>
        </p:sp>
        <p:sp>
          <p:nvSpPr>
            <p:cNvPr id="70" name="Graphic 4">
              <a:extLst>
                <a:ext uri="{FF2B5EF4-FFF2-40B4-BE49-F238E27FC236}">
                  <a16:creationId xmlns:a16="http://schemas.microsoft.com/office/drawing/2014/main" id="{2276B3DB-1E6C-FCFE-63F9-4713A3E41CCD}"/>
                </a:ext>
              </a:extLst>
            </p:cNvPr>
            <p:cNvSpPr/>
            <p:nvPr/>
          </p:nvSpPr>
          <p:spPr>
            <a:xfrm>
              <a:off x="602571" y="3009571"/>
              <a:ext cx="143134" cy="95759"/>
            </a:xfrm>
            <a:custGeom>
              <a:avLst/>
              <a:gdLst>
                <a:gd name="connsiteX0" fmla="*/ 95210 w 143134"/>
                <a:gd name="connsiteY0" fmla="*/ 0 h 95759"/>
                <a:gd name="connsiteX1" fmla="*/ 81791 w 143134"/>
                <a:gd name="connsiteY1" fmla="*/ 1915 h 95759"/>
                <a:gd name="connsiteX2" fmla="*/ 81152 w 143134"/>
                <a:gd name="connsiteY2" fmla="*/ 1915 h 95759"/>
                <a:gd name="connsiteX3" fmla="*/ 6390 w 143134"/>
                <a:gd name="connsiteY3" fmla="*/ 1915 h 95759"/>
                <a:gd name="connsiteX4" fmla="*/ 0 w 143134"/>
                <a:gd name="connsiteY4" fmla="*/ 8299 h 95759"/>
                <a:gd name="connsiteX5" fmla="*/ 6390 w 143134"/>
                <a:gd name="connsiteY5" fmla="*/ 14683 h 95759"/>
                <a:gd name="connsiteX6" fmla="*/ 60704 w 143134"/>
                <a:gd name="connsiteY6" fmla="*/ 14683 h 95759"/>
                <a:gd name="connsiteX7" fmla="*/ 51758 w 143134"/>
                <a:gd name="connsiteY7" fmla="*/ 28728 h 95759"/>
                <a:gd name="connsiteX8" fmla="*/ 6390 w 143134"/>
                <a:gd name="connsiteY8" fmla="*/ 28728 h 95759"/>
                <a:gd name="connsiteX9" fmla="*/ 0 w 143134"/>
                <a:gd name="connsiteY9" fmla="*/ 35112 h 95759"/>
                <a:gd name="connsiteX10" fmla="*/ 6390 w 143134"/>
                <a:gd name="connsiteY10" fmla="*/ 41496 h 95759"/>
                <a:gd name="connsiteX11" fmla="*/ 48564 w 143134"/>
                <a:gd name="connsiteY11" fmla="*/ 41496 h 95759"/>
                <a:gd name="connsiteX12" fmla="*/ 47925 w 143134"/>
                <a:gd name="connsiteY12" fmla="*/ 47880 h 95759"/>
                <a:gd name="connsiteX13" fmla="*/ 48564 w 143134"/>
                <a:gd name="connsiteY13" fmla="*/ 56179 h 95759"/>
                <a:gd name="connsiteX14" fmla="*/ 6390 w 143134"/>
                <a:gd name="connsiteY14" fmla="*/ 56179 h 95759"/>
                <a:gd name="connsiteX15" fmla="*/ 6390 w 143134"/>
                <a:gd name="connsiteY15" fmla="*/ 56179 h 95759"/>
                <a:gd name="connsiteX16" fmla="*/ 0 w 143134"/>
                <a:gd name="connsiteY16" fmla="*/ 62563 h 95759"/>
                <a:gd name="connsiteX17" fmla="*/ 6390 w 143134"/>
                <a:gd name="connsiteY17" fmla="*/ 68947 h 95759"/>
                <a:gd name="connsiteX18" fmla="*/ 53036 w 143134"/>
                <a:gd name="connsiteY18" fmla="*/ 68947 h 95759"/>
                <a:gd name="connsiteX19" fmla="*/ 63899 w 143134"/>
                <a:gd name="connsiteY19" fmla="*/ 82992 h 95759"/>
                <a:gd name="connsiteX20" fmla="*/ 7029 w 143134"/>
                <a:gd name="connsiteY20" fmla="*/ 82992 h 95759"/>
                <a:gd name="connsiteX21" fmla="*/ 639 w 143134"/>
                <a:gd name="connsiteY21" fmla="*/ 89376 h 95759"/>
                <a:gd name="connsiteX22" fmla="*/ 7029 w 143134"/>
                <a:gd name="connsiteY22" fmla="*/ 95760 h 95759"/>
                <a:gd name="connsiteX23" fmla="*/ 92654 w 143134"/>
                <a:gd name="connsiteY23" fmla="*/ 95760 h 95759"/>
                <a:gd name="connsiteX24" fmla="*/ 95210 w 143134"/>
                <a:gd name="connsiteY24" fmla="*/ 95121 h 95759"/>
                <a:gd name="connsiteX25" fmla="*/ 95849 w 143134"/>
                <a:gd name="connsiteY25" fmla="*/ 95121 h 95759"/>
                <a:gd name="connsiteX26" fmla="*/ 143135 w 143134"/>
                <a:gd name="connsiteY26" fmla="*/ 47880 h 95759"/>
                <a:gd name="connsiteX27" fmla="*/ 95210 w 143134"/>
                <a:gd name="connsiteY27" fmla="*/ 0 h 95759"/>
                <a:gd name="connsiteX28" fmla="*/ 95210 w 143134"/>
                <a:gd name="connsiteY28" fmla="*/ 82354 h 95759"/>
                <a:gd name="connsiteX29" fmla="*/ 60704 w 143134"/>
                <a:gd name="connsiteY29" fmla="*/ 47880 h 95759"/>
                <a:gd name="connsiteX30" fmla="*/ 95210 w 143134"/>
                <a:gd name="connsiteY30" fmla="*/ 13406 h 95759"/>
                <a:gd name="connsiteX31" fmla="*/ 129716 w 143134"/>
                <a:gd name="connsiteY31" fmla="*/ 47880 h 95759"/>
                <a:gd name="connsiteX32" fmla="*/ 95210 w 143134"/>
                <a:gd name="connsiteY32" fmla="*/ 82354 h 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3134" h="95759">
                  <a:moveTo>
                    <a:pt x="95210" y="0"/>
                  </a:moveTo>
                  <a:cubicBezTo>
                    <a:pt x="90737" y="0"/>
                    <a:pt x="85625" y="638"/>
                    <a:pt x="81791" y="1915"/>
                  </a:cubicBezTo>
                  <a:cubicBezTo>
                    <a:pt x="81791" y="1915"/>
                    <a:pt x="81152" y="1915"/>
                    <a:pt x="81152" y="1915"/>
                  </a:cubicBezTo>
                  <a:lnTo>
                    <a:pt x="6390" y="1915"/>
                  </a:lnTo>
                  <a:cubicBezTo>
                    <a:pt x="2556" y="1915"/>
                    <a:pt x="0" y="4469"/>
                    <a:pt x="0" y="8299"/>
                  </a:cubicBezTo>
                  <a:cubicBezTo>
                    <a:pt x="0" y="12130"/>
                    <a:pt x="2556" y="14683"/>
                    <a:pt x="6390" y="14683"/>
                  </a:cubicBezTo>
                  <a:lnTo>
                    <a:pt x="60704" y="14683"/>
                  </a:lnTo>
                  <a:cubicBezTo>
                    <a:pt x="56870" y="18514"/>
                    <a:pt x="53675" y="23621"/>
                    <a:pt x="51758" y="28728"/>
                  </a:cubicBezTo>
                  <a:lnTo>
                    <a:pt x="6390" y="28728"/>
                  </a:lnTo>
                  <a:cubicBezTo>
                    <a:pt x="2556" y="28728"/>
                    <a:pt x="0" y="31282"/>
                    <a:pt x="0" y="35112"/>
                  </a:cubicBezTo>
                  <a:cubicBezTo>
                    <a:pt x="0" y="38942"/>
                    <a:pt x="2556" y="41496"/>
                    <a:pt x="6390" y="41496"/>
                  </a:cubicBezTo>
                  <a:lnTo>
                    <a:pt x="48564" y="41496"/>
                  </a:lnTo>
                  <a:cubicBezTo>
                    <a:pt x="48564" y="43411"/>
                    <a:pt x="47925" y="45326"/>
                    <a:pt x="47925" y="47880"/>
                  </a:cubicBezTo>
                  <a:cubicBezTo>
                    <a:pt x="47925" y="50434"/>
                    <a:pt x="47925" y="53626"/>
                    <a:pt x="48564" y="56179"/>
                  </a:cubicBezTo>
                  <a:lnTo>
                    <a:pt x="6390" y="56179"/>
                  </a:lnTo>
                  <a:cubicBezTo>
                    <a:pt x="6390" y="56179"/>
                    <a:pt x="6390" y="56179"/>
                    <a:pt x="6390" y="56179"/>
                  </a:cubicBezTo>
                  <a:cubicBezTo>
                    <a:pt x="2556" y="56179"/>
                    <a:pt x="0" y="58733"/>
                    <a:pt x="0" y="62563"/>
                  </a:cubicBezTo>
                  <a:cubicBezTo>
                    <a:pt x="0" y="66394"/>
                    <a:pt x="2556" y="68947"/>
                    <a:pt x="6390" y="68947"/>
                  </a:cubicBezTo>
                  <a:lnTo>
                    <a:pt x="53036" y="68947"/>
                  </a:lnTo>
                  <a:cubicBezTo>
                    <a:pt x="55592" y="74054"/>
                    <a:pt x="59426" y="79162"/>
                    <a:pt x="63899" y="82992"/>
                  </a:cubicBezTo>
                  <a:lnTo>
                    <a:pt x="7029" y="82992"/>
                  </a:lnTo>
                  <a:cubicBezTo>
                    <a:pt x="3195" y="82992"/>
                    <a:pt x="639" y="85546"/>
                    <a:pt x="639" y="89376"/>
                  </a:cubicBezTo>
                  <a:cubicBezTo>
                    <a:pt x="639" y="93206"/>
                    <a:pt x="3195" y="95760"/>
                    <a:pt x="7029" y="95760"/>
                  </a:cubicBezTo>
                  <a:lnTo>
                    <a:pt x="92654" y="95760"/>
                  </a:lnTo>
                  <a:cubicBezTo>
                    <a:pt x="93293" y="95760"/>
                    <a:pt x="94571" y="95760"/>
                    <a:pt x="95210" y="95121"/>
                  </a:cubicBezTo>
                  <a:cubicBezTo>
                    <a:pt x="95210" y="95121"/>
                    <a:pt x="95210" y="95121"/>
                    <a:pt x="95849" y="95121"/>
                  </a:cubicBezTo>
                  <a:cubicBezTo>
                    <a:pt x="122048" y="95121"/>
                    <a:pt x="143135" y="74054"/>
                    <a:pt x="143135" y="47880"/>
                  </a:cubicBezTo>
                  <a:cubicBezTo>
                    <a:pt x="143135" y="21706"/>
                    <a:pt x="121409" y="0"/>
                    <a:pt x="95210" y="0"/>
                  </a:cubicBezTo>
                  <a:close/>
                  <a:moveTo>
                    <a:pt x="95210" y="82354"/>
                  </a:moveTo>
                  <a:cubicBezTo>
                    <a:pt x="76040" y="82354"/>
                    <a:pt x="60704" y="67032"/>
                    <a:pt x="60704" y="47880"/>
                  </a:cubicBezTo>
                  <a:cubicBezTo>
                    <a:pt x="60704" y="28728"/>
                    <a:pt x="76040" y="13406"/>
                    <a:pt x="95210" y="13406"/>
                  </a:cubicBezTo>
                  <a:cubicBezTo>
                    <a:pt x="114380" y="13406"/>
                    <a:pt x="129716" y="28728"/>
                    <a:pt x="129716" y="47880"/>
                  </a:cubicBezTo>
                  <a:cubicBezTo>
                    <a:pt x="129716" y="67032"/>
                    <a:pt x="114380" y="82354"/>
                    <a:pt x="95210" y="82354"/>
                  </a:cubicBezTo>
                  <a:close/>
                </a:path>
              </a:pathLst>
            </a:custGeom>
            <a:grpFill/>
            <a:ln w="6390" cap="flat">
              <a:noFill/>
              <a:prstDash val="solid"/>
              <a:miter/>
            </a:ln>
          </p:spPr>
          <p:txBody>
            <a:bodyPr rtlCol="0" anchor="ctr"/>
            <a:lstStyle/>
            <a:p>
              <a:endParaRPr lang="en-US"/>
            </a:p>
          </p:txBody>
        </p:sp>
        <p:sp>
          <p:nvSpPr>
            <p:cNvPr id="71" name="Graphic 4">
              <a:extLst>
                <a:ext uri="{FF2B5EF4-FFF2-40B4-BE49-F238E27FC236}">
                  <a16:creationId xmlns:a16="http://schemas.microsoft.com/office/drawing/2014/main" id="{A4D9DB3A-6451-28B5-095D-B6EE7B677BF5}"/>
                </a:ext>
              </a:extLst>
            </p:cNvPr>
            <p:cNvSpPr/>
            <p:nvPr/>
          </p:nvSpPr>
          <p:spPr>
            <a:xfrm>
              <a:off x="683723" y="3028723"/>
              <a:ext cx="28754" cy="58094"/>
            </a:xfrm>
            <a:custGeom>
              <a:avLst/>
              <a:gdLst>
                <a:gd name="connsiteX0" fmla="*/ 14058 w 28754"/>
                <a:gd name="connsiteY0" fmla="*/ 15322 h 58094"/>
                <a:gd name="connsiteX1" fmla="*/ 18531 w 28754"/>
                <a:gd name="connsiteY1" fmla="*/ 19790 h 58094"/>
                <a:gd name="connsiteX2" fmla="*/ 23643 w 28754"/>
                <a:gd name="connsiteY2" fmla="*/ 24898 h 58094"/>
                <a:gd name="connsiteX3" fmla="*/ 28755 w 28754"/>
                <a:gd name="connsiteY3" fmla="*/ 19790 h 58094"/>
                <a:gd name="connsiteX4" fmla="*/ 19809 w 28754"/>
                <a:gd name="connsiteY4" fmla="*/ 7022 h 58094"/>
                <a:gd name="connsiteX5" fmla="*/ 19809 w 28754"/>
                <a:gd name="connsiteY5" fmla="*/ 5107 h 58094"/>
                <a:gd name="connsiteX6" fmla="*/ 14697 w 28754"/>
                <a:gd name="connsiteY6" fmla="*/ 0 h 58094"/>
                <a:gd name="connsiteX7" fmla="*/ 9585 w 28754"/>
                <a:gd name="connsiteY7" fmla="*/ 5107 h 58094"/>
                <a:gd name="connsiteX8" fmla="*/ 9585 w 28754"/>
                <a:gd name="connsiteY8" fmla="*/ 7022 h 58094"/>
                <a:gd name="connsiteX9" fmla="*/ 639 w 28754"/>
                <a:gd name="connsiteY9" fmla="*/ 19790 h 58094"/>
                <a:gd name="connsiteX10" fmla="*/ 14697 w 28754"/>
                <a:gd name="connsiteY10" fmla="*/ 33835 h 58094"/>
                <a:gd name="connsiteX11" fmla="*/ 19170 w 28754"/>
                <a:gd name="connsiteY11" fmla="*/ 38304 h 58094"/>
                <a:gd name="connsiteX12" fmla="*/ 14697 w 28754"/>
                <a:gd name="connsiteY12" fmla="*/ 42773 h 58094"/>
                <a:gd name="connsiteX13" fmla="*/ 10224 w 28754"/>
                <a:gd name="connsiteY13" fmla="*/ 38304 h 58094"/>
                <a:gd name="connsiteX14" fmla="*/ 5112 w 28754"/>
                <a:gd name="connsiteY14" fmla="*/ 33197 h 58094"/>
                <a:gd name="connsiteX15" fmla="*/ 0 w 28754"/>
                <a:gd name="connsiteY15" fmla="*/ 38304 h 58094"/>
                <a:gd name="connsiteX16" fmla="*/ 8946 w 28754"/>
                <a:gd name="connsiteY16" fmla="*/ 51072 h 58094"/>
                <a:gd name="connsiteX17" fmla="*/ 8946 w 28754"/>
                <a:gd name="connsiteY17" fmla="*/ 52987 h 58094"/>
                <a:gd name="connsiteX18" fmla="*/ 14058 w 28754"/>
                <a:gd name="connsiteY18" fmla="*/ 58094 h 58094"/>
                <a:gd name="connsiteX19" fmla="*/ 19170 w 28754"/>
                <a:gd name="connsiteY19" fmla="*/ 52987 h 58094"/>
                <a:gd name="connsiteX20" fmla="*/ 19170 w 28754"/>
                <a:gd name="connsiteY20" fmla="*/ 51072 h 58094"/>
                <a:gd name="connsiteX21" fmla="*/ 28116 w 28754"/>
                <a:gd name="connsiteY21" fmla="*/ 38304 h 58094"/>
                <a:gd name="connsiteX22" fmla="*/ 14058 w 28754"/>
                <a:gd name="connsiteY22" fmla="*/ 24259 h 58094"/>
                <a:gd name="connsiteX23" fmla="*/ 9585 w 28754"/>
                <a:gd name="connsiteY23" fmla="*/ 19790 h 58094"/>
                <a:gd name="connsiteX24" fmla="*/ 14058 w 28754"/>
                <a:gd name="connsiteY24" fmla="*/ 15322 h 5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754" h="58094">
                  <a:moveTo>
                    <a:pt x="14058" y="15322"/>
                  </a:moveTo>
                  <a:cubicBezTo>
                    <a:pt x="16614" y="15322"/>
                    <a:pt x="18531" y="17237"/>
                    <a:pt x="18531" y="19790"/>
                  </a:cubicBezTo>
                  <a:cubicBezTo>
                    <a:pt x="18531" y="22344"/>
                    <a:pt x="20448" y="24898"/>
                    <a:pt x="23643" y="24898"/>
                  </a:cubicBezTo>
                  <a:cubicBezTo>
                    <a:pt x="26838" y="24898"/>
                    <a:pt x="28755" y="22982"/>
                    <a:pt x="28755" y="19790"/>
                  </a:cubicBezTo>
                  <a:cubicBezTo>
                    <a:pt x="28755" y="14045"/>
                    <a:pt x="24921" y="8938"/>
                    <a:pt x="19809" y="7022"/>
                  </a:cubicBezTo>
                  <a:lnTo>
                    <a:pt x="19809" y="5107"/>
                  </a:lnTo>
                  <a:cubicBezTo>
                    <a:pt x="19809" y="2554"/>
                    <a:pt x="17892" y="0"/>
                    <a:pt x="14697" y="0"/>
                  </a:cubicBezTo>
                  <a:cubicBezTo>
                    <a:pt x="11502" y="0"/>
                    <a:pt x="9585" y="1915"/>
                    <a:pt x="9585" y="5107"/>
                  </a:cubicBezTo>
                  <a:lnTo>
                    <a:pt x="9585" y="7022"/>
                  </a:lnTo>
                  <a:cubicBezTo>
                    <a:pt x="4473" y="8938"/>
                    <a:pt x="639" y="14045"/>
                    <a:pt x="639" y="19790"/>
                  </a:cubicBezTo>
                  <a:cubicBezTo>
                    <a:pt x="639" y="27451"/>
                    <a:pt x="7029" y="33835"/>
                    <a:pt x="14697" y="33835"/>
                  </a:cubicBezTo>
                  <a:cubicBezTo>
                    <a:pt x="17253" y="33835"/>
                    <a:pt x="19170" y="35750"/>
                    <a:pt x="19170" y="38304"/>
                  </a:cubicBezTo>
                  <a:cubicBezTo>
                    <a:pt x="19170" y="40858"/>
                    <a:pt x="17253" y="42773"/>
                    <a:pt x="14697" y="42773"/>
                  </a:cubicBezTo>
                  <a:cubicBezTo>
                    <a:pt x="12141" y="42773"/>
                    <a:pt x="10224" y="40858"/>
                    <a:pt x="10224" y="38304"/>
                  </a:cubicBezTo>
                  <a:cubicBezTo>
                    <a:pt x="10224" y="35750"/>
                    <a:pt x="8307" y="33197"/>
                    <a:pt x="5112" y="33197"/>
                  </a:cubicBezTo>
                  <a:cubicBezTo>
                    <a:pt x="1917" y="33197"/>
                    <a:pt x="0" y="35112"/>
                    <a:pt x="0" y="38304"/>
                  </a:cubicBezTo>
                  <a:cubicBezTo>
                    <a:pt x="0" y="44050"/>
                    <a:pt x="3834" y="49157"/>
                    <a:pt x="8946" y="51072"/>
                  </a:cubicBezTo>
                  <a:lnTo>
                    <a:pt x="8946" y="52987"/>
                  </a:lnTo>
                  <a:cubicBezTo>
                    <a:pt x="8946" y="55541"/>
                    <a:pt x="10863" y="58094"/>
                    <a:pt x="14058" y="58094"/>
                  </a:cubicBezTo>
                  <a:cubicBezTo>
                    <a:pt x="17253" y="58094"/>
                    <a:pt x="19170" y="56179"/>
                    <a:pt x="19170" y="52987"/>
                  </a:cubicBezTo>
                  <a:lnTo>
                    <a:pt x="19170" y="51072"/>
                  </a:lnTo>
                  <a:cubicBezTo>
                    <a:pt x="24282" y="49157"/>
                    <a:pt x="28116" y="44050"/>
                    <a:pt x="28116" y="38304"/>
                  </a:cubicBezTo>
                  <a:cubicBezTo>
                    <a:pt x="28116" y="30643"/>
                    <a:pt x="21726" y="24259"/>
                    <a:pt x="14058" y="24259"/>
                  </a:cubicBezTo>
                  <a:cubicBezTo>
                    <a:pt x="11502" y="24259"/>
                    <a:pt x="9585" y="22344"/>
                    <a:pt x="9585" y="19790"/>
                  </a:cubicBezTo>
                  <a:cubicBezTo>
                    <a:pt x="10224" y="17237"/>
                    <a:pt x="12141" y="15322"/>
                    <a:pt x="14058" y="15322"/>
                  </a:cubicBezTo>
                  <a:close/>
                </a:path>
              </a:pathLst>
            </a:custGeom>
            <a:grpFill/>
            <a:ln w="6390" cap="flat">
              <a:noFill/>
              <a:prstDash val="solid"/>
              <a:miter/>
            </a:ln>
          </p:spPr>
          <p:txBody>
            <a:bodyPr rtlCol="0" anchor="ctr"/>
            <a:lstStyle/>
            <a:p>
              <a:endParaRPr lang="en-US"/>
            </a:p>
          </p:txBody>
        </p:sp>
      </p:grpSp>
      <p:sp>
        <p:nvSpPr>
          <p:cNvPr id="72" name="object 13">
            <a:extLst>
              <a:ext uri="{FF2B5EF4-FFF2-40B4-BE49-F238E27FC236}">
                <a16:creationId xmlns:a16="http://schemas.microsoft.com/office/drawing/2014/main" id="{F99E3FCC-1AA0-1D3A-5582-C8E619E778FF}"/>
              </a:ext>
            </a:extLst>
          </p:cNvPr>
          <p:cNvSpPr txBox="1"/>
          <p:nvPr/>
        </p:nvSpPr>
        <p:spPr>
          <a:xfrm>
            <a:off x="3130341" y="3665725"/>
            <a:ext cx="1660997" cy="822960"/>
          </a:xfrm>
          <a:prstGeom prst="roundRect">
            <a:avLst/>
          </a:prstGeom>
          <a:solidFill>
            <a:schemeClr val="accent2">
              <a:lumMod val="20000"/>
              <a:lumOff val="80000"/>
            </a:schemeClr>
          </a:solidFill>
          <a:ln w="6172">
            <a:noFill/>
          </a:ln>
          <a:effectLst>
            <a:outerShdw blurRad="50800" dist="38100" dir="8100000" algn="tr" rotWithShape="0">
              <a:prstClr val="black">
                <a:alpha val="40000"/>
              </a:prstClr>
            </a:outerShdw>
          </a:effectLst>
        </p:spPr>
        <p:txBody>
          <a:bodyPr vert="horz" wrap="square" lIns="0" tIns="45720" rIns="0" bIns="0" rtlCol="0" anchor="t">
            <a:noAutofit/>
          </a:bodyPr>
          <a:lstStyle/>
          <a:p>
            <a:pPr marL="268605" marR="69850" indent="-191770" algn="ctr">
              <a:spcAft>
                <a:spcPts val="600"/>
              </a:spcAft>
            </a:pPr>
            <a:r>
              <a:rPr lang="en-US" sz="1200">
                <a:latin typeface="+mj-lt"/>
                <a:cs typeface="Volte Medium"/>
              </a:rPr>
              <a:t>Prior Authorization</a:t>
            </a:r>
          </a:p>
        </p:txBody>
      </p:sp>
      <p:sp>
        <p:nvSpPr>
          <p:cNvPr id="73" name="object 13">
            <a:extLst>
              <a:ext uri="{FF2B5EF4-FFF2-40B4-BE49-F238E27FC236}">
                <a16:creationId xmlns:a16="http://schemas.microsoft.com/office/drawing/2014/main" id="{97B71C1B-5353-5258-A102-D8E2E392EBE2}"/>
              </a:ext>
            </a:extLst>
          </p:cNvPr>
          <p:cNvSpPr txBox="1"/>
          <p:nvPr/>
        </p:nvSpPr>
        <p:spPr>
          <a:xfrm>
            <a:off x="5174750" y="3665725"/>
            <a:ext cx="1827097" cy="822960"/>
          </a:xfrm>
          <a:prstGeom prst="roundRect">
            <a:avLst/>
          </a:prstGeom>
          <a:solidFill>
            <a:schemeClr val="accent3">
              <a:lumMod val="20000"/>
              <a:lumOff val="80000"/>
            </a:schemeClr>
          </a:solidFill>
          <a:ln w="6172">
            <a:noFill/>
          </a:ln>
          <a:effectLst>
            <a:outerShdw blurRad="50800" dist="38100" dir="8100000" algn="tr" rotWithShape="0">
              <a:prstClr val="black">
                <a:alpha val="40000"/>
              </a:prstClr>
            </a:outerShdw>
          </a:effectLst>
        </p:spPr>
        <p:txBody>
          <a:bodyPr vert="horz" wrap="square" lIns="0" tIns="45720" rIns="0" bIns="0" rtlCol="0" anchor="t">
            <a:noAutofit/>
          </a:bodyPr>
          <a:lstStyle/>
          <a:p>
            <a:pPr marL="27305" marR="20955" lvl="0" indent="-18415" algn="ctr" defTabSz="914400" rtl="0" eaLnBrk="1" fontAlgn="auto" latinLnBrk="0" hangingPunct="1">
              <a:spcAft>
                <a:spcPts val="600"/>
              </a:spcAft>
              <a:buClrTx/>
              <a:buSzTx/>
              <a:buFontTx/>
              <a:buNone/>
              <a:tabLst/>
              <a:defRPr/>
            </a:pPr>
            <a:r>
              <a:rPr kumimoji="0" lang="en-US" sz="1200" b="0" i="0" u="none" strike="noStrike" kern="1200" cap="none" spc="0" normalizeH="0" baseline="0" noProof="0">
                <a:ln>
                  <a:noFill/>
                </a:ln>
                <a:solidFill>
                  <a:srgbClr val="323E48"/>
                </a:solidFill>
                <a:effectLst/>
                <a:uLnTx/>
                <a:uFillTx/>
                <a:latin typeface="Arial"/>
                <a:ea typeface="+mn-ea"/>
                <a:cs typeface="Volte Medium"/>
              </a:rPr>
              <a:t>Claim Submission</a:t>
            </a:r>
          </a:p>
          <a:p>
            <a:pPr marL="27305" marR="20955" lvl="0" indent="-18415" algn="ctr" defTabSz="914400" rtl="0" eaLnBrk="1" fontAlgn="auto" latinLnBrk="0" hangingPunct="1">
              <a:spcAft>
                <a:spcPts val="600"/>
              </a:spcAft>
              <a:buClrTx/>
              <a:buSzTx/>
              <a:buFontTx/>
              <a:buNone/>
              <a:tabLst/>
              <a:defRPr/>
            </a:pPr>
            <a:r>
              <a:rPr kumimoji="0" lang="en-US" sz="1200" b="0" i="0" u="none" strike="noStrike" kern="1200" cap="none" spc="0" normalizeH="0" baseline="0" noProof="0">
                <a:ln>
                  <a:noFill/>
                </a:ln>
                <a:solidFill>
                  <a:srgbClr val="323E48"/>
                </a:solidFill>
                <a:effectLst/>
                <a:uLnTx/>
                <a:uFillTx/>
                <a:latin typeface="Arial"/>
                <a:ea typeface="+mn-ea"/>
                <a:cs typeface="Volte Medium"/>
              </a:rPr>
              <a:t>Attachments</a:t>
            </a:r>
          </a:p>
          <a:p>
            <a:pPr marL="27305" marR="20955" lvl="0" indent="-18415" algn="ctr" defTabSz="914400" rtl="0" eaLnBrk="1" fontAlgn="auto" latinLnBrk="0" hangingPunct="1">
              <a:spcAft>
                <a:spcPts val="600"/>
              </a:spcAft>
              <a:buClrTx/>
              <a:buSzTx/>
              <a:buFontTx/>
              <a:buNone/>
              <a:tabLst/>
              <a:defRPr/>
            </a:pPr>
            <a:r>
              <a:rPr kumimoji="0" lang="en-US" sz="1200" b="0" i="0" u="none" strike="noStrike" kern="1200" cap="none" spc="0" normalizeH="0" baseline="0" noProof="0">
                <a:ln>
                  <a:noFill/>
                </a:ln>
                <a:solidFill>
                  <a:srgbClr val="323E48"/>
                </a:solidFill>
                <a:effectLst/>
                <a:uLnTx/>
                <a:uFillTx/>
                <a:latin typeface="Arial"/>
                <a:ea typeface="+mn-ea"/>
                <a:cs typeface="Volte Medium"/>
              </a:rPr>
              <a:t>Coordination of Benefits</a:t>
            </a:r>
          </a:p>
        </p:txBody>
      </p:sp>
      <p:sp>
        <p:nvSpPr>
          <p:cNvPr id="74" name="object 13">
            <a:extLst>
              <a:ext uri="{FF2B5EF4-FFF2-40B4-BE49-F238E27FC236}">
                <a16:creationId xmlns:a16="http://schemas.microsoft.com/office/drawing/2014/main" id="{12669037-5F3A-AE1D-D4ED-F88A1240EAC8}"/>
              </a:ext>
            </a:extLst>
          </p:cNvPr>
          <p:cNvSpPr txBox="1"/>
          <p:nvPr/>
        </p:nvSpPr>
        <p:spPr>
          <a:xfrm>
            <a:off x="7391400" y="3665725"/>
            <a:ext cx="1660997" cy="822960"/>
          </a:xfrm>
          <a:prstGeom prst="roundRect">
            <a:avLst/>
          </a:prstGeom>
          <a:solidFill>
            <a:srgbClr val="DDEFE8"/>
          </a:solidFill>
          <a:ln w="6172">
            <a:noFill/>
          </a:ln>
          <a:effectLst>
            <a:outerShdw blurRad="50800" dist="38100" dir="8100000" algn="tr" rotWithShape="0">
              <a:prstClr val="black">
                <a:alpha val="40000"/>
              </a:prstClr>
            </a:outerShdw>
          </a:effectLst>
        </p:spPr>
        <p:txBody>
          <a:bodyPr vert="horz" wrap="square" lIns="0" tIns="45720" rIns="0" bIns="0" rtlCol="0" anchor="t">
            <a:noAutofit/>
          </a:bodyPr>
          <a:lstStyle/>
          <a:p>
            <a:pPr marL="268605" marR="69850" indent="-191770" algn="ctr">
              <a:spcAft>
                <a:spcPts val="600"/>
              </a:spcAft>
            </a:pPr>
            <a:r>
              <a:rPr lang="en-US" sz="1200">
                <a:latin typeface="+mj-lt"/>
                <a:cs typeface="Volte Medium"/>
              </a:rPr>
              <a:t>Claim Status Inquiry</a:t>
            </a:r>
          </a:p>
        </p:txBody>
      </p:sp>
      <p:sp>
        <p:nvSpPr>
          <p:cNvPr id="75" name="object 13">
            <a:extLst>
              <a:ext uri="{FF2B5EF4-FFF2-40B4-BE49-F238E27FC236}">
                <a16:creationId xmlns:a16="http://schemas.microsoft.com/office/drawing/2014/main" id="{A0338686-4030-1B4F-7B07-52672CCCD3CF}"/>
              </a:ext>
            </a:extLst>
          </p:cNvPr>
          <p:cNvSpPr txBox="1"/>
          <p:nvPr/>
        </p:nvSpPr>
        <p:spPr>
          <a:xfrm>
            <a:off x="9372600" y="3665724"/>
            <a:ext cx="1827097" cy="822960"/>
          </a:xfrm>
          <a:prstGeom prst="roundRect">
            <a:avLst/>
          </a:prstGeom>
          <a:solidFill>
            <a:schemeClr val="accent5">
              <a:lumMod val="40000"/>
              <a:lumOff val="60000"/>
            </a:schemeClr>
          </a:solidFill>
          <a:ln w="6172">
            <a:noFill/>
          </a:ln>
          <a:effectLst>
            <a:outerShdw blurRad="50800" dist="38100" dir="8100000" algn="tr" rotWithShape="0">
              <a:prstClr val="black">
                <a:alpha val="40000"/>
              </a:prstClr>
            </a:outerShdw>
          </a:effectLst>
        </p:spPr>
        <p:txBody>
          <a:bodyPr vert="horz" wrap="square" lIns="0" tIns="45720" rIns="0" bIns="0" rtlCol="0" anchor="t">
            <a:noAutofit/>
          </a:bodyPr>
          <a:lstStyle/>
          <a:p>
            <a:pPr marL="27305" marR="20955" lvl="0" indent="-18415" algn="ctr" defTabSz="914400" rtl="0" eaLnBrk="1" fontAlgn="auto" latinLnBrk="0" hangingPunct="1">
              <a:spcAft>
                <a:spcPts val="600"/>
              </a:spcAft>
              <a:buClrTx/>
              <a:buSzTx/>
              <a:buFontTx/>
              <a:buNone/>
              <a:tabLst/>
              <a:defRPr/>
            </a:pPr>
            <a:r>
              <a:rPr kumimoji="0" lang="en-US" sz="1200" b="0" i="0" u="none" strike="noStrike" kern="1200" cap="none" spc="0" normalizeH="0" baseline="0" noProof="0">
                <a:ln>
                  <a:noFill/>
                </a:ln>
                <a:solidFill>
                  <a:srgbClr val="323E48"/>
                </a:solidFill>
                <a:effectLst/>
                <a:uLnTx/>
                <a:uFillTx/>
                <a:latin typeface="Arial"/>
                <a:ea typeface="+mn-ea"/>
                <a:cs typeface="Volte Medium"/>
              </a:rPr>
              <a:t>Claim Payment</a:t>
            </a:r>
          </a:p>
          <a:p>
            <a:pPr marL="27305" marR="20955" lvl="0" indent="-18415" algn="ctr" defTabSz="914400" rtl="0" eaLnBrk="1" fontAlgn="auto" latinLnBrk="0" hangingPunct="1">
              <a:spcAft>
                <a:spcPts val="600"/>
              </a:spcAft>
              <a:buClrTx/>
              <a:buSzTx/>
              <a:buFontTx/>
              <a:buNone/>
              <a:tabLst/>
              <a:defRPr/>
            </a:pPr>
            <a:r>
              <a:rPr kumimoji="0" lang="en-US" sz="1200" b="0" i="0" u="none" strike="noStrike" kern="1200" cap="none" spc="0" normalizeH="0" baseline="0" noProof="0">
                <a:ln>
                  <a:noFill/>
                </a:ln>
                <a:solidFill>
                  <a:srgbClr val="323E48"/>
                </a:solidFill>
                <a:effectLst/>
                <a:uLnTx/>
                <a:uFillTx/>
                <a:latin typeface="Arial"/>
                <a:ea typeface="+mn-ea"/>
                <a:cs typeface="Volte Medium"/>
              </a:rPr>
              <a:t>Remittance Advice</a:t>
            </a:r>
          </a:p>
        </p:txBody>
      </p:sp>
      <p:cxnSp>
        <p:nvCxnSpPr>
          <p:cNvPr id="76" name="Straight Connector 75">
            <a:extLst>
              <a:ext uri="{FF2B5EF4-FFF2-40B4-BE49-F238E27FC236}">
                <a16:creationId xmlns:a16="http://schemas.microsoft.com/office/drawing/2014/main" id="{F18BF4E0-D6D7-2298-EA96-C773673363B3}"/>
              </a:ext>
            </a:extLst>
          </p:cNvPr>
          <p:cNvCxnSpPr>
            <a:cxnSpLocks/>
            <a:stCxn id="9" idx="0"/>
            <a:endCxn id="7" idx="4"/>
          </p:cNvCxnSpPr>
          <p:nvPr/>
        </p:nvCxnSpPr>
        <p:spPr>
          <a:xfrm flipV="1">
            <a:off x="1943504" y="3218434"/>
            <a:ext cx="5438" cy="447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B65814-10F1-C49F-5773-05521E4F9042}"/>
              </a:ext>
            </a:extLst>
          </p:cNvPr>
          <p:cNvCxnSpPr>
            <a:cxnSpLocks/>
            <a:stCxn id="72" idx="0"/>
            <a:endCxn id="3" idx="4"/>
          </p:cNvCxnSpPr>
          <p:nvPr/>
        </p:nvCxnSpPr>
        <p:spPr>
          <a:xfrm flipH="1" flipV="1">
            <a:off x="3960839" y="3218434"/>
            <a:ext cx="1" cy="44729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AE44D9-53EE-BE94-332F-B5E68371564B}"/>
              </a:ext>
            </a:extLst>
          </p:cNvPr>
          <p:cNvCxnSpPr>
            <a:stCxn id="4" idx="4"/>
            <a:endCxn id="73" idx="0"/>
          </p:cNvCxnSpPr>
          <p:nvPr/>
        </p:nvCxnSpPr>
        <p:spPr>
          <a:xfrm>
            <a:off x="6088298" y="3218434"/>
            <a:ext cx="1" cy="4472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B7E4A45-B846-8E9E-F2DA-60C62F893908}"/>
              </a:ext>
            </a:extLst>
          </p:cNvPr>
          <p:cNvCxnSpPr>
            <a:stCxn id="5" idx="4"/>
            <a:endCxn id="74" idx="0"/>
          </p:cNvCxnSpPr>
          <p:nvPr/>
        </p:nvCxnSpPr>
        <p:spPr>
          <a:xfrm>
            <a:off x="8221898" y="3218434"/>
            <a:ext cx="1" cy="447291"/>
          </a:xfrm>
          <a:prstGeom prst="line">
            <a:avLst/>
          </a:prstGeom>
          <a:ln>
            <a:solidFill>
              <a:srgbClr val="007A8B"/>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80B656-CED0-EB70-4822-F62CA9CE68FD}"/>
              </a:ext>
            </a:extLst>
          </p:cNvPr>
          <p:cNvCxnSpPr>
            <a:stCxn id="6" idx="4"/>
            <a:endCxn id="75" idx="0"/>
          </p:cNvCxnSpPr>
          <p:nvPr/>
        </p:nvCxnSpPr>
        <p:spPr>
          <a:xfrm>
            <a:off x="10286148" y="3218434"/>
            <a:ext cx="1" cy="44729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D37853BD-155C-AD86-8144-09CB437685F5}"/>
              </a:ext>
            </a:extLst>
          </p:cNvPr>
          <p:cNvSpPr txBox="1"/>
          <p:nvPr/>
        </p:nvSpPr>
        <p:spPr>
          <a:xfrm>
            <a:off x="382689" y="5929045"/>
            <a:ext cx="10625921" cy="461665"/>
          </a:xfrm>
          <a:prstGeom prst="rect">
            <a:avLst/>
          </a:prstGeom>
          <a:noFill/>
        </p:spPr>
        <p:txBody>
          <a:bodyPr wrap="square" rtlCol="0">
            <a:spAutoFit/>
          </a:bodyPr>
          <a:lstStyle/>
          <a:p>
            <a:r>
              <a:rPr lang="en-US" sz="1200"/>
              <a:t>Note: This diagram illustrates the administrative workflow in its simplest form. </a:t>
            </a:r>
            <a:br>
              <a:rPr lang="en-US" sz="1200"/>
            </a:br>
            <a:r>
              <a:rPr lang="en-US" sz="1200"/>
              <a:t>In practice, some transactions may occur multiple times or in multiple steps and triggered by other events.</a:t>
            </a:r>
          </a:p>
        </p:txBody>
      </p:sp>
    </p:spTree>
    <p:extLst>
      <p:ext uri="{BB962C8B-B14F-4D97-AF65-F5344CB8AC3E}">
        <p14:creationId xmlns:p14="http://schemas.microsoft.com/office/powerpoint/2010/main" val="50834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CA15-8BC8-823C-36AE-1F42775C9B79}"/>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D0CF83-AD36-6369-2AEA-63930F4E8844}"/>
              </a:ext>
            </a:extLst>
          </p:cNvPr>
          <p:cNvSpPr/>
          <p:nvPr/>
        </p:nvSpPr>
        <p:spPr>
          <a:xfrm>
            <a:off x="577299" y="1406381"/>
            <a:ext cx="4474722" cy="4821078"/>
          </a:xfrm>
          <a:prstGeom prst="roundRect">
            <a:avLst>
              <a:gd name="adj" fmla="val 7187"/>
            </a:avLst>
          </a:prstGeom>
          <a:gradFill flip="none" rotWithShape="1">
            <a:gsLst>
              <a:gs pos="0">
                <a:schemeClr val="bg1">
                  <a:alpha val="0"/>
                </a:schemeClr>
              </a:gs>
              <a:gs pos="66000">
                <a:schemeClr val="accent2">
                  <a:alpha val="19000"/>
                </a:schemeClr>
              </a:gs>
              <a:gs pos="92000">
                <a:schemeClr val="accent2">
                  <a:alpha val="8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77161F4E-C7D2-CB92-D9D6-6FC91D36E7D8}"/>
              </a:ext>
            </a:extLst>
          </p:cNvPr>
          <p:cNvSpPr>
            <a:spLocks noGrp="1"/>
          </p:cNvSpPr>
          <p:nvPr>
            <p:ph type="title"/>
          </p:nvPr>
        </p:nvSpPr>
        <p:spPr/>
        <p:txBody>
          <a:bodyPr/>
          <a:lstStyle/>
          <a:p>
            <a:r>
              <a:rPr lang="en-US" dirty="0"/>
              <a:t>$20B industry savings opportunity remains</a:t>
            </a:r>
          </a:p>
        </p:txBody>
      </p:sp>
      <p:sp>
        <p:nvSpPr>
          <p:cNvPr id="14" name="Text Placeholder 13">
            <a:extLst>
              <a:ext uri="{FF2B5EF4-FFF2-40B4-BE49-F238E27FC236}">
                <a16:creationId xmlns:a16="http://schemas.microsoft.com/office/drawing/2014/main" id="{3C91207F-762E-2096-1039-C566F718EADE}"/>
              </a:ext>
            </a:extLst>
          </p:cNvPr>
          <p:cNvSpPr>
            <a:spLocks noGrp="1"/>
          </p:cNvSpPr>
          <p:nvPr>
            <p:ph type="body" sz="quarter" idx="13"/>
          </p:nvPr>
        </p:nvSpPr>
        <p:spPr/>
        <p:txBody>
          <a:bodyPr/>
          <a:lstStyle/>
          <a:p>
            <a:r>
              <a:rPr lang="en-US" sz="1600" dirty="0"/>
              <a:t>2024 CAQH INDEX REPORT</a:t>
            </a:r>
          </a:p>
        </p:txBody>
      </p:sp>
      <p:graphicFrame>
        <p:nvGraphicFramePr>
          <p:cNvPr id="7" name="Chart 6">
            <a:extLst>
              <a:ext uri="{FF2B5EF4-FFF2-40B4-BE49-F238E27FC236}">
                <a16:creationId xmlns:a16="http://schemas.microsoft.com/office/drawing/2014/main" id="{819E5D88-1981-026D-956F-A2D345C15C4B}"/>
              </a:ext>
            </a:extLst>
          </p:cNvPr>
          <p:cNvGraphicFramePr/>
          <p:nvPr/>
        </p:nvGraphicFramePr>
        <p:xfrm>
          <a:off x="5077980" y="1027140"/>
          <a:ext cx="6857151" cy="5962359"/>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Connector 33">
            <a:extLst>
              <a:ext uri="{FF2B5EF4-FFF2-40B4-BE49-F238E27FC236}">
                <a16:creationId xmlns:a16="http://schemas.microsoft.com/office/drawing/2014/main" id="{D59A13DF-406B-3940-C8B2-0A38DDC024BB}"/>
              </a:ext>
            </a:extLst>
          </p:cNvPr>
          <p:cNvCxnSpPr>
            <a:cxnSpLocks/>
          </p:cNvCxnSpPr>
          <p:nvPr/>
        </p:nvCxnSpPr>
        <p:spPr>
          <a:xfrm>
            <a:off x="6426322" y="2227696"/>
            <a:ext cx="871382" cy="2236486"/>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8F8F1C9-EAB7-703F-6BA5-3DC4E1D495AE}"/>
              </a:ext>
            </a:extLst>
          </p:cNvPr>
          <p:cNvCxnSpPr>
            <a:cxnSpLocks/>
          </p:cNvCxnSpPr>
          <p:nvPr/>
        </p:nvCxnSpPr>
        <p:spPr>
          <a:xfrm flipV="1">
            <a:off x="7326248" y="4144154"/>
            <a:ext cx="847158" cy="388538"/>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E3819C1-16FE-18EE-6B7D-5B22F089A741}"/>
              </a:ext>
            </a:extLst>
          </p:cNvPr>
          <p:cNvCxnSpPr>
            <a:cxnSpLocks/>
            <a:stCxn id="29" idx="6"/>
          </p:cNvCxnSpPr>
          <p:nvPr/>
        </p:nvCxnSpPr>
        <p:spPr>
          <a:xfrm flipV="1">
            <a:off x="8315902" y="3659701"/>
            <a:ext cx="881263" cy="430246"/>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A3DA4BBB-2BC5-EA03-2847-760B5F9BE69C}"/>
              </a:ext>
            </a:extLst>
          </p:cNvPr>
          <p:cNvCxnSpPr>
            <a:cxnSpLocks/>
          </p:cNvCxnSpPr>
          <p:nvPr/>
        </p:nvCxnSpPr>
        <p:spPr>
          <a:xfrm>
            <a:off x="9313063" y="3736603"/>
            <a:ext cx="798280" cy="559855"/>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F74402F4-82BA-F18B-6E99-747AB79EC0CD}"/>
              </a:ext>
            </a:extLst>
          </p:cNvPr>
          <p:cNvCxnSpPr/>
          <p:nvPr/>
        </p:nvCxnSpPr>
        <p:spPr>
          <a:xfrm flipV="1">
            <a:off x="10390396" y="4213002"/>
            <a:ext cx="803558" cy="145359"/>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845C2151-B695-D344-7150-28E5B16BC543}"/>
              </a:ext>
            </a:extLst>
          </p:cNvPr>
          <p:cNvSpPr/>
          <p:nvPr/>
        </p:nvSpPr>
        <p:spPr>
          <a:xfrm>
            <a:off x="6180509" y="1875481"/>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31,522</a:t>
            </a:r>
          </a:p>
        </p:txBody>
      </p:sp>
      <p:sp>
        <p:nvSpPr>
          <p:cNvPr id="26" name="Oval 25">
            <a:extLst>
              <a:ext uri="{FF2B5EF4-FFF2-40B4-BE49-F238E27FC236}">
                <a16:creationId xmlns:a16="http://schemas.microsoft.com/office/drawing/2014/main" id="{E04D34F0-C331-CF07-E7E0-BA685CED6F8A}"/>
              </a:ext>
            </a:extLst>
          </p:cNvPr>
          <p:cNvSpPr/>
          <p:nvPr/>
        </p:nvSpPr>
        <p:spPr>
          <a:xfrm>
            <a:off x="7140223" y="4431695"/>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272</a:t>
            </a:r>
          </a:p>
        </p:txBody>
      </p:sp>
      <p:sp>
        <p:nvSpPr>
          <p:cNvPr id="29" name="Oval 28">
            <a:extLst>
              <a:ext uri="{FF2B5EF4-FFF2-40B4-BE49-F238E27FC236}">
                <a16:creationId xmlns:a16="http://schemas.microsoft.com/office/drawing/2014/main" id="{BDCB47AC-B49C-EB94-A608-CED9295CC774}"/>
              </a:ext>
            </a:extLst>
          </p:cNvPr>
          <p:cNvSpPr/>
          <p:nvPr/>
        </p:nvSpPr>
        <p:spPr>
          <a:xfrm>
            <a:off x="8155073" y="3913839"/>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4,398</a:t>
            </a:r>
          </a:p>
        </p:txBody>
      </p:sp>
      <p:sp>
        <p:nvSpPr>
          <p:cNvPr id="30" name="Oval 29">
            <a:extLst>
              <a:ext uri="{FF2B5EF4-FFF2-40B4-BE49-F238E27FC236}">
                <a16:creationId xmlns:a16="http://schemas.microsoft.com/office/drawing/2014/main" id="{A9519C54-C712-6B67-33FD-82C156845190}"/>
              </a:ext>
            </a:extLst>
          </p:cNvPr>
          <p:cNvSpPr/>
          <p:nvPr/>
        </p:nvSpPr>
        <p:spPr>
          <a:xfrm>
            <a:off x="9108126" y="3483594"/>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10,422</a:t>
            </a:r>
          </a:p>
        </p:txBody>
      </p:sp>
      <p:sp>
        <p:nvSpPr>
          <p:cNvPr id="31" name="Oval 30">
            <a:extLst>
              <a:ext uri="{FF2B5EF4-FFF2-40B4-BE49-F238E27FC236}">
                <a16:creationId xmlns:a16="http://schemas.microsoft.com/office/drawing/2014/main" id="{409347CB-9CD5-3D32-9607-6C9D1B645A3C}"/>
              </a:ext>
            </a:extLst>
          </p:cNvPr>
          <p:cNvSpPr/>
          <p:nvPr/>
        </p:nvSpPr>
        <p:spPr>
          <a:xfrm>
            <a:off x="10126630" y="4144154"/>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1,714</a:t>
            </a:r>
          </a:p>
        </p:txBody>
      </p:sp>
      <p:sp>
        <p:nvSpPr>
          <p:cNvPr id="32" name="Oval 31">
            <a:extLst>
              <a:ext uri="{FF2B5EF4-FFF2-40B4-BE49-F238E27FC236}">
                <a16:creationId xmlns:a16="http://schemas.microsoft.com/office/drawing/2014/main" id="{27487845-1066-8ADB-24D9-AA4D4D091CBA}"/>
              </a:ext>
            </a:extLst>
          </p:cNvPr>
          <p:cNvSpPr/>
          <p:nvPr/>
        </p:nvSpPr>
        <p:spPr>
          <a:xfrm>
            <a:off x="11124177" y="4008320"/>
            <a:ext cx="352215" cy="352215"/>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panose="020B0604020202020204"/>
                <a:ea typeface="+mn-ea"/>
                <a:cs typeface="+mn-cs"/>
              </a:rPr>
              <a:t>2,676</a:t>
            </a:r>
          </a:p>
        </p:txBody>
      </p:sp>
      <p:sp>
        <p:nvSpPr>
          <p:cNvPr id="43" name="TextBox 42">
            <a:extLst>
              <a:ext uri="{FF2B5EF4-FFF2-40B4-BE49-F238E27FC236}">
                <a16:creationId xmlns:a16="http://schemas.microsoft.com/office/drawing/2014/main" id="{B1552B55-1E03-C606-77DE-8DD68CCC2E8C}"/>
              </a:ext>
            </a:extLst>
          </p:cNvPr>
          <p:cNvSpPr txBox="1"/>
          <p:nvPr/>
        </p:nvSpPr>
        <p:spPr>
          <a:xfrm>
            <a:off x="915333" y="1570966"/>
            <a:ext cx="2956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The healthcare industry:</a:t>
            </a:r>
          </a:p>
        </p:txBody>
      </p:sp>
      <p:sp>
        <p:nvSpPr>
          <p:cNvPr id="44" name="TextBox 43">
            <a:extLst>
              <a:ext uri="{FF2B5EF4-FFF2-40B4-BE49-F238E27FC236}">
                <a16:creationId xmlns:a16="http://schemas.microsoft.com/office/drawing/2014/main" id="{A5AD6CD9-31D8-08C0-C856-A1CB83A03D4C}"/>
              </a:ext>
            </a:extLst>
          </p:cNvPr>
          <p:cNvSpPr txBox="1"/>
          <p:nvPr/>
        </p:nvSpPr>
        <p:spPr>
          <a:xfrm>
            <a:off x="1847480" y="2173619"/>
            <a:ext cx="29565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Spent</a:t>
            </a:r>
          </a:p>
        </p:txBody>
      </p:sp>
      <p:sp>
        <p:nvSpPr>
          <p:cNvPr id="45" name="TextBox 44">
            <a:extLst>
              <a:ext uri="{FF2B5EF4-FFF2-40B4-BE49-F238E27FC236}">
                <a16:creationId xmlns:a16="http://schemas.microsoft.com/office/drawing/2014/main" id="{412BCDB1-C5AF-289C-675A-026E520421BE}"/>
              </a:ext>
            </a:extLst>
          </p:cNvPr>
          <p:cNvSpPr txBox="1"/>
          <p:nvPr/>
        </p:nvSpPr>
        <p:spPr>
          <a:xfrm>
            <a:off x="1847480" y="2750928"/>
            <a:ext cx="21785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on administrative tasks</a:t>
            </a:r>
          </a:p>
        </p:txBody>
      </p:sp>
      <p:sp>
        <p:nvSpPr>
          <p:cNvPr id="46" name="TextBox 45">
            <a:extLst>
              <a:ext uri="{FF2B5EF4-FFF2-40B4-BE49-F238E27FC236}">
                <a16:creationId xmlns:a16="http://schemas.microsoft.com/office/drawing/2014/main" id="{55CAFACA-705F-B34E-F7F8-2DA4ACBBB596}"/>
              </a:ext>
            </a:extLst>
          </p:cNvPr>
          <p:cNvSpPr txBox="1"/>
          <p:nvPr/>
        </p:nvSpPr>
        <p:spPr>
          <a:xfrm>
            <a:off x="1847480" y="2370670"/>
            <a:ext cx="2295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5091">
                    <a:lumMod val="75000"/>
                  </a:srgbClr>
                </a:solidFill>
                <a:effectLst/>
                <a:uLnTx/>
                <a:uFillTx/>
                <a:latin typeface="Arial" panose="020B0604020202020204" pitchFamily="34" charset="0"/>
                <a:ea typeface="Times New Roman" panose="02020603050405020304" pitchFamily="18" charset="0"/>
                <a:cs typeface="Times New Roman" panose="02020603050405020304" pitchFamily="18" charset="0"/>
              </a:rPr>
              <a:t>$90 billion</a:t>
            </a:r>
          </a:p>
        </p:txBody>
      </p:sp>
      <p:grpSp>
        <p:nvGrpSpPr>
          <p:cNvPr id="47" name="Graphic 4">
            <a:extLst>
              <a:ext uri="{FF2B5EF4-FFF2-40B4-BE49-F238E27FC236}">
                <a16:creationId xmlns:a16="http://schemas.microsoft.com/office/drawing/2014/main" id="{037FC3E0-1F89-2043-46DB-5DC171FB51FD}"/>
              </a:ext>
            </a:extLst>
          </p:cNvPr>
          <p:cNvGrpSpPr>
            <a:grpSpLocks noChangeAspect="1"/>
          </p:cNvGrpSpPr>
          <p:nvPr/>
        </p:nvGrpSpPr>
        <p:grpSpPr>
          <a:xfrm>
            <a:off x="1118961" y="2313319"/>
            <a:ext cx="640685" cy="640080"/>
            <a:chOff x="3607758" y="918179"/>
            <a:chExt cx="362313" cy="361971"/>
          </a:xfrm>
          <a:solidFill>
            <a:schemeClr val="accent1">
              <a:lumMod val="75000"/>
            </a:schemeClr>
          </a:solidFill>
        </p:grpSpPr>
        <p:sp>
          <p:nvSpPr>
            <p:cNvPr id="48" name="Graphic 4">
              <a:extLst>
                <a:ext uri="{FF2B5EF4-FFF2-40B4-BE49-F238E27FC236}">
                  <a16:creationId xmlns:a16="http://schemas.microsoft.com/office/drawing/2014/main" id="{797608E4-8389-8970-4E7E-D0F035DC4E6C}"/>
                </a:ext>
              </a:extLst>
            </p:cNvPr>
            <p:cNvSpPr/>
            <p:nvPr/>
          </p:nvSpPr>
          <p:spPr>
            <a:xfrm>
              <a:off x="3607758" y="918179"/>
              <a:ext cx="362313" cy="361971"/>
            </a:xfrm>
            <a:custGeom>
              <a:avLst/>
              <a:gdLst>
                <a:gd name="connsiteX0" fmla="*/ 181474 w 362313"/>
                <a:gd name="connsiteY0" fmla="*/ 0 h 361971"/>
                <a:gd name="connsiteX1" fmla="*/ 0 w 362313"/>
                <a:gd name="connsiteY1" fmla="*/ 180667 h 361971"/>
                <a:gd name="connsiteX2" fmla="*/ 180836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0 h 361971"/>
                <a:gd name="connsiteX7" fmla="*/ 181474 w 362313"/>
                <a:gd name="connsiteY7" fmla="*/ 349204 h 361971"/>
                <a:gd name="connsiteX8" fmla="*/ 12780 w 362313"/>
                <a:gd name="connsiteY8" fmla="*/ 181305 h 361971"/>
                <a:gd name="connsiteX9" fmla="*/ 180836 w 362313"/>
                <a:gd name="connsiteY9" fmla="*/ 12768 h 361971"/>
                <a:gd name="connsiteX10" fmla="*/ 349530 w 362313"/>
                <a:gd name="connsiteY10" fmla="*/ 180667 h 361971"/>
                <a:gd name="connsiteX11" fmla="*/ 349530 w 362313"/>
                <a:gd name="connsiteY11" fmla="*/ 180667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257"/>
                    <a:pt x="81152" y="361972"/>
                    <a:pt x="180836" y="361972"/>
                  </a:cubicBezTo>
                  <a:cubicBezTo>
                    <a:pt x="280518" y="361972"/>
                    <a:pt x="362310" y="280895"/>
                    <a:pt x="362310" y="181305"/>
                  </a:cubicBezTo>
                  <a:lnTo>
                    <a:pt x="362310" y="181305"/>
                  </a:lnTo>
                  <a:cubicBezTo>
                    <a:pt x="362949" y="81077"/>
                    <a:pt x="281796" y="0"/>
                    <a:pt x="181474" y="0"/>
                  </a:cubicBezTo>
                  <a:cubicBezTo>
                    <a:pt x="181474" y="0"/>
                    <a:pt x="181474" y="0"/>
                    <a:pt x="181474" y="0"/>
                  </a:cubicBezTo>
                  <a:close/>
                  <a:moveTo>
                    <a:pt x="181474" y="349204"/>
                  </a:moveTo>
                  <a:cubicBezTo>
                    <a:pt x="88181" y="349204"/>
                    <a:pt x="12780" y="273873"/>
                    <a:pt x="12780" y="181305"/>
                  </a:cubicBezTo>
                  <a:cubicBezTo>
                    <a:pt x="12780" y="88737"/>
                    <a:pt x="88181" y="12768"/>
                    <a:pt x="180836" y="12768"/>
                  </a:cubicBezTo>
                  <a:cubicBezTo>
                    <a:pt x="274128" y="12768"/>
                    <a:pt x="349530" y="88099"/>
                    <a:pt x="349530" y="180667"/>
                  </a:cubicBezTo>
                  <a:lnTo>
                    <a:pt x="349530" y="180667"/>
                  </a:lnTo>
                  <a:cubicBezTo>
                    <a:pt x="349530" y="273873"/>
                    <a:pt x="274128" y="349204"/>
                    <a:pt x="181474"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49" name="Graphic 4">
              <a:extLst>
                <a:ext uri="{FF2B5EF4-FFF2-40B4-BE49-F238E27FC236}">
                  <a16:creationId xmlns:a16="http://schemas.microsoft.com/office/drawing/2014/main" id="{B46A7EF9-444C-F4BE-7FD0-5B48307257AC}"/>
                </a:ext>
              </a:extLst>
            </p:cNvPr>
            <p:cNvSpPr/>
            <p:nvPr/>
          </p:nvSpPr>
          <p:spPr>
            <a:xfrm>
              <a:off x="3684412" y="1162047"/>
              <a:ext cx="67784" cy="38942"/>
            </a:xfrm>
            <a:custGeom>
              <a:avLst/>
              <a:gdLst>
                <a:gd name="connsiteX0" fmla="*/ 41560 w 67784"/>
                <a:gd name="connsiteY0" fmla="*/ 0 h 38942"/>
                <a:gd name="connsiteX1" fmla="*/ 26224 w 67784"/>
                <a:gd name="connsiteY1" fmla="*/ 0 h 38942"/>
                <a:gd name="connsiteX2" fmla="*/ 25 w 67784"/>
                <a:gd name="connsiteY2" fmla="*/ 28090 h 38942"/>
                <a:gd name="connsiteX3" fmla="*/ 25 w 67784"/>
                <a:gd name="connsiteY3" fmla="*/ 32558 h 38942"/>
                <a:gd name="connsiteX4" fmla="*/ 6415 w 67784"/>
                <a:gd name="connsiteY4" fmla="*/ 38942 h 38942"/>
                <a:gd name="connsiteX5" fmla="*/ 12805 w 67784"/>
                <a:gd name="connsiteY5" fmla="*/ 32558 h 38942"/>
                <a:gd name="connsiteX6" fmla="*/ 12805 w 67784"/>
                <a:gd name="connsiteY6" fmla="*/ 28090 h 38942"/>
                <a:gd name="connsiteX7" fmla="*/ 26224 w 67784"/>
                <a:gd name="connsiteY7" fmla="*/ 12768 h 38942"/>
                <a:gd name="connsiteX8" fmla="*/ 41560 w 67784"/>
                <a:gd name="connsiteY8" fmla="*/ 12768 h 38942"/>
                <a:gd name="connsiteX9" fmla="*/ 54979 w 67784"/>
                <a:gd name="connsiteY9" fmla="*/ 28090 h 38942"/>
                <a:gd name="connsiteX10" fmla="*/ 54979 w 67784"/>
                <a:gd name="connsiteY10" fmla="*/ 32558 h 38942"/>
                <a:gd name="connsiteX11" fmla="*/ 61369 w 67784"/>
                <a:gd name="connsiteY11" fmla="*/ 38942 h 38942"/>
                <a:gd name="connsiteX12" fmla="*/ 67759 w 67784"/>
                <a:gd name="connsiteY12" fmla="*/ 32558 h 38942"/>
                <a:gd name="connsiteX13" fmla="*/ 67759 w 67784"/>
                <a:gd name="connsiteY13" fmla="*/ 28090 h 38942"/>
                <a:gd name="connsiteX14" fmla="*/ 41560 w 67784"/>
                <a:gd name="connsiteY14" fmla="*/ 0 h 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84" h="38942">
                  <a:moveTo>
                    <a:pt x="41560" y="0"/>
                  </a:moveTo>
                  <a:lnTo>
                    <a:pt x="26224" y="0"/>
                  </a:lnTo>
                  <a:cubicBezTo>
                    <a:pt x="10888" y="638"/>
                    <a:pt x="-613" y="12768"/>
                    <a:pt x="25" y="28090"/>
                  </a:cubicBezTo>
                  <a:lnTo>
                    <a:pt x="25" y="32558"/>
                  </a:lnTo>
                  <a:cubicBezTo>
                    <a:pt x="25" y="36389"/>
                    <a:pt x="2581" y="38942"/>
                    <a:pt x="6415" y="38942"/>
                  </a:cubicBezTo>
                  <a:cubicBezTo>
                    <a:pt x="10249" y="38942"/>
                    <a:pt x="12805" y="36389"/>
                    <a:pt x="12805" y="32558"/>
                  </a:cubicBezTo>
                  <a:lnTo>
                    <a:pt x="12805" y="28090"/>
                  </a:lnTo>
                  <a:cubicBezTo>
                    <a:pt x="12166" y="20429"/>
                    <a:pt x="18556" y="13406"/>
                    <a:pt x="26224" y="12768"/>
                  </a:cubicBezTo>
                  <a:lnTo>
                    <a:pt x="41560" y="12768"/>
                  </a:lnTo>
                  <a:cubicBezTo>
                    <a:pt x="49228" y="13406"/>
                    <a:pt x="55618" y="19790"/>
                    <a:pt x="54979" y="28090"/>
                  </a:cubicBezTo>
                  <a:lnTo>
                    <a:pt x="54979" y="32558"/>
                  </a:lnTo>
                  <a:cubicBezTo>
                    <a:pt x="54979" y="36389"/>
                    <a:pt x="57535" y="38942"/>
                    <a:pt x="61369" y="38942"/>
                  </a:cubicBezTo>
                  <a:cubicBezTo>
                    <a:pt x="65203" y="38942"/>
                    <a:pt x="67759" y="36389"/>
                    <a:pt x="67759" y="32558"/>
                  </a:cubicBezTo>
                  <a:lnTo>
                    <a:pt x="67759" y="28090"/>
                  </a:lnTo>
                  <a:cubicBezTo>
                    <a:pt x="68398" y="12768"/>
                    <a:pt x="56896" y="638"/>
                    <a:pt x="4156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0" name="Graphic 4">
              <a:extLst>
                <a:ext uri="{FF2B5EF4-FFF2-40B4-BE49-F238E27FC236}">
                  <a16:creationId xmlns:a16="http://schemas.microsoft.com/office/drawing/2014/main" id="{8221D0B9-9892-2AD5-BF37-69AF41B4FFB9}"/>
                </a:ext>
              </a:extLst>
            </p:cNvPr>
            <p:cNvSpPr/>
            <p:nvPr/>
          </p:nvSpPr>
          <p:spPr>
            <a:xfrm>
              <a:off x="3697217" y="1113529"/>
              <a:ext cx="42173" cy="42134"/>
            </a:xfrm>
            <a:custGeom>
              <a:avLst/>
              <a:gdLst>
                <a:gd name="connsiteX0" fmla="*/ 21087 w 42173"/>
                <a:gd name="connsiteY0" fmla="*/ 42134 h 42134"/>
                <a:gd name="connsiteX1" fmla="*/ 42174 w 42173"/>
                <a:gd name="connsiteY1" fmla="*/ 21067 h 42134"/>
                <a:gd name="connsiteX2" fmla="*/ 21087 w 42173"/>
                <a:gd name="connsiteY2" fmla="*/ 0 h 42134"/>
                <a:gd name="connsiteX3" fmla="*/ 0 w 42173"/>
                <a:gd name="connsiteY3" fmla="*/ 21067 h 42134"/>
                <a:gd name="connsiteX4" fmla="*/ 0 w 42173"/>
                <a:gd name="connsiteY4" fmla="*/ 21067 h 42134"/>
                <a:gd name="connsiteX5" fmla="*/ 21087 w 42173"/>
                <a:gd name="connsiteY5" fmla="*/ 42134 h 42134"/>
                <a:gd name="connsiteX6" fmla="*/ 21087 w 42173"/>
                <a:gd name="connsiteY6" fmla="*/ 12768 h 42134"/>
                <a:gd name="connsiteX7" fmla="*/ 29394 w 42173"/>
                <a:gd name="connsiteY7" fmla="*/ 21067 h 42134"/>
                <a:gd name="connsiteX8" fmla="*/ 21087 w 42173"/>
                <a:gd name="connsiteY8" fmla="*/ 29366 h 42134"/>
                <a:gd name="connsiteX9" fmla="*/ 12780 w 42173"/>
                <a:gd name="connsiteY9" fmla="*/ 21067 h 42134"/>
                <a:gd name="connsiteX10" fmla="*/ 12780 w 42173"/>
                <a:gd name="connsiteY10" fmla="*/ 21067 h 42134"/>
                <a:gd name="connsiteX11" fmla="*/ 21087 w 42173"/>
                <a:gd name="connsiteY11" fmla="*/ 12768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3" h="42134">
                  <a:moveTo>
                    <a:pt x="21087" y="42134"/>
                  </a:moveTo>
                  <a:cubicBezTo>
                    <a:pt x="32589" y="42134"/>
                    <a:pt x="42174" y="32558"/>
                    <a:pt x="42174" y="21067"/>
                  </a:cubicBezTo>
                  <a:cubicBezTo>
                    <a:pt x="42174" y="9576"/>
                    <a:pt x="32589" y="0"/>
                    <a:pt x="21087" y="0"/>
                  </a:cubicBezTo>
                  <a:cubicBezTo>
                    <a:pt x="9585" y="0"/>
                    <a:pt x="0" y="9576"/>
                    <a:pt x="0" y="21067"/>
                  </a:cubicBezTo>
                  <a:cubicBezTo>
                    <a:pt x="0" y="21067"/>
                    <a:pt x="0" y="21067"/>
                    <a:pt x="0" y="21067"/>
                  </a:cubicBezTo>
                  <a:cubicBezTo>
                    <a:pt x="0" y="32558"/>
                    <a:pt x="9585" y="42134"/>
                    <a:pt x="21087" y="42134"/>
                  </a:cubicBezTo>
                  <a:close/>
                  <a:moveTo>
                    <a:pt x="21087" y="12768"/>
                  </a:moveTo>
                  <a:cubicBezTo>
                    <a:pt x="25560" y="12768"/>
                    <a:pt x="29394" y="16598"/>
                    <a:pt x="29394" y="21067"/>
                  </a:cubicBezTo>
                  <a:cubicBezTo>
                    <a:pt x="29394" y="25536"/>
                    <a:pt x="25560" y="29366"/>
                    <a:pt x="21087" y="29366"/>
                  </a:cubicBezTo>
                  <a:cubicBezTo>
                    <a:pt x="16614" y="29366"/>
                    <a:pt x="12780" y="25536"/>
                    <a:pt x="12780" y="21067"/>
                  </a:cubicBezTo>
                  <a:cubicBezTo>
                    <a:pt x="12780" y="21067"/>
                    <a:pt x="12780" y="21067"/>
                    <a:pt x="12780" y="21067"/>
                  </a:cubicBezTo>
                  <a:cubicBezTo>
                    <a:pt x="12780" y="16598"/>
                    <a:pt x="16614" y="12768"/>
                    <a:pt x="21087" y="1276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1" name="Graphic 4">
              <a:extLst>
                <a:ext uri="{FF2B5EF4-FFF2-40B4-BE49-F238E27FC236}">
                  <a16:creationId xmlns:a16="http://schemas.microsoft.com/office/drawing/2014/main" id="{133CE849-0B5A-17ED-9CA2-2106599D89FB}"/>
                </a:ext>
              </a:extLst>
            </p:cNvPr>
            <p:cNvSpPr/>
            <p:nvPr/>
          </p:nvSpPr>
          <p:spPr>
            <a:xfrm>
              <a:off x="3754701" y="1033090"/>
              <a:ext cx="67783" cy="38942"/>
            </a:xfrm>
            <a:custGeom>
              <a:avLst/>
              <a:gdLst>
                <a:gd name="connsiteX0" fmla="*/ 6415 w 67783"/>
                <a:gd name="connsiteY0" fmla="*/ 38942 h 38942"/>
                <a:gd name="connsiteX1" fmla="*/ 12805 w 67783"/>
                <a:gd name="connsiteY1" fmla="*/ 32558 h 38942"/>
                <a:gd name="connsiteX2" fmla="*/ 12805 w 67783"/>
                <a:gd name="connsiteY2" fmla="*/ 28090 h 38942"/>
                <a:gd name="connsiteX3" fmla="*/ 26224 w 67783"/>
                <a:gd name="connsiteY3" fmla="*/ 12768 h 38942"/>
                <a:gd name="connsiteX4" fmla="*/ 41560 w 67783"/>
                <a:gd name="connsiteY4" fmla="*/ 12768 h 38942"/>
                <a:gd name="connsiteX5" fmla="*/ 54979 w 67783"/>
                <a:gd name="connsiteY5" fmla="*/ 28090 h 38942"/>
                <a:gd name="connsiteX6" fmla="*/ 54979 w 67783"/>
                <a:gd name="connsiteY6" fmla="*/ 32558 h 38942"/>
                <a:gd name="connsiteX7" fmla="*/ 61369 w 67783"/>
                <a:gd name="connsiteY7" fmla="*/ 38942 h 38942"/>
                <a:gd name="connsiteX8" fmla="*/ 67759 w 67783"/>
                <a:gd name="connsiteY8" fmla="*/ 32558 h 38942"/>
                <a:gd name="connsiteX9" fmla="*/ 67759 w 67783"/>
                <a:gd name="connsiteY9" fmla="*/ 28090 h 38942"/>
                <a:gd name="connsiteX10" fmla="*/ 41560 w 67783"/>
                <a:gd name="connsiteY10" fmla="*/ 0 h 38942"/>
                <a:gd name="connsiteX11" fmla="*/ 26224 w 67783"/>
                <a:gd name="connsiteY11" fmla="*/ 0 h 38942"/>
                <a:gd name="connsiteX12" fmla="*/ 25 w 67783"/>
                <a:gd name="connsiteY12" fmla="*/ 28090 h 38942"/>
                <a:gd name="connsiteX13" fmla="*/ 25 w 67783"/>
                <a:gd name="connsiteY13" fmla="*/ 32558 h 38942"/>
                <a:gd name="connsiteX14" fmla="*/ 6415 w 67783"/>
                <a:gd name="connsiteY14" fmla="*/ 38942 h 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83" h="38942">
                  <a:moveTo>
                    <a:pt x="6415" y="38942"/>
                  </a:moveTo>
                  <a:cubicBezTo>
                    <a:pt x="10249" y="38942"/>
                    <a:pt x="12805" y="36389"/>
                    <a:pt x="12805" y="32558"/>
                  </a:cubicBezTo>
                  <a:lnTo>
                    <a:pt x="12805" y="28090"/>
                  </a:lnTo>
                  <a:cubicBezTo>
                    <a:pt x="12166" y="20429"/>
                    <a:pt x="18556" y="13406"/>
                    <a:pt x="26224" y="12768"/>
                  </a:cubicBezTo>
                  <a:lnTo>
                    <a:pt x="41560" y="12768"/>
                  </a:lnTo>
                  <a:cubicBezTo>
                    <a:pt x="49228" y="13406"/>
                    <a:pt x="55618" y="19790"/>
                    <a:pt x="54979" y="28090"/>
                  </a:cubicBezTo>
                  <a:lnTo>
                    <a:pt x="54979" y="32558"/>
                  </a:lnTo>
                  <a:cubicBezTo>
                    <a:pt x="54979" y="36389"/>
                    <a:pt x="57535" y="38942"/>
                    <a:pt x="61369" y="38942"/>
                  </a:cubicBezTo>
                  <a:cubicBezTo>
                    <a:pt x="65203" y="38942"/>
                    <a:pt x="67759" y="36389"/>
                    <a:pt x="67759" y="32558"/>
                  </a:cubicBezTo>
                  <a:lnTo>
                    <a:pt x="67759" y="28090"/>
                  </a:lnTo>
                  <a:cubicBezTo>
                    <a:pt x="68398" y="12768"/>
                    <a:pt x="56257" y="638"/>
                    <a:pt x="41560" y="0"/>
                  </a:cubicBezTo>
                  <a:lnTo>
                    <a:pt x="26224" y="0"/>
                  </a:lnTo>
                  <a:cubicBezTo>
                    <a:pt x="10888" y="638"/>
                    <a:pt x="-613" y="12768"/>
                    <a:pt x="25" y="28090"/>
                  </a:cubicBezTo>
                  <a:lnTo>
                    <a:pt x="25" y="32558"/>
                  </a:lnTo>
                  <a:cubicBezTo>
                    <a:pt x="25" y="35750"/>
                    <a:pt x="3220" y="38942"/>
                    <a:pt x="6415" y="3894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2" name="Graphic 4">
              <a:extLst>
                <a:ext uri="{FF2B5EF4-FFF2-40B4-BE49-F238E27FC236}">
                  <a16:creationId xmlns:a16="http://schemas.microsoft.com/office/drawing/2014/main" id="{9ED3848D-D61F-A708-31F8-4621308118F7}"/>
                </a:ext>
              </a:extLst>
            </p:cNvPr>
            <p:cNvSpPr/>
            <p:nvPr/>
          </p:nvSpPr>
          <p:spPr>
            <a:xfrm>
              <a:off x="3768145" y="983934"/>
              <a:ext cx="42173" cy="42134"/>
            </a:xfrm>
            <a:custGeom>
              <a:avLst/>
              <a:gdLst>
                <a:gd name="connsiteX0" fmla="*/ 21087 w 42173"/>
                <a:gd name="connsiteY0" fmla="*/ 42134 h 42134"/>
                <a:gd name="connsiteX1" fmla="*/ 42173 w 42173"/>
                <a:gd name="connsiteY1" fmla="*/ 21067 h 42134"/>
                <a:gd name="connsiteX2" fmla="*/ 21087 w 42173"/>
                <a:gd name="connsiteY2" fmla="*/ 0 h 42134"/>
                <a:gd name="connsiteX3" fmla="*/ 0 w 42173"/>
                <a:gd name="connsiteY3" fmla="*/ 21067 h 42134"/>
                <a:gd name="connsiteX4" fmla="*/ 21087 w 42173"/>
                <a:gd name="connsiteY4" fmla="*/ 42134 h 42134"/>
                <a:gd name="connsiteX5" fmla="*/ 21087 w 42173"/>
                <a:gd name="connsiteY5" fmla="*/ 42134 h 42134"/>
                <a:gd name="connsiteX6" fmla="*/ 21087 w 42173"/>
                <a:gd name="connsiteY6" fmla="*/ 12768 h 42134"/>
                <a:gd name="connsiteX7" fmla="*/ 29394 w 42173"/>
                <a:gd name="connsiteY7" fmla="*/ 21067 h 42134"/>
                <a:gd name="connsiteX8" fmla="*/ 21087 w 42173"/>
                <a:gd name="connsiteY8" fmla="*/ 29366 h 42134"/>
                <a:gd name="connsiteX9" fmla="*/ 12780 w 42173"/>
                <a:gd name="connsiteY9" fmla="*/ 21067 h 42134"/>
                <a:gd name="connsiteX10" fmla="*/ 21087 w 42173"/>
                <a:gd name="connsiteY10" fmla="*/ 12768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73" h="42134">
                  <a:moveTo>
                    <a:pt x="21087" y="42134"/>
                  </a:moveTo>
                  <a:cubicBezTo>
                    <a:pt x="32589" y="42134"/>
                    <a:pt x="42173" y="32558"/>
                    <a:pt x="42173" y="21067"/>
                  </a:cubicBezTo>
                  <a:cubicBezTo>
                    <a:pt x="42173" y="9576"/>
                    <a:pt x="32589" y="0"/>
                    <a:pt x="21087" y="0"/>
                  </a:cubicBezTo>
                  <a:cubicBezTo>
                    <a:pt x="9585" y="0"/>
                    <a:pt x="0" y="9576"/>
                    <a:pt x="0" y="21067"/>
                  </a:cubicBezTo>
                  <a:cubicBezTo>
                    <a:pt x="0" y="33197"/>
                    <a:pt x="9585" y="42134"/>
                    <a:pt x="21087" y="42134"/>
                  </a:cubicBezTo>
                  <a:cubicBezTo>
                    <a:pt x="21087" y="42134"/>
                    <a:pt x="21087" y="42134"/>
                    <a:pt x="21087" y="42134"/>
                  </a:cubicBezTo>
                  <a:close/>
                  <a:moveTo>
                    <a:pt x="21087" y="12768"/>
                  </a:moveTo>
                  <a:cubicBezTo>
                    <a:pt x="25560" y="12768"/>
                    <a:pt x="29394" y="16598"/>
                    <a:pt x="29394" y="21067"/>
                  </a:cubicBezTo>
                  <a:cubicBezTo>
                    <a:pt x="29394" y="25536"/>
                    <a:pt x="25560" y="29366"/>
                    <a:pt x="21087" y="29366"/>
                  </a:cubicBezTo>
                  <a:cubicBezTo>
                    <a:pt x="16614" y="29366"/>
                    <a:pt x="12780" y="25536"/>
                    <a:pt x="12780" y="21067"/>
                  </a:cubicBezTo>
                  <a:cubicBezTo>
                    <a:pt x="12780" y="16598"/>
                    <a:pt x="16614" y="12768"/>
                    <a:pt x="21087" y="1276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3" name="Graphic 4">
              <a:extLst>
                <a:ext uri="{FF2B5EF4-FFF2-40B4-BE49-F238E27FC236}">
                  <a16:creationId xmlns:a16="http://schemas.microsoft.com/office/drawing/2014/main" id="{C1AE4859-83CB-72E1-0C47-EE8C75EC1B3A}"/>
                </a:ext>
              </a:extLst>
            </p:cNvPr>
            <p:cNvSpPr/>
            <p:nvPr/>
          </p:nvSpPr>
          <p:spPr>
            <a:xfrm>
              <a:off x="3825630" y="1162047"/>
              <a:ext cx="67782" cy="38942"/>
            </a:xfrm>
            <a:custGeom>
              <a:avLst/>
              <a:gdLst>
                <a:gd name="connsiteX0" fmla="*/ 41560 w 67782"/>
                <a:gd name="connsiteY0" fmla="*/ 0 h 38942"/>
                <a:gd name="connsiteX1" fmla="*/ 26224 w 67782"/>
                <a:gd name="connsiteY1" fmla="*/ 0 h 38942"/>
                <a:gd name="connsiteX2" fmla="*/ 25 w 67782"/>
                <a:gd name="connsiteY2" fmla="*/ 28090 h 38942"/>
                <a:gd name="connsiteX3" fmla="*/ 25 w 67782"/>
                <a:gd name="connsiteY3" fmla="*/ 32558 h 38942"/>
                <a:gd name="connsiteX4" fmla="*/ 6415 w 67782"/>
                <a:gd name="connsiteY4" fmla="*/ 38942 h 38942"/>
                <a:gd name="connsiteX5" fmla="*/ 12805 w 67782"/>
                <a:gd name="connsiteY5" fmla="*/ 32558 h 38942"/>
                <a:gd name="connsiteX6" fmla="*/ 12805 w 67782"/>
                <a:gd name="connsiteY6" fmla="*/ 28090 h 38942"/>
                <a:gd name="connsiteX7" fmla="*/ 26224 w 67782"/>
                <a:gd name="connsiteY7" fmla="*/ 12768 h 38942"/>
                <a:gd name="connsiteX8" fmla="*/ 41560 w 67782"/>
                <a:gd name="connsiteY8" fmla="*/ 12768 h 38942"/>
                <a:gd name="connsiteX9" fmla="*/ 54979 w 67782"/>
                <a:gd name="connsiteY9" fmla="*/ 28090 h 38942"/>
                <a:gd name="connsiteX10" fmla="*/ 54979 w 67782"/>
                <a:gd name="connsiteY10" fmla="*/ 32558 h 38942"/>
                <a:gd name="connsiteX11" fmla="*/ 61369 w 67782"/>
                <a:gd name="connsiteY11" fmla="*/ 38942 h 38942"/>
                <a:gd name="connsiteX12" fmla="*/ 67759 w 67782"/>
                <a:gd name="connsiteY12" fmla="*/ 32558 h 38942"/>
                <a:gd name="connsiteX13" fmla="*/ 67759 w 67782"/>
                <a:gd name="connsiteY13" fmla="*/ 28090 h 38942"/>
                <a:gd name="connsiteX14" fmla="*/ 41560 w 67782"/>
                <a:gd name="connsiteY14" fmla="*/ 0 h 3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82" h="38942">
                  <a:moveTo>
                    <a:pt x="41560" y="0"/>
                  </a:moveTo>
                  <a:lnTo>
                    <a:pt x="26224" y="0"/>
                  </a:lnTo>
                  <a:cubicBezTo>
                    <a:pt x="10888" y="638"/>
                    <a:pt x="-614" y="12768"/>
                    <a:pt x="25" y="28090"/>
                  </a:cubicBezTo>
                  <a:lnTo>
                    <a:pt x="25" y="32558"/>
                  </a:lnTo>
                  <a:cubicBezTo>
                    <a:pt x="25" y="36389"/>
                    <a:pt x="2581" y="38942"/>
                    <a:pt x="6415" y="38942"/>
                  </a:cubicBezTo>
                  <a:cubicBezTo>
                    <a:pt x="10249" y="38942"/>
                    <a:pt x="12805" y="36389"/>
                    <a:pt x="12805" y="32558"/>
                  </a:cubicBezTo>
                  <a:lnTo>
                    <a:pt x="12805" y="28090"/>
                  </a:lnTo>
                  <a:cubicBezTo>
                    <a:pt x="12166" y="20429"/>
                    <a:pt x="18556" y="13406"/>
                    <a:pt x="26224" y="12768"/>
                  </a:cubicBezTo>
                  <a:lnTo>
                    <a:pt x="41560" y="12768"/>
                  </a:lnTo>
                  <a:cubicBezTo>
                    <a:pt x="49228" y="13406"/>
                    <a:pt x="55618" y="19790"/>
                    <a:pt x="54979" y="28090"/>
                  </a:cubicBezTo>
                  <a:lnTo>
                    <a:pt x="54979" y="32558"/>
                  </a:lnTo>
                  <a:cubicBezTo>
                    <a:pt x="54979" y="36389"/>
                    <a:pt x="57535" y="38942"/>
                    <a:pt x="61369" y="38942"/>
                  </a:cubicBezTo>
                  <a:cubicBezTo>
                    <a:pt x="65203" y="38942"/>
                    <a:pt x="67759" y="36389"/>
                    <a:pt x="67759" y="32558"/>
                  </a:cubicBezTo>
                  <a:lnTo>
                    <a:pt x="67759" y="28090"/>
                  </a:lnTo>
                  <a:cubicBezTo>
                    <a:pt x="68398" y="12768"/>
                    <a:pt x="56257" y="638"/>
                    <a:pt x="4156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4" name="Graphic 4">
              <a:extLst>
                <a:ext uri="{FF2B5EF4-FFF2-40B4-BE49-F238E27FC236}">
                  <a16:creationId xmlns:a16="http://schemas.microsoft.com/office/drawing/2014/main" id="{1154794E-5C16-683A-AE1A-ADD4D93FB1FD}"/>
                </a:ext>
              </a:extLst>
            </p:cNvPr>
            <p:cNvSpPr/>
            <p:nvPr/>
          </p:nvSpPr>
          <p:spPr>
            <a:xfrm>
              <a:off x="3838435" y="1113529"/>
              <a:ext cx="42173" cy="42134"/>
            </a:xfrm>
            <a:custGeom>
              <a:avLst/>
              <a:gdLst>
                <a:gd name="connsiteX0" fmla="*/ 21087 w 42173"/>
                <a:gd name="connsiteY0" fmla="*/ 42134 h 42134"/>
                <a:gd name="connsiteX1" fmla="*/ 42173 w 42173"/>
                <a:gd name="connsiteY1" fmla="*/ 21067 h 42134"/>
                <a:gd name="connsiteX2" fmla="*/ 21087 w 42173"/>
                <a:gd name="connsiteY2" fmla="*/ 0 h 42134"/>
                <a:gd name="connsiteX3" fmla="*/ 0 w 42173"/>
                <a:gd name="connsiteY3" fmla="*/ 21067 h 42134"/>
                <a:gd name="connsiteX4" fmla="*/ 0 w 42173"/>
                <a:gd name="connsiteY4" fmla="*/ 21067 h 42134"/>
                <a:gd name="connsiteX5" fmla="*/ 21087 w 42173"/>
                <a:gd name="connsiteY5" fmla="*/ 42134 h 42134"/>
                <a:gd name="connsiteX6" fmla="*/ 21087 w 42173"/>
                <a:gd name="connsiteY6" fmla="*/ 12768 h 42134"/>
                <a:gd name="connsiteX7" fmla="*/ 29394 w 42173"/>
                <a:gd name="connsiteY7" fmla="*/ 21067 h 42134"/>
                <a:gd name="connsiteX8" fmla="*/ 21087 w 42173"/>
                <a:gd name="connsiteY8" fmla="*/ 29366 h 42134"/>
                <a:gd name="connsiteX9" fmla="*/ 12780 w 42173"/>
                <a:gd name="connsiteY9" fmla="*/ 21067 h 42134"/>
                <a:gd name="connsiteX10" fmla="*/ 12780 w 42173"/>
                <a:gd name="connsiteY10" fmla="*/ 21067 h 42134"/>
                <a:gd name="connsiteX11" fmla="*/ 21087 w 42173"/>
                <a:gd name="connsiteY11" fmla="*/ 12768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173" h="42134">
                  <a:moveTo>
                    <a:pt x="21087" y="42134"/>
                  </a:moveTo>
                  <a:cubicBezTo>
                    <a:pt x="32589" y="42134"/>
                    <a:pt x="42173" y="32558"/>
                    <a:pt x="42173" y="21067"/>
                  </a:cubicBezTo>
                  <a:cubicBezTo>
                    <a:pt x="42173" y="9576"/>
                    <a:pt x="32589" y="0"/>
                    <a:pt x="21087" y="0"/>
                  </a:cubicBezTo>
                  <a:cubicBezTo>
                    <a:pt x="9585" y="0"/>
                    <a:pt x="0" y="9576"/>
                    <a:pt x="0" y="21067"/>
                  </a:cubicBezTo>
                  <a:cubicBezTo>
                    <a:pt x="0" y="21067"/>
                    <a:pt x="0" y="21067"/>
                    <a:pt x="0" y="21067"/>
                  </a:cubicBezTo>
                  <a:cubicBezTo>
                    <a:pt x="0" y="32558"/>
                    <a:pt x="9585" y="42134"/>
                    <a:pt x="21087" y="42134"/>
                  </a:cubicBezTo>
                  <a:close/>
                  <a:moveTo>
                    <a:pt x="21087" y="12768"/>
                  </a:moveTo>
                  <a:cubicBezTo>
                    <a:pt x="25560" y="12768"/>
                    <a:pt x="29394" y="16598"/>
                    <a:pt x="29394" y="21067"/>
                  </a:cubicBezTo>
                  <a:cubicBezTo>
                    <a:pt x="29394" y="25536"/>
                    <a:pt x="25560" y="29366"/>
                    <a:pt x="21087" y="29366"/>
                  </a:cubicBezTo>
                  <a:cubicBezTo>
                    <a:pt x="16614" y="29366"/>
                    <a:pt x="12780" y="25536"/>
                    <a:pt x="12780" y="21067"/>
                  </a:cubicBezTo>
                  <a:cubicBezTo>
                    <a:pt x="12780" y="21067"/>
                    <a:pt x="12780" y="21067"/>
                    <a:pt x="12780" y="21067"/>
                  </a:cubicBezTo>
                  <a:cubicBezTo>
                    <a:pt x="12780" y="16598"/>
                    <a:pt x="16614" y="12768"/>
                    <a:pt x="21087" y="1276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55" name="Graphic 4">
              <a:extLst>
                <a:ext uri="{FF2B5EF4-FFF2-40B4-BE49-F238E27FC236}">
                  <a16:creationId xmlns:a16="http://schemas.microsoft.com/office/drawing/2014/main" id="{F45CAE9E-4B82-BBAA-4CC4-760BEBBAC0E4}"/>
                </a:ext>
              </a:extLst>
            </p:cNvPr>
            <p:cNvSpPr/>
            <p:nvPr/>
          </p:nvSpPr>
          <p:spPr>
            <a:xfrm>
              <a:off x="3751695" y="1080970"/>
              <a:ext cx="74948" cy="68308"/>
            </a:xfrm>
            <a:custGeom>
              <a:avLst/>
              <a:gdLst>
                <a:gd name="connsiteX0" fmla="*/ 72682 w 74948"/>
                <a:gd name="connsiteY0" fmla="*/ 56818 h 68308"/>
                <a:gd name="connsiteX1" fmla="*/ 43927 w 74948"/>
                <a:gd name="connsiteY1" fmla="*/ 33197 h 68308"/>
                <a:gd name="connsiteX2" fmla="*/ 43927 w 74948"/>
                <a:gd name="connsiteY2" fmla="*/ 6384 h 68308"/>
                <a:gd name="connsiteX3" fmla="*/ 37537 w 74948"/>
                <a:gd name="connsiteY3" fmla="*/ 0 h 68308"/>
                <a:gd name="connsiteX4" fmla="*/ 31147 w 74948"/>
                <a:gd name="connsiteY4" fmla="*/ 6384 h 68308"/>
                <a:gd name="connsiteX5" fmla="*/ 31147 w 74948"/>
                <a:gd name="connsiteY5" fmla="*/ 33197 h 68308"/>
                <a:gd name="connsiteX6" fmla="*/ 2393 w 74948"/>
                <a:gd name="connsiteY6" fmla="*/ 55541 h 68308"/>
                <a:gd name="connsiteX7" fmla="*/ 1115 w 74948"/>
                <a:gd name="connsiteY7" fmla="*/ 64478 h 68308"/>
                <a:gd name="connsiteX8" fmla="*/ 6226 w 74948"/>
                <a:gd name="connsiteY8" fmla="*/ 67032 h 68308"/>
                <a:gd name="connsiteX9" fmla="*/ 10061 w 74948"/>
                <a:gd name="connsiteY9" fmla="*/ 65755 h 68308"/>
                <a:gd name="connsiteX10" fmla="*/ 37537 w 74948"/>
                <a:gd name="connsiteY10" fmla="*/ 44688 h 68308"/>
                <a:gd name="connsiteX11" fmla="*/ 64375 w 74948"/>
                <a:gd name="connsiteY11" fmla="*/ 67032 h 68308"/>
                <a:gd name="connsiteX12" fmla="*/ 68209 w 74948"/>
                <a:gd name="connsiteY12" fmla="*/ 68309 h 68308"/>
                <a:gd name="connsiteX13" fmla="*/ 73321 w 74948"/>
                <a:gd name="connsiteY13" fmla="*/ 65755 h 68308"/>
                <a:gd name="connsiteX14" fmla="*/ 72682 w 74948"/>
                <a:gd name="connsiteY14" fmla="*/ 56818 h 68308"/>
                <a:gd name="connsiteX15" fmla="*/ 72682 w 74948"/>
                <a:gd name="connsiteY15" fmla="*/ 56818 h 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48" h="68308">
                  <a:moveTo>
                    <a:pt x="72682" y="56818"/>
                  </a:moveTo>
                  <a:lnTo>
                    <a:pt x="43927" y="33197"/>
                  </a:lnTo>
                  <a:lnTo>
                    <a:pt x="43927" y="6384"/>
                  </a:lnTo>
                  <a:cubicBezTo>
                    <a:pt x="43927" y="2554"/>
                    <a:pt x="41371" y="0"/>
                    <a:pt x="37537" y="0"/>
                  </a:cubicBezTo>
                  <a:cubicBezTo>
                    <a:pt x="33704" y="0"/>
                    <a:pt x="31147" y="2554"/>
                    <a:pt x="31147" y="6384"/>
                  </a:cubicBezTo>
                  <a:lnTo>
                    <a:pt x="31147" y="33197"/>
                  </a:lnTo>
                  <a:lnTo>
                    <a:pt x="2393" y="55541"/>
                  </a:lnTo>
                  <a:cubicBezTo>
                    <a:pt x="-163" y="57456"/>
                    <a:pt x="-802" y="61925"/>
                    <a:pt x="1115" y="64478"/>
                  </a:cubicBezTo>
                  <a:cubicBezTo>
                    <a:pt x="2393" y="65755"/>
                    <a:pt x="4310" y="67032"/>
                    <a:pt x="6226" y="67032"/>
                  </a:cubicBezTo>
                  <a:cubicBezTo>
                    <a:pt x="7505" y="67032"/>
                    <a:pt x="8783" y="66393"/>
                    <a:pt x="10061" y="65755"/>
                  </a:cubicBezTo>
                  <a:lnTo>
                    <a:pt x="37537" y="44688"/>
                  </a:lnTo>
                  <a:lnTo>
                    <a:pt x="64375" y="67032"/>
                  </a:lnTo>
                  <a:cubicBezTo>
                    <a:pt x="65653" y="67670"/>
                    <a:pt x="66931" y="68309"/>
                    <a:pt x="68209" y="68309"/>
                  </a:cubicBezTo>
                  <a:cubicBezTo>
                    <a:pt x="70126" y="68309"/>
                    <a:pt x="72043" y="67670"/>
                    <a:pt x="73321" y="65755"/>
                  </a:cubicBezTo>
                  <a:cubicBezTo>
                    <a:pt x="75877" y="62563"/>
                    <a:pt x="75238" y="58733"/>
                    <a:pt x="72682" y="56818"/>
                  </a:cubicBezTo>
                  <a:cubicBezTo>
                    <a:pt x="72682" y="56818"/>
                    <a:pt x="72682" y="56818"/>
                    <a:pt x="72682" y="5681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sp>
        <p:nvSpPr>
          <p:cNvPr id="56" name="TextBox 55">
            <a:extLst>
              <a:ext uri="{FF2B5EF4-FFF2-40B4-BE49-F238E27FC236}">
                <a16:creationId xmlns:a16="http://schemas.microsoft.com/office/drawing/2014/main" id="{E5C09F16-BD0E-D023-D28E-6CF6A1A335E7}"/>
              </a:ext>
            </a:extLst>
          </p:cNvPr>
          <p:cNvSpPr txBox="1"/>
          <p:nvPr/>
        </p:nvSpPr>
        <p:spPr>
          <a:xfrm>
            <a:off x="1847480" y="3285754"/>
            <a:ext cx="29565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Avoided spending </a:t>
            </a:r>
          </a:p>
        </p:txBody>
      </p:sp>
      <p:sp>
        <p:nvSpPr>
          <p:cNvPr id="57" name="TextBox 56">
            <a:extLst>
              <a:ext uri="{FF2B5EF4-FFF2-40B4-BE49-F238E27FC236}">
                <a16:creationId xmlns:a16="http://schemas.microsoft.com/office/drawing/2014/main" id="{4868FD1D-1B96-5042-8AAD-EF2FD6C93172}"/>
              </a:ext>
            </a:extLst>
          </p:cNvPr>
          <p:cNvSpPr txBox="1"/>
          <p:nvPr/>
        </p:nvSpPr>
        <p:spPr>
          <a:xfrm>
            <a:off x="1847481" y="3863063"/>
            <a:ext cx="27447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on administrative tasks through automation</a:t>
            </a:r>
          </a:p>
        </p:txBody>
      </p:sp>
      <p:sp>
        <p:nvSpPr>
          <p:cNvPr id="58" name="TextBox 57">
            <a:extLst>
              <a:ext uri="{FF2B5EF4-FFF2-40B4-BE49-F238E27FC236}">
                <a16:creationId xmlns:a16="http://schemas.microsoft.com/office/drawing/2014/main" id="{6A4FB6A1-0828-98B0-7DC4-E09B85B31876}"/>
              </a:ext>
            </a:extLst>
          </p:cNvPr>
          <p:cNvSpPr txBox="1"/>
          <p:nvPr/>
        </p:nvSpPr>
        <p:spPr>
          <a:xfrm>
            <a:off x="1847480" y="3482805"/>
            <a:ext cx="2295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D9FF"/>
                </a:solidFill>
                <a:effectLst/>
                <a:uLnTx/>
                <a:uFillTx/>
                <a:latin typeface="Arial" panose="020B0604020202020204" pitchFamily="34" charset="0"/>
                <a:ea typeface="Times New Roman" panose="02020603050405020304" pitchFamily="18" charset="0"/>
                <a:cs typeface="Times New Roman" panose="02020603050405020304" pitchFamily="18" charset="0"/>
              </a:rPr>
              <a:t>$222 billion</a:t>
            </a:r>
          </a:p>
        </p:txBody>
      </p:sp>
      <p:sp>
        <p:nvSpPr>
          <p:cNvPr id="68" name="TextBox 67">
            <a:extLst>
              <a:ext uri="{FF2B5EF4-FFF2-40B4-BE49-F238E27FC236}">
                <a16:creationId xmlns:a16="http://schemas.microsoft.com/office/drawing/2014/main" id="{18562CEA-04CC-C588-6AA7-1DE732DF909E}"/>
              </a:ext>
            </a:extLst>
          </p:cNvPr>
          <p:cNvSpPr txBox="1"/>
          <p:nvPr/>
        </p:nvSpPr>
        <p:spPr>
          <a:xfrm>
            <a:off x="1847480" y="4626119"/>
            <a:ext cx="29565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Can save an additional </a:t>
            </a:r>
          </a:p>
        </p:txBody>
      </p:sp>
      <p:sp>
        <p:nvSpPr>
          <p:cNvPr id="69" name="TextBox 68">
            <a:extLst>
              <a:ext uri="{FF2B5EF4-FFF2-40B4-BE49-F238E27FC236}">
                <a16:creationId xmlns:a16="http://schemas.microsoft.com/office/drawing/2014/main" id="{5D55F09B-8910-243E-85DB-BBE3CCB60A85}"/>
              </a:ext>
            </a:extLst>
          </p:cNvPr>
          <p:cNvSpPr txBox="1"/>
          <p:nvPr/>
        </p:nvSpPr>
        <p:spPr>
          <a:xfrm>
            <a:off x="1847480" y="5212572"/>
            <a:ext cx="32045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rPr>
              <a:t>annually through automation</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54C7689B-A46B-33E0-9925-FFB59FBDB881}"/>
              </a:ext>
            </a:extLst>
          </p:cNvPr>
          <p:cNvSpPr txBox="1"/>
          <p:nvPr/>
        </p:nvSpPr>
        <p:spPr>
          <a:xfrm>
            <a:off x="1847480" y="4823170"/>
            <a:ext cx="2295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62C6A5"/>
                </a:solidFill>
                <a:effectLst/>
                <a:uLnTx/>
                <a:uFillTx/>
                <a:latin typeface="Arial" panose="020B0604020202020204" pitchFamily="34" charset="0"/>
                <a:ea typeface="Times New Roman" panose="02020603050405020304" pitchFamily="18" charset="0"/>
                <a:cs typeface="Times New Roman" panose="02020603050405020304" pitchFamily="18" charset="0"/>
              </a:rPr>
              <a:t>$20 billion</a:t>
            </a:r>
          </a:p>
        </p:txBody>
      </p:sp>
      <p:grpSp>
        <p:nvGrpSpPr>
          <p:cNvPr id="80" name="Graphic 4">
            <a:extLst>
              <a:ext uri="{FF2B5EF4-FFF2-40B4-BE49-F238E27FC236}">
                <a16:creationId xmlns:a16="http://schemas.microsoft.com/office/drawing/2014/main" id="{6DABF831-DECD-27A5-F795-9BA19FD37EFE}"/>
              </a:ext>
            </a:extLst>
          </p:cNvPr>
          <p:cNvGrpSpPr>
            <a:grpSpLocks noChangeAspect="1"/>
          </p:cNvGrpSpPr>
          <p:nvPr/>
        </p:nvGrpSpPr>
        <p:grpSpPr>
          <a:xfrm>
            <a:off x="1118961" y="3425454"/>
            <a:ext cx="640678" cy="640080"/>
            <a:chOff x="1515054" y="3824168"/>
            <a:chExt cx="362309" cy="361971"/>
          </a:xfrm>
          <a:solidFill>
            <a:srgbClr val="00D9FF"/>
          </a:solidFill>
        </p:grpSpPr>
        <p:sp>
          <p:nvSpPr>
            <p:cNvPr id="81" name="Graphic 4">
              <a:extLst>
                <a:ext uri="{FF2B5EF4-FFF2-40B4-BE49-F238E27FC236}">
                  <a16:creationId xmlns:a16="http://schemas.microsoft.com/office/drawing/2014/main" id="{02CE9281-82CF-1A1E-2695-D5823DA89003}"/>
                </a:ext>
              </a:extLst>
            </p:cNvPr>
            <p:cNvSpPr/>
            <p:nvPr/>
          </p:nvSpPr>
          <p:spPr>
            <a:xfrm>
              <a:off x="1515054" y="3824168"/>
              <a:ext cx="362309" cy="361971"/>
            </a:xfrm>
            <a:custGeom>
              <a:avLst/>
              <a:gdLst>
                <a:gd name="connsiteX0" fmla="*/ 180835 w 362309"/>
                <a:gd name="connsiteY0" fmla="*/ 0 h 361971"/>
                <a:gd name="connsiteX1" fmla="*/ 0 w 362309"/>
                <a:gd name="connsiteY1" fmla="*/ 180667 h 361971"/>
                <a:gd name="connsiteX2" fmla="*/ 180835 w 362309"/>
                <a:gd name="connsiteY2" fmla="*/ 361971 h 361971"/>
                <a:gd name="connsiteX3" fmla="*/ 362309 w 362309"/>
                <a:gd name="connsiteY3" fmla="*/ 180667 h 361971"/>
                <a:gd name="connsiteX4" fmla="*/ 362309 w 362309"/>
                <a:gd name="connsiteY4" fmla="*/ 180667 h 361971"/>
                <a:gd name="connsiteX5" fmla="*/ 180835 w 362309"/>
                <a:gd name="connsiteY5" fmla="*/ 0 h 361971"/>
                <a:gd name="connsiteX6" fmla="*/ 180835 w 362309"/>
                <a:gd name="connsiteY6" fmla="*/ 349204 h 361971"/>
                <a:gd name="connsiteX7" fmla="*/ 12780 w 362309"/>
                <a:gd name="connsiteY7" fmla="*/ 180667 h 361971"/>
                <a:gd name="connsiteX8" fmla="*/ 180835 w 362309"/>
                <a:gd name="connsiteY8" fmla="*/ 12768 h 361971"/>
                <a:gd name="connsiteX9" fmla="*/ 349529 w 362309"/>
                <a:gd name="connsiteY9" fmla="*/ 181305 h 361971"/>
                <a:gd name="connsiteX10" fmla="*/ 349529 w 362309"/>
                <a:gd name="connsiteY10" fmla="*/ 181305 h 361971"/>
                <a:gd name="connsiteX11" fmla="*/ 180835 w 362309"/>
                <a:gd name="connsiteY11" fmla="*/ 349204 h 361971"/>
                <a:gd name="connsiteX12" fmla="*/ 180835 w 362309"/>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09" h="361971">
                  <a:moveTo>
                    <a:pt x="180835" y="0"/>
                  </a:moveTo>
                  <a:cubicBezTo>
                    <a:pt x="80513" y="0"/>
                    <a:pt x="0" y="81076"/>
                    <a:pt x="0" y="180667"/>
                  </a:cubicBezTo>
                  <a:cubicBezTo>
                    <a:pt x="0" y="280895"/>
                    <a:pt x="81152" y="361971"/>
                    <a:pt x="180835" y="361971"/>
                  </a:cubicBezTo>
                  <a:cubicBezTo>
                    <a:pt x="280518" y="361971"/>
                    <a:pt x="362309" y="280895"/>
                    <a:pt x="362309" y="180667"/>
                  </a:cubicBezTo>
                  <a:lnTo>
                    <a:pt x="362309" y="180667"/>
                  </a:lnTo>
                  <a:cubicBezTo>
                    <a:pt x="361670" y="81076"/>
                    <a:pt x="280518" y="0"/>
                    <a:pt x="180835" y="0"/>
                  </a:cubicBezTo>
                  <a:close/>
                  <a:moveTo>
                    <a:pt x="180835" y="349204"/>
                  </a:moveTo>
                  <a:cubicBezTo>
                    <a:pt x="87542" y="349204"/>
                    <a:pt x="12780" y="273873"/>
                    <a:pt x="12780" y="180667"/>
                  </a:cubicBezTo>
                  <a:cubicBezTo>
                    <a:pt x="12780" y="87460"/>
                    <a:pt x="88181" y="12768"/>
                    <a:pt x="180835" y="12768"/>
                  </a:cubicBezTo>
                  <a:cubicBezTo>
                    <a:pt x="274128" y="12768"/>
                    <a:pt x="349529" y="88099"/>
                    <a:pt x="349529" y="181305"/>
                  </a:cubicBezTo>
                  <a:lnTo>
                    <a:pt x="349529" y="181305"/>
                  </a:lnTo>
                  <a:cubicBezTo>
                    <a:pt x="348891" y="273873"/>
                    <a:pt x="273489" y="349204"/>
                    <a:pt x="180835" y="349204"/>
                  </a:cubicBezTo>
                  <a:lnTo>
                    <a:pt x="180835" y="34920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2" name="Graphic 4">
              <a:extLst>
                <a:ext uri="{FF2B5EF4-FFF2-40B4-BE49-F238E27FC236}">
                  <a16:creationId xmlns:a16="http://schemas.microsoft.com/office/drawing/2014/main" id="{F6AF9F6E-17D5-696D-D18C-8D182EED6377}"/>
                </a:ext>
              </a:extLst>
            </p:cNvPr>
            <p:cNvSpPr/>
            <p:nvPr/>
          </p:nvSpPr>
          <p:spPr>
            <a:xfrm>
              <a:off x="1650520" y="3934610"/>
              <a:ext cx="90737" cy="91290"/>
            </a:xfrm>
            <a:custGeom>
              <a:avLst/>
              <a:gdLst>
                <a:gd name="connsiteX0" fmla="*/ 45369 w 90737"/>
                <a:gd name="connsiteY0" fmla="*/ 0 h 91290"/>
                <a:gd name="connsiteX1" fmla="*/ 0 w 90737"/>
                <a:gd name="connsiteY1" fmla="*/ 45965 h 91290"/>
                <a:gd name="connsiteX2" fmla="*/ 45369 w 90737"/>
                <a:gd name="connsiteY2" fmla="*/ 91291 h 91290"/>
                <a:gd name="connsiteX3" fmla="*/ 90737 w 90737"/>
                <a:gd name="connsiteY3" fmla="*/ 45965 h 91290"/>
                <a:gd name="connsiteX4" fmla="*/ 45369 w 90737"/>
                <a:gd name="connsiteY4" fmla="*/ 0 h 91290"/>
                <a:gd name="connsiteX5" fmla="*/ 45369 w 90737"/>
                <a:gd name="connsiteY5" fmla="*/ 78523 h 91290"/>
                <a:gd name="connsiteX6" fmla="*/ 12780 w 90737"/>
                <a:gd name="connsiteY6" fmla="*/ 45326 h 91290"/>
                <a:gd name="connsiteX7" fmla="*/ 45369 w 90737"/>
                <a:gd name="connsiteY7" fmla="*/ 12768 h 91290"/>
                <a:gd name="connsiteX8" fmla="*/ 77957 w 90737"/>
                <a:gd name="connsiteY8" fmla="*/ 45326 h 91290"/>
                <a:gd name="connsiteX9" fmla="*/ 77957 w 90737"/>
                <a:gd name="connsiteY9" fmla="*/ 45326 h 91290"/>
                <a:gd name="connsiteX10" fmla="*/ 45369 w 90737"/>
                <a:gd name="connsiteY10" fmla="*/ 78523 h 91290"/>
                <a:gd name="connsiteX11" fmla="*/ 45369 w 90737"/>
                <a:gd name="connsiteY11" fmla="*/ 78523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737" h="91290">
                  <a:moveTo>
                    <a:pt x="45369" y="0"/>
                  </a:moveTo>
                  <a:cubicBezTo>
                    <a:pt x="20448" y="0"/>
                    <a:pt x="0" y="20429"/>
                    <a:pt x="0" y="45965"/>
                  </a:cubicBezTo>
                  <a:cubicBezTo>
                    <a:pt x="0" y="70862"/>
                    <a:pt x="20448" y="91291"/>
                    <a:pt x="45369" y="91291"/>
                  </a:cubicBezTo>
                  <a:cubicBezTo>
                    <a:pt x="70289" y="91291"/>
                    <a:pt x="90737" y="70862"/>
                    <a:pt x="90737" y="45965"/>
                  </a:cubicBezTo>
                  <a:cubicBezTo>
                    <a:pt x="90737" y="20429"/>
                    <a:pt x="70289" y="0"/>
                    <a:pt x="45369" y="0"/>
                  </a:cubicBezTo>
                  <a:close/>
                  <a:moveTo>
                    <a:pt x="45369" y="78523"/>
                  </a:moveTo>
                  <a:cubicBezTo>
                    <a:pt x="27477" y="78523"/>
                    <a:pt x="12780" y="63840"/>
                    <a:pt x="12780" y="45326"/>
                  </a:cubicBezTo>
                  <a:cubicBezTo>
                    <a:pt x="12780" y="27451"/>
                    <a:pt x="27477" y="12768"/>
                    <a:pt x="45369" y="12768"/>
                  </a:cubicBezTo>
                  <a:cubicBezTo>
                    <a:pt x="63261" y="12768"/>
                    <a:pt x="77957" y="27451"/>
                    <a:pt x="77957" y="45326"/>
                  </a:cubicBezTo>
                  <a:cubicBezTo>
                    <a:pt x="77957" y="45326"/>
                    <a:pt x="77957" y="45326"/>
                    <a:pt x="77957" y="45326"/>
                  </a:cubicBezTo>
                  <a:cubicBezTo>
                    <a:pt x="77957" y="63840"/>
                    <a:pt x="63261" y="78523"/>
                    <a:pt x="45369" y="78523"/>
                  </a:cubicBezTo>
                  <a:lnTo>
                    <a:pt x="45369" y="78523"/>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3" name="Graphic 4">
              <a:extLst>
                <a:ext uri="{FF2B5EF4-FFF2-40B4-BE49-F238E27FC236}">
                  <a16:creationId xmlns:a16="http://schemas.microsoft.com/office/drawing/2014/main" id="{51058181-81B6-CAB9-1678-69A1C74CB51F}"/>
                </a:ext>
              </a:extLst>
            </p:cNvPr>
            <p:cNvSpPr/>
            <p:nvPr/>
          </p:nvSpPr>
          <p:spPr>
            <a:xfrm>
              <a:off x="1603874" y="3889284"/>
              <a:ext cx="183489" cy="182582"/>
            </a:xfrm>
            <a:custGeom>
              <a:avLst/>
              <a:gdLst>
                <a:gd name="connsiteX0" fmla="*/ 177640 w 183489"/>
                <a:gd name="connsiteY0" fmla="*/ 70862 h 182582"/>
                <a:gd name="connsiteX1" fmla="*/ 166777 w 183489"/>
                <a:gd name="connsiteY1" fmla="*/ 70862 h 182582"/>
                <a:gd name="connsiteX2" fmla="*/ 159748 w 183489"/>
                <a:gd name="connsiteY2" fmla="*/ 53626 h 182582"/>
                <a:gd name="connsiteX3" fmla="*/ 167416 w 183489"/>
                <a:gd name="connsiteY3" fmla="*/ 45965 h 182582"/>
                <a:gd name="connsiteX4" fmla="*/ 167416 w 183489"/>
                <a:gd name="connsiteY4" fmla="*/ 37027 h 182582"/>
                <a:gd name="connsiteX5" fmla="*/ 167416 w 183489"/>
                <a:gd name="connsiteY5" fmla="*/ 37027 h 182582"/>
                <a:gd name="connsiteX6" fmla="*/ 146969 w 183489"/>
                <a:gd name="connsiteY6" fmla="*/ 16599 h 182582"/>
                <a:gd name="connsiteX7" fmla="*/ 138023 w 183489"/>
                <a:gd name="connsiteY7" fmla="*/ 16599 h 182582"/>
                <a:gd name="connsiteX8" fmla="*/ 138023 w 183489"/>
                <a:gd name="connsiteY8" fmla="*/ 16599 h 182582"/>
                <a:gd name="connsiteX9" fmla="*/ 130355 w 183489"/>
                <a:gd name="connsiteY9" fmla="*/ 24259 h 182582"/>
                <a:gd name="connsiteX10" fmla="*/ 113741 w 183489"/>
                <a:gd name="connsiteY10" fmla="*/ 17237 h 182582"/>
                <a:gd name="connsiteX11" fmla="*/ 113741 w 183489"/>
                <a:gd name="connsiteY11" fmla="*/ 6384 h 182582"/>
                <a:gd name="connsiteX12" fmla="*/ 107351 w 183489"/>
                <a:gd name="connsiteY12" fmla="*/ 0 h 182582"/>
                <a:gd name="connsiteX13" fmla="*/ 77957 w 183489"/>
                <a:gd name="connsiteY13" fmla="*/ 0 h 182582"/>
                <a:gd name="connsiteX14" fmla="*/ 71567 w 183489"/>
                <a:gd name="connsiteY14" fmla="*/ 6384 h 182582"/>
                <a:gd name="connsiteX15" fmla="*/ 71567 w 183489"/>
                <a:gd name="connsiteY15" fmla="*/ 17237 h 182582"/>
                <a:gd name="connsiteX16" fmla="*/ 54954 w 183489"/>
                <a:gd name="connsiteY16" fmla="*/ 24259 h 182582"/>
                <a:gd name="connsiteX17" fmla="*/ 47285 w 183489"/>
                <a:gd name="connsiteY17" fmla="*/ 15960 h 182582"/>
                <a:gd name="connsiteX18" fmla="*/ 38340 w 183489"/>
                <a:gd name="connsiteY18" fmla="*/ 15960 h 182582"/>
                <a:gd name="connsiteX19" fmla="*/ 17892 w 183489"/>
                <a:gd name="connsiteY19" fmla="*/ 36389 h 182582"/>
                <a:gd name="connsiteX20" fmla="*/ 17892 w 183489"/>
                <a:gd name="connsiteY20" fmla="*/ 45327 h 182582"/>
                <a:gd name="connsiteX21" fmla="*/ 25560 w 183489"/>
                <a:gd name="connsiteY21" fmla="*/ 52987 h 182582"/>
                <a:gd name="connsiteX22" fmla="*/ 18531 w 183489"/>
                <a:gd name="connsiteY22" fmla="*/ 69586 h 182582"/>
                <a:gd name="connsiteX23" fmla="*/ 6390 w 183489"/>
                <a:gd name="connsiteY23" fmla="*/ 69586 h 182582"/>
                <a:gd name="connsiteX24" fmla="*/ 0 w 183489"/>
                <a:gd name="connsiteY24" fmla="*/ 75970 h 182582"/>
                <a:gd name="connsiteX25" fmla="*/ 0 w 183489"/>
                <a:gd name="connsiteY25" fmla="*/ 105336 h 182582"/>
                <a:gd name="connsiteX26" fmla="*/ 6390 w 183489"/>
                <a:gd name="connsiteY26" fmla="*/ 111720 h 182582"/>
                <a:gd name="connsiteX27" fmla="*/ 17253 w 183489"/>
                <a:gd name="connsiteY27" fmla="*/ 111720 h 182582"/>
                <a:gd name="connsiteX28" fmla="*/ 24282 w 183489"/>
                <a:gd name="connsiteY28" fmla="*/ 128318 h 182582"/>
                <a:gd name="connsiteX29" fmla="*/ 16614 w 183489"/>
                <a:gd name="connsiteY29" fmla="*/ 136617 h 182582"/>
                <a:gd name="connsiteX30" fmla="*/ 14697 w 183489"/>
                <a:gd name="connsiteY30" fmla="*/ 141086 h 182582"/>
                <a:gd name="connsiteX31" fmla="*/ 16614 w 183489"/>
                <a:gd name="connsiteY31" fmla="*/ 145555 h 182582"/>
                <a:gd name="connsiteX32" fmla="*/ 37062 w 183489"/>
                <a:gd name="connsiteY32" fmla="*/ 165984 h 182582"/>
                <a:gd name="connsiteX33" fmla="*/ 46008 w 183489"/>
                <a:gd name="connsiteY33" fmla="*/ 165984 h 182582"/>
                <a:gd name="connsiteX34" fmla="*/ 46008 w 183489"/>
                <a:gd name="connsiteY34" fmla="*/ 165984 h 182582"/>
                <a:gd name="connsiteX35" fmla="*/ 53675 w 183489"/>
                <a:gd name="connsiteY35" fmla="*/ 158323 h 182582"/>
                <a:gd name="connsiteX36" fmla="*/ 70289 w 183489"/>
                <a:gd name="connsiteY36" fmla="*/ 165345 h 182582"/>
                <a:gd name="connsiteX37" fmla="*/ 70289 w 183489"/>
                <a:gd name="connsiteY37" fmla="*/ 176198 h 182582"/>
                <a:gd name="connsiteX38" fmla="*/ 76679 w 183489"/>
                <a:gd name="connsiteY38" fmla="*/ 182582 h 182582"/>
                <a:gd name="connsiteX39" fmla="*/ 106073 w 183489"/>
                <a:gd name="connsiteY39" fmla="*/ 182582 h 182582"/>
                <a:gd name="connsiteX40" fmla="*/ 112463 w 183489"/>
                <a:gd name="connsiteY40" fmla="*/ 176198 h 182582"/>
                <a:gd name="connsiteX41" fmla="*/ 112463 w 183489"/>
                <a:gd name="connsiteY41" fmla="*/ 165345 h 182582"/>
                <a:gd name="connsiteX42" fmla="*/ 129077 w 183489"/>
                <a:gd name="connsiteY42" fmla="*/ 158323 h 182582"/>
                <a:gd name="connsiteX43" fmla="*/ 136745 w 183489"/>
                <a:gd name="connsiteY43" fmla="*/ 165984 h 182582"/>
                <a:gd name="connsiteX44" fmla="*/ 145690 w 183489"/>
                <a:gd name="connsiteY44" fmla="*/ 165984 h 182582"/>
                <a:gd name="connsiteX45" fmla="*/ 166138 w 183489"/>
                <a:gd name="connsiteY45" fmla="*/ 145555 h 182582"/>
                <a:gd name="connsiteX46" fmla="*/ 166138 w 183489"/>
                <a:gd name="connsiteY46" fmla="*/ 136617 h 182582"/>
                <a:gd name="connsiteX47" fmla="*/ 159109 w 183489"/>
                <a:gd name="connsiteY47" fmla="*/ 128957 h 182582"/>
                <a:gd name="connsiteX48" fmla="*/ 166138 w 183489"/>
                <a:gd name="connsiteY48" fmla="*/ 112358 h 182582"/>
                <a:gd name="connsiteX49" fmla="*/ 177001 w 183489"/>
                <a:gd name="connsiteY49" fmla="*/ 112358 h 182582"/>
                <a:gd name="connsiteX50" fmla="*/ 183391 w 183489"/>
                <a:gd name="connsiteY50" fmla="*/ 105974 h 182582"/>
                <a:gd name="connsiteX51" fmla="*/ 183391 w 183489"/>
                <a:gd name="connsiteY51" fmla="*/ 76608 h 182582"/>
                <a:gd name="connsiteX52" fmla="*/ 177640 w 183489"/>
                <a:gd name="connsiteY52" fmla="*/ 70862 h 182582"/>
                <a:gd name="connsiteX53" fmla="*/ 177640 w 183489"/>
                <a:gd name="connsiteY53" fmla="*/ 70862 h 182582"/>
                <a:gd name="connsiteX54" fmla="*/ 171250 w 183489"/>
                <a:gd name="connsiteY54" fmla="*/ 99590 h 182582"/>
                <a:gd name="connsiteX55" fmla="*/ 161665 w 183489"/>
                <a:gd name="connsiteY55" fmla="*/ 99590 h 182582"/>
                <a:gd name="connsiteX56" fmla="*/ 155275 w 183489"/>
                <a:gd name="connsiteY56" fmla="*/ 104697 h 182582"/>
                <a:gd name="connsiteX57" fmla="*/ 145690 w 183489"/>
                <a:gd name="connsiteY57" fmla="*/ 127041 h 182582"/>
                <a:gd name="connsiteX58" fmla="*/ 146330 w 183489"/>
                <a:gd name="connsiteY58" fmla="*/ 135341 h 182582"/>
                <a:gd name="connsiteX59" fmla="*/ 152719 w 183489"/>
                <a:gd name="connsiteY59" fmla="*/ 141724 h 182582"/>
                <a:gd name="connsiteX60" fmla="*/ 141218 w 183489"/>
                <a:gd name="connsiteY60" fmla="*/ 153216 h 182582"/>
                <a:gd name="connsiteX61" fmla="*/ 134189 w 183489"/>
                <a:gd name="connsiteY61" fmla="*/ 146193 h 182582"/>
                <a:gd name="connsiteX62" fmla="*/ 126521 w 183489"/>
                <a:gd name="connsiteY62" fmla="*/ 145555 h 182582"/>
                <a:gd name="connsiteX63" fmla="*/ 104156 w 183489"/>
                <a:gd name="connsiteY63" fmla="*/ 154492 h 182582"/>
                <a:gd name="connsiteX64" fmla="*/ 99044 w 183489"/>
                <a:gd name="connsiteY64" fmla="*/ 160876 h 182582"/>
                <a:gd name="connsiteX65" fmla="*/ 99044 w 183489"/>
                <a:gd name="connsiteY65" fmla="*/ 170452 h 182582"/>
                <a:gd name="connsiteX66" fmla="*/ 83069 w 183489"/>
                <a:gd name="connsiteY66" fmla="*/ 170452 h 182582"/>
                <a:gd name="connsiteX67" fmla="*/ 83069 w 183489"/>
                <a:gd name="connsiteY67" fmla="*/ 160876 h 182582"/>
                <a:gd name="connsiteX68" fmla="*/ 77957 w 183489"/>
                <a:gd name="connsiteY68" fmla="*/ 154492 h 182582"/>
                <a:gd name="connsiteX69" fmla="*/ 56231 w 183489"/>
                <a:gd name="connsiteY69" fmla="*/ 144916 h 182582"/>
                <a:gd name="connsiteX70" fmla="*/ 47925 w 183489"/>
                <a:gd name="connsiteY70" fmla="*/ 145555 h 182582"/>
                <a:gd name="connsiteX71" fmla="*/ 41535 w 183489"/>
                <a:gd name="connsiteY71" fmla="*/ 151939 h 182582"/>
                <a:gd name="connsiteX72" fmla="*/ 30033 w 183489"/>
                <a:gd name="connsiteY72" fmla="*/ 140448 h 182582"/>
                <a:gd name="connsiteX73" fmla="*/ 37062 w 183489"/>
                <a:gd name="connsiteY73" fmla="*/ 133425 h 182582"/>
                <a:gd name="connsiteX74" fmla="*/ 37701 w 183489"/>
                <a:gd name="connsiteY74" fmla="*/ 125765 h 182582"/>
                <a:gd name="connsiteX75" fmla="*/ 28755 w 183489"/>
                <a:gd name="connsiteY75" fmla="*/ 103421 h 182582"/>
                <a:gd name="connsiteX76" fmla="*/ 22365 w 183489"/>
                <a:gd name="connsiteY76" fmla="*/ 98313 h 182582"/>
                <a:gd name="connsiteX77" fmla="*/ 12780 w 183489"/>
                <a:gd name="connsiteY77" fmla="*/ 98313 h 182582"/>
                <a:gd name="connsiteX78" fmla="*/ 12780 w 183489"/>
                <a:gd name="connsiteY78" fmla="*/ 81715 h 182582"/>
                <a:gd name="connsiteX79" fmla="*/ 22365 w 183489"/>
                <a:gd name="connsiteY79" fmla="*/ 81715 h 182582"/>
                <a:gd name="connsiteX80" fmla="*/ 28755 w 183489"/>
                <a:gd name="connsiteY80" fmla="*/ 76608 h 182582"/>
                <a:gd name="connsiteX81" fmla="*/ 38340 w 183489"/>
                <a:gd name="connsiteY81" fmla="*/ 54902 h 182582"/>
                <a:gd name="connsiteX82" fmla="*/ 37701 w 183489"/>
                <a:gd name="connsiteY82" fmla="*/ 46603 h 182582"/>
                <a:gd name="connsiteX83" fmla="*/ 31311 w 183489"/>
                <a:gd name="connsiteY83" fmla="*/ 40219 h 182582"/>
                <a:gd name="connsiteX84" fmla="*/ 42813 w 183489"/>
                <a:gd name="connsiteY84" fmla="*/ 28728 h 182582"/>
                <a:gd name="connsiteX85" fmla="*/ 49841 w 183489"/>
                <a:gd name="connsiteY85" fmla="*/ 35751 h 182582"/>
                <a:gd name="connsiteX86" fmla="*/ 57509 w 183489"/>
                <a:gd name="connsiteY86" fmla="*/ 36389 h 182582"/>
                <a:gd name="connsiteX87" fmla="*/ 79874 w 183489"/>
                <a:gd name="connsiteY87" fmla="*/ 27451 h 182582"/>
                <a:gd name="connsiteX88" fmla="*/ 84986 w 183489"/>
                <a:gd name="connsiteY88" fmla="*/ 21067 h 182582"/>
                <a:gd name="connsiteX89" fmla="*/ 84986 w 183489"/>
                <a:gd name="connsiteY89" fmla="*/ 11491 h 182582"/>
                <a:gd name="connsiteX90" fmla="*/ 101600 w 183489"/>
                <a:gd name="connsiteY90" fmla="*/ 11491 h 182582"/>
                <a:gd name="connsiteX91" fmla="*/ 101600 w 183489"/>
                <a:gd name="connsiteY91" fmla="*/ 21706 h 182582"/>
                <a:gd name="connsiteX92" fmla="*/ 106712 w 183489"/>
                <a:gd name="connsiteY92" fmla="*/ 28090 h 182582"/>
                <a:gd name="connsiteX93" fmla="*/ 129077 w 183489"/>
                <a:gd name="connsiteY93" fmla="*/ 37666 h 182582"/>
                <a:gd name="connsiteX94" fmla="*/ 137384 w 183489"/>
                <a:gd name="connsiteY94" fmla="*/ 37027 h 182582"/>
                <a:gd name="connsiteX95" fmla="*/ 143774 w 183489"/>
                <a:gd name="connsiteY95" fmla="*/ 30643 h 182582"/>
                <a:gd name="connsiteX96" fmla="*/ 155275 w 183489"/>
                <a:gd name="connsiteY96" fmla="*/ 42135 h 182582"/>
                <a:gd name="connsiteX97" fmla="*/ 148247 w 183489"/>
                <a:gd name="connsiteY97" fmla="*/ 49157 h 182582"/>
                <a:gd name="connsiteX98" fmla="*/ 147608 w 183489"/>
                <a:gd name="connsiteY98" fmla="*/ 56818 h 182582"/>
                <a:gd name="connsiteX99" fmla="*/ 156553 w 183489"/>
                <a:gd name="connsiteY99" fmla="*/ 79162 h 182582"/>
                <a:gd name="connsiteX100" fmla="*/ 162943 w 183489"/>
                <a:gd name="connsiteY100" fmla="*/ 84269 h 182582"/>
                <a:gd name="connsiteX101" fmla="*/ 172528 w 183489"/>
                <a:gd name="connsiteY101" fmla="*/ 84269 h 182582"/>
                <a:gd name="connsiteX102" fmla="*/ 171250 w 183489"/>
                <a:gd name="connsiteY102" fmla="*/ 99590 h 18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83489" h="182582">
                  <a:moveTo>
                    <a:pt x="177640" y="70862"/>
                  </a:moveTo>
                  <a:lnTo>
                    <a:pt x="166777" y="70862"/>
                  </a:lnTo>
                  <a:cubicBezTo>
                    <a:pt x="164860" y="65117"/>
                    <a:pt x="162943" y="59371"/>
                    <a:pt x="159748" y="53626"/>
                  </a:cubicBezTo>
                  <a:lnTo>
                    <a:pt x="167416" y="45965"/>
                  </a:lnTo>
                  <a:cubicBezTo>
                    <a:pt x="169972" y="43411"/>
                    <a:pt x="169972" y="39581"/>
                    <a:pt x="167416" y="37027"/>
                  </a:cubicBezTo>
                  <a:cubicBezTo>
                    <a:pt x="167416" y="37027"/>
                    <a:pt x="167416" y="37027"/>
                    <a:pt x="167416" y="37027"/>
                  </a:cubicBezTo>
                  <a:lnTo>
                    <a:pt x="146969" y="16599"/>
                  </a:lnTo>
                  <a:cubicBezTo>
                    <a:pt x="144413" y="14045"/>
                    <a:pt x="140579" y="14045"/>
                    <a:pt x="138023" y="16599"/>
                  </a:cubicBezTo>
                  <a:cubicBezTo>
                    <a:pt x="138023" y="16599"/>
                    <a:pt x="138023" y="16599"/>
                    <a:pt x="138023" y="16599"/>
                  </a:cubicBezTo>
                  <a:lnTo>
                    <a:pt x="130355" y="24259"/>
                  </a:lnTo>
                  <a:cubicBezTo>
                    <a:pt x="125243" y="21067"/>
                    <a:pt x="119492" y="18514"/>
                    <a:pt x="113741" y="17237"/>
                  </a:cubicBezTo>
                  <a:lnTo>
                    <a:pt x="113741" y="6384"/>
                  </a:lnTo>
                  <a:cubicBezTo>
                    <a:pt x="113741" y="2554"/>
                    <a:pt x="111185" y="0"/>
                    <a:pt x="107351" y="0"/>
                  </a:cubicBezTo>
                  <a:lnTo>
                    <a:pt x="77957" y="0"/>
                  </a:lnTo>
                  <a:cubicBezTo>
                    <a:pt x="74123" y="0"/>
                    <a:pt x="71567" y="2554"/>
                    <a:pt x="71567" y="6384"/>
                  </a:cubicBezTo>
                  <a:lnTo>
                    <a:pt x="71567" y="17237"/>
                  </a:lnTo>
                  <a:cubicBezTo>
                    <a:pt x="65816" y="19152"/>
                    <a:pt x="60065" y="21067"/>
                    <a:pt x="54954" y="24259"/>
                  </a:cubicBezTo>
                  <a:lnTo>
                    <a:pt x="47285" y="15960"/>
                  </a:lnTo>
                  <a:cubicBezTo>
                    <a:pt x="44730" y="13407"/>
                    <a:pt x="40896" y="13407"/>
                    <a:pt x="38340" y="15960"/>
                  </a:cubicBezTo>
                  <a:lnTo>
                    <a:pt x="17892" y="36389"/>
                  </a:lnTo>
                  <a:cubicBezTo>
                    <a:pt x="15336" y="38943"/>
                    <a:pt x="15336" y="42773"/>
                    <a:pt x="17892" y="45327"/>
                  </a:cubicBezTo>
                  <a:lnTo>
                    <a:pt x="25560" y="52987"/>
                  </a:lnTo>
                  <a:cubicBezTo>
                    <a:pt x="22365" y="58094"/>
                    <a:pt x="20448" y="63840"/>
                    <a:pt x="18531" y="69586"/>
                  </a:cubicBezTo>
                  <a:lnTo>
                    <a:pt x="6390" y="69586"/>
                  </a:lnTo>
                  <a:cubicBezTo>
                    <a:pt x="2556" y="69586"/>
                    <a:pt x="0" y="72139"/>
                    <a:pt x="0" y="75970"/>
                  </a:cubicBezTo>
                  <a:lnTo>
                    <a:pt x="0" y="105336"/>
                  </a:lnTo>
                  <a:cubicBezTo>
                    <a:pt x="0" y="109166"/>
                    <a:pt x="2556" y="111720"/>
                    <a:pt x="6390" y="111720"/>
                  </a:cubicBezTo>
                  <a:lnTo>
                    <a:pt x="17253" y="111720"/>
                  </a:lnTo>
                  <a:cubicBezTo>
                    <a:pt x="19170" y="117465"/>
                    <a:pt x="21087" y="123211"/>
                    <a:pt x="24282" y="128318"/>
                  </a:cubicBezTo>
                  <a:lnTo>
                    <a:pt x="16614" y="136617"/>
                  </a:lnTo>
                  <a:cubicBezTo>
                    <a:pt x="15336" y="137894"/>
                    <a:pt x="14697" y="139171"/>
                    <a:pt x="14697" y="141086"/>
                  </a:cubicBezTo>
                  <a:cubicBezTo>
                    <a:pt x="14697" y="143001"/>
                    <a:pt x="15336" y="144278"/>
                    <a:pt x="16614" y="145555"/>
                  </a:cubicBezTo>
                  <a:lnTo>
                    <a:pt x="37062" y="165984"/>
                  </a:lnTo>
                  <a:cubicBezTo>
                    <a:pt x="39618" y="168537"/>
                    <a:pt x="43451" y="168537"/>
                    <a:pt x="46008" y="165984"/>
                  </a:cubicBezTo>
                  <a:cubicBezTo>
                    <a:pt x="46008" y="165984"/>
                    <a:pt x="46008" y="165984"/>
                    <a:pt x="46008" y="165984"/>
                  </a:cubicBezTo>
                  <a:lnTo>
                    <a:pt x="53675" y="158323"/>
                  </a:lnTo>
                  <a:cubicBezTo>
                    <a:pt x="58788" y="161515"/>
                    <a:pt x="64538" y="164068"/>
                    <a:pt x="70289" y="165345"/>
                  </a:cubicBezTo>
                  <a:lnTo>
                    <a:pt x="70289" y="176198"/>
                  </a:lnTo>
                  <a:cubicBezTo>
                    <a:pt x="70289" y="180028"/>
                    <a:pt x="72845" y="182582"/>
                    <a:pt x="76679" y="182582"/>
                  </a:cubicBezTo>
                  <a:lnTo>
                    <a:pt x="106073" y="182582"/>
                  </a:lnTo>
                  <a:cubicBezTo>
                    <a:pt x="109907" y="182582"/>
                    <a:pt x="112463" y="180028"/>
                    <a:pt x="112463" y="176198"/>
                  </a:cubicBezTo>
                  <a:lnTo>
                    <a:pt x="112463" y="165345"/>
                  </a:lnTo>
                  <a:cubicBezTo>
                    <a:pt x="118214" y="163430"/>
                    <a:pt x="123965" y="161515"/>
                    <a:pt x="129077" y="158323"/>
                  </a:cubicBezTo>
                  <a:lnTo>
                    <a:pt x="136745" y="165984"/>
                  </a:lnTo>
                  <a:cubicBezTo>
                    <a:pt x="139301" y="168537"/>
                    <a:pt x="143135" y="168537"/>
                    <a:pt x="145690" y="165984"/>
                  </a:cubicBezTo>
                  <a:lnTo>
                    <a:pt x="166138" y="145555"/>
                  </a:lnTo>
                  <a:cubicBezTo>
                    <a:pt x="168694" y="143001"/>
                    <a:pt x="168694" y="139171"/>
                    <a:pt x="166138" y="136617"/>
                  </a:cubicBezTo>
                  <a:lnTo>
                    <a:pt x="159109" y="128957"/>
                  </a:lnTo>
                  <a:cubicBezTo>
                    <a:pt x="162304" y="123849"/>
                    <a:pt x="164221" y="118104"/>
                    <a:pt x="166138" y="112358"/>
                  </a:cubicBezTo>
                  <a:lnTo>
                    <a:pt x="177001" y="112358"/>
                  </a:lnTo>
                  <a:cubicBezTo>
                    <a:pt x="180835" y="112358"/>
                    <a:pt x="183391" y="109805"/>
                    <a:pt x="183391" y="105974"/>
                  </a:cubicBezTo>
                  <a:lnTo>
                    <a:pt x="183391" y="76608"/>
                  </a:lnTo>
                  <a:cubicBezTo>
                    <a:pt x="184030" y="73416"/>
                    <a:pt x="181474" y="70862"/>
                    <a:pt x="177640" y="70862"/>
                  </a:cubicBezTo>
                  <a:cubicBezTo>
                    <a:pt x="177640" y="70862"/>
                    <a:pt x="177640" y="70862"/>
                    <a:pt x="177640" y="70862"/>
                  </a:cubicBezTo>
                  <a:close/>
                  <a:moveTo>
                    <a:pt x="171250" y="99590"/>
                  </a:moveTo>
                  <a:lnTo>
                    <a:pt x="161665" y="99590"/>
                  </a:lnTo>
                  <a:cubicBezTo>
                    <a:pt x="158470" y="99590"/>
                    <a:pt x="155914" y="101505"/>
                    <a:pt x="155275" y="104697"/>
                  </a:cubicBezTo>
                  <a:cubicBezTo>
                    <a:pt x="153358" y="112358"/>
                    <a:pt x="150164" y="120019"/>
                    <a:pt x="145690" y="127041"/>
                  </a:cubicBezTo>
                  <a:cubicBezTo>
                    <a:pt x="143774" y="129595"/>
                    <a:pt x="144413" y="132787"/>
                    <a:pt x="146330" y="135341"/>
                  </a:cubicBezTo>
                  <a:lnTo>
                    <a:pt x="152719" y="141724"/>
                  </a:lnTo>
                  <a:lnTo>
                    <a:pt x="141218" y="153216"/>
                  </a:lnTo>
                  <a:lnTo>
                    <a:pt x="134189" y="146193"/>
                  </a:lnTo>
                  <a:cubicBezTo>
                    <a:pt x="132272" y="144278"/>
                    <a:pt x="128438" y="143640"/>
                    <a:pt x="126521" y="145555"/>
                  </a:cubicBezTo>
                  <a:cubicBezTo>
                    <a:pt x="119492" y="150024"/>
                    <a:pt x="112463" y="153216"/>
                    <a:pt x="104156" y="154492"/>
                  </a:cubicBezTo>
                  <a:cubicBezTo>
                    <a:pt x="100961" y="155131"/>
                    <a:pt x="99044" y="157684"/>
                    <a:pt x="99044" y="160876"/>
                  </a:cubicBezTo>
                  <a:lnTo>
                    <a:pt x="99044" y="170452"/>
                  </a:lnTo>
                  <a:lnTo>
                    <a:pt x="83069" y="170452"/>
                  </a:lnTo>
                  <a:lnTo>
                    <a:pt x="83069" y="160876"/>
                  </a:lnTo>
                  <a:cubicBezTo>
                    <a:pt x="83069" y="157684"/>
                    <a:pt x="81152" y="155131"/>
                    <a:pt x="77957" y="154492"/>
                  </a:cubicBezTo>
                  <a:cubicBezTo>
                    <a:pt x="70289" y="152577"/>
                    <a:pt x="62621" y="149385"/>
                    <a:pt x="56231" y="144916"/>
                  </a:cubicBezTo>
                  <a:cubicBezTo>
                    <a:pt x="53675" y="143001"/>
                    <a:pt x="50480" y="143640"/>
                    <a:pt x="47925" y="145555"/>
                  </a:cubicBezTo>
                  <a:lnTo>
                    <a:pt x="41535" y="151939"/>
                  </a:lnTo>
                  <a:lnTo>
                    <a:pt x="30033" y="140448"/>
                  </a:lnTo>
                  <a:lnTo>
                    <a:pt x="37062" y="133425"/>
                  </a:lnTo>
                  <a:cubicBezTo>
                    <a:pt x="38979" y="131510"/>
                    <a:pt x="39618" y="127680"/>
                    <a:pt x="37701" y="125765"/>
                  </a:cubicBezTo>
                  <a:cubicBezTo>
                    <a:pt x="33228" y="118742"/>
                    <a:pt x="30033" y="111720"/>
                    <a:pt x="28755" y="103421"/>
                  </a:cubicBezTo>
                  <a:cubicBezTo>
                    <a:pt x="28116" y="100229"/>
                    <a:pt x="25560" y="98313"/>
                    <a:pt x="22365" y="98313"/>
                  </a:cubicBezTo>
                  <a:lnTo>
                    <a:pt x="12780" y="98313"/>
                  </a:lnTo>
                  <a:lnTo>
                    <a:pt x="12780" y="81715"/>
                  </a:lnTo>
                  <a:lnTo>
                    <a:pt x="22365" y="81715"/>
                  </a:lnTo>
                  <a:cubicBezTo>
                    <a:pt x="25560" y="81715"/>
                    <a:pt x="28116" y="79800"/>
                    <a:pt x="28755" y="76608"/>
                  </a:cubicBezTo>
                  <a:cubicBezTo>
                    <a:pt x="30672" y="68947"/>
                    <a:pt x="33867" y="61286"/>
                    <a:pt x="38340" y="54902"/>
                  </a:cubicBezTo>
                  <a:cubicBezTo>
                    <a:pt x="40257" y="52349"/>
                    <a:pt x="39618" y="49157"/>
                    <a:pt x="37701" y="46603"/>
                  </a:cubicBezTo>
                  <a:lnTo>
                    <a:pt x="31311" y="40219"/>
                  </a:lnTo>
                  <a:lnTo>
                    <a:pt x="42813" y="28728"/>
                  </a:lnTo>
                  <a:lnTo>
                    <a:pt x="49841" y="35751"/>
                  </a:lnTo>
                  <a:cubicBezTo>
                    <a:pt x="51759" y="37666"/>
                    <a:pt x="55593" y="38304"/>
                    <a:pt x="57509" y="36389"/>
                  </a:cubicBezTo>
                  <a:cubicBezTo>
                    <a:pt x="64538" y="31920"/>
                    <a:pt x="71567" y="28728"/>
                    <a:pt x="79874" y="27451"/>
                  </a:cubicBezTo>
                  <a:cubicBezTo>
                    <a:pt x="83069" y="26813"/>
                    <a:pt x="84986" y="24259"/>
                    <a:pt x="84986" y="21067"/>
                  </a:cubicBezTo>
                  <a:lnTo>
                    <a:pt x="84986" y="11491"/>
                  </a:lnTo>
                  <a:lnTo>
                    <a:pt x="101600" y="11491"/>
                  </a:lnTo>
                  <a:lnTo>
                    <a:pt x="101600" y="21706"/>
                  </a:lnTo>
                  <a:cubicBezTo>
                    <a:pt x="101600" y="24898"/>
                    <a:pt x="103517" y="27451"/>
                    <a:pt x="106712" y="28090"/>
                  </a:cubicBezTo>
                  <a:cubicBezTo>
                    <a:pt x="114380" y="30005"/>
                    <a:pt x="122048" y="33197"/>
                    <a:pt x="129077" y="37666"/>
                  </a:cubicBezTo>
                  <a:cubicBezTo>
                    <a:pt x="131633" y="39581"/>
                    <a:pt x="134828" y="38943"/>
                    <a:pt x="137384" y="37027"/>
                  </a:cubicBezTo>
                  <a:lnTo>
                    <a:pt x="143774" y="30643"/>
                  </a:lnTo>
                  <a:lnTo>
                    <a:pt x="155275" y="42135"/>
                  </a:lnTo>
                  <a:lnTo>
                    <a:pt x="148247" y="49157"/>
                  </a:lnTo>
                  <a:cubicBezTo>
                    <a:pt x="146330" y="51072"/>
                    <a:pt x="145690" y="54264"/>
                    <a:pt x="147608" y="56818"/>
                  </a:cubicBezTo>
                  <a:cubicBezTo>
                    <a:pt x="152080" y="63840"/>
                    <a:pt x="155275" y="70862"/>
                    <a:pt x="156553" y="79162"/>
                  </a:cubicBezTo>
                  <a:cubicBezTo>
                    <a:pt x="157192" y="82354"/>
                    <a:pt x="159748" y="84269"/>
                    <a:pt x="162943" y="84269"/>
                  </a:cubicBezTo>
                  <a:lnTo>
                    <a:pt x="172528" y="84269"/>
                  </a:lnTo>
                  <a:lnTo>
                    <a:pt x="171250" y="9959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4" name="Graphic 4">
              <a:extLst>
                <a:ext uri="{FF2B5EF4-FFF2-40B4-BE49-F238E27FC236}">
                  <a16:creationId xmlns:a16="http://schemas.microsoft.com/office/drawing/2014/main" id="{B0F2171F-8414-06AD-E109-739639903056}"/>
                </a:ext>
              </a:extLst>
            </p:cNvPr>
            <p:cNvSpPr/>
            <p:nvPr/>
          </p:nvSpPr>
          <p:spPr>
            <a:xfrm>
              <a:off x="1603874" y="4086549"/>
              <a:ext cx="183391" cy="34473"/>
            </a:xfrm>
            <a:custGeom>
              <a:avLst/>
              <a:gdLst>
                <a:gd name="connsiteX0" fmla="*/ 166138 w 183391"/>
                <a:gd name="connsiteY0" fmla="*/ 0 h 34473"/>
                <a:gd name="connsiteX1" fmla="*/ 17253 w 183391"/>
                <a:gd name="connsiteY1" fmla="*/ 0 h 34473"/>
                <a:gd name="connsiteX2" fmla="*/ 0 w 183391"/>
                <a:gd name="connsiteY2" fmla="*/ 17237 h 34473"/>
                <a:gd name="connsiteX3" fmla="*/ 17253 w 183391"/>
                <a:gd name="connsiteY3" fmla="*/ 34474 h 34473"/>
                <a:gd name="connsiteX4" fmla="*/ 166138 w 183391"/>
                <a:gd name="connsiteY4" fmla="*/ 34474 h 34473"/>
                <a:gd name="connsiteX5" fmla="*/ 183391 w 183391"/>
                <a:gd name="connsiteY5" fmla="*/ 17237 h 34473"/>
                <a:gd name="connsiteX6" fmla="*/ 166138 w 183391"/>
                <a:gd name="connsiteY6" fmla="*/ 0 h 34473"/>
                <a:gd name="connsiteX7" fmla="*/ 79874 w 183391"/>
                <a:gd name="connsiteY7" fmla="*/ 22344 h 34473"/>
                <a:gd name="connsiteX8" fmla="*/ 83069 w 183391"/>
                <a:gd name="connsiteY8" fmla="*/ 12768 h 34473"/>
                <a:gd name="connsiteX9" fmla="*/ 86264 w 183391"/>
                <a:gd name="connsiteY9" fmla="*/ 12768 h 34473"/>
                <a:gd name="connsiteX10" fmla="*/ 83069 w 183391"/>
                <a:gd name="connsiteY10" fmla="*/ 22344 h 34473"/>
                <a:gd name="connsiteX11" fmla="*/ 79874 w 183391"/>
                <a:gd name="connsiteY11" fmla="*/ 22344 h 34473"/>
                <a:gd name="connsiteX12" fmla="*/ 62621 w 183391"/>
                <a:gd name="connsiteY12" fmla="*/ 22344 h 34473"/>
                <a:gd name="connsiteX13" fmla="*/ 65816 w 183391"/>
                <a:gd name="connsiteY13" fmla="*/ 12768 h 34473"/>
                <a:gd name="connsiteX14" fmla="*/ 69011 w 183391"/>
                <a:gd name="connsiteY14" fmla="*/ 12768 h 34473"/>
                <a:gd name="connsiteX15" fmla="*/ 65816 w 183391"/>
                <a:gd name="connsiteY15" fmla="*/ 22344 h 34473"/>
                <a:gd name="connsiteX16" fmla="*/ 62621 w 183391"/>
                <a:gd name="connsiteY16" fmla="*/ 22344 h 34473"/>
                <a:gd name="connsiteX17" fmla="*/ 46008 w 183391"/>
                <a:gd name="connsiteY17" fmla="*/ 22344 h 34473"/>
                <a:gd name="connsiteX18" fmla="*/ 49203 w 183391"/>
                <a:gd name="connsiteY18" fmla="*/ 12768 h 34473"/>
                <a:gd name="connsiteX19" fmla="*/ 52398 w 183391"/>
                <a:gd name="connsiteY19" fmla="*/ 12768 h 34473"/>
                <a:gd name="connsiteX20" fmla="*/ 49203 w 183391"/>
                <a:gd name="connsiteY20" fmla="*/ 22344 h 34473"/>
                <a:gd name="connsiteX21" fmla="*/ 46008 w 183391"/>
                <a:gd name="connsiteY21" fmla="*/ 22344 h 34473"/>
                <a:gd name="connsiteX22" fmla="*/ 28755 w 183391"/>
                <a:gd name="connsiteY22" fmla="*/ 22344 h 34473"/>
                <a:gd name="connsiteX23" fmla="*/ 31950 w 183391"/>
                <a:gd name="connsiteY23" fmla="*/ 12768 h 34473"/>
                <a:gd name="connsiteX24" fmla="*/ 35145 w 183391"/>
                <a:gd name="connsiteY24" fmla="*/ 12768 h 34473"/>
                <a:gd name="connsiteX25" fmla="*/ 31950 w 183391"/>
                <a:gd name="connsiteY25" fmla="*/ 22344 h 34473"/>
                <a:gd name="connsiteX26" fmla="*/ 28755 w 183391"/>
                <a:gd name="connsiteY26" fmla="*/ 22344 h 34473"/>
                <a:gd name="connsiteX27" fmla="*/ 17253 w 183391"/>
                <a:gd name="connsiteY27" fmla="*/ 12768 h 34473"/>
                <a:gd name="connsiteX28" fmla="*/ 17892 w 183391"/>
                <a:gd name="connsiteY28" fmla="*/ 12768 h 34473"/>
                <a:gd name="connsiteX29" fmla="*/ 14697 w 183391"/>
                <a:gd name="connsiteY29" fmla="*/ 21706 h 34473"/>
                <a:gd name="connsiteX30" fmla="*/ 12141 w 183391"/>
                <a:gd name="connsiteY30" fmla="*/ 17875 h 34473"/>
                <a:gd name="connsiteX31" fmla="*/ 17253 w 183391"/>
                <a:gd name="connsiteY31" fmla="*/ 12768 h 34473"/>
                <a:gd name="connsiteX32" fmla="*/ 17253 w 183391"/>
                <a:gd name="connsiteY32" fmla="*/ 12768 h 34473"/>
                <a:gd name="connsiteX33" fmla="*/ 166138 w 183391"/>
                <a:gd name="connsiteY33" fmla="*/ 22344 h 34473"/>
                <a:gd name="connsiteX34" fmla="*/ 97127 w 183391"/>
                <a:gd name="connsiteY34" fmla="*/ 22344 h 34473"/>
                <a:gd name="connsiteX35" fmla="*/ 100322 w 183391"/>
                <a:gd name="connsiteY35" fmla="*/ 12768 h 34473"/>
                <a:gd name="connsiteX36" fmla="*/ 166138 w 183391"/>
                <a:gd name="connsiteY36" fmla="*/ 12768 h 34473"/>
                <a:gd name="connsiteX37" fmla="*/ 170611 w 183391"/>
                <a:gd name="connsiteY37" fmla="*/ 17237 h 34473"/>
                <a:gd name="connsiteX38" fmla="*/ 166138 w 183391"/>
                <a:gd name="connsiteY38" fmla="*/ 22344 h 34473"/>
                <a:gd name="connsiteX39" fmla="*/ 166138 w 183391"/>
                <a:gd name="connsiteY39" fmla="*/ 22344 h 3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3391" h="34473">
                  <a:moveTo>
                    <a:pt x="166138" y="0"/>
                  </a:moveTo>
                  <a:lnTo>
                    <a:pt x="17253" y="0"/>
                  </a:lnTo>
                  <a:cubicBezTo>
                    <a:pt x="7668" y="0"/>
                    <a:pt x="0" y="7661"/>
                    <a:pt x="0" y="17237"/>
                  </a:cubicBezTo>
                  <a:cubicBezTo>
                    <a:pt x="0" y="26813"/>
                    <a:pt x="7668" y="34474"/>
                    <a:pt x="17253" y="34474"/>
                  </a:cubicBezTo>
                  <a:lnTo>
                    <a:pt x="166138" y="34474"/>
                  </a:lnTo>
                  <a:cubicBezTo>
                    <a:pt x="175723" y="34474"/>
                    <a:pt x="183391" y="26813"/>
                    <a:pt x="183391" y="17237"/>
                  </a:cubicBezTo>
                  <a:cubicBezTo>
                    <a:pt x="183391" y="8299"/>
                    <a:pt x="175723" y="0"/>
                    <a:pt x="166138" y="0"/>
                  </a:cubicBezTo>
                  <a:close/>
                  <a:moveTo>
                    <a:pt x="79874" y="22344"/>
                  </a:moveTo>
                  <a:lnTo>
                    <a:pt x="83069" y="12768"/>
                  </a:lnTo>
                  <a:lnTo>
                    <a:pt x="86264" y="12768"/>
                  </a:lnTo>
                  <a:lnTo>
                    <a:pt x="83069" y="22344"/>
                  </a:lnTo>
                  <a:lnTo>
                    <a:pt x="79874" y="22344"/>
                  </a:lnTo>
                  <a:close/>
                  <a:moveTo>
                    <a:pt x="62621" y="22344"/>
                  </a:moveTo>
                  <a:lnTo>
                    <a:pt x="65816" y="12768"/>
                  </a:lnTo>
                  <a:lnTo>
                    <a:pt x="69011" y="12768"/>
                  </a:lnTo>
                  <a:lnTo>
                    <a:pt x="65816" y="22344"/>
                  </a:lnTo>
                  <a:lnTo>
                    <a:pt x="62621" y="22344"/>
                  </a:lnTo>
                  <a:close/>
                  <a:moveTo>
                    <a:pt x="46008" y="22344"/>
                  </a:moveTo>
                  <a:lnTo>
                    <a:pt x="49203" y="12768"/>
                  </a:lnTo>
                  <a:lnTo>
                    <a:pt x="52398" y="12768"/>
                  </a:lnTo>
                  <a:lnTo>
                    <a:pt x="49203" y="22344"/>
                  </a:lnTo>
                  <a:lnTo>
                    <a:pt x="46008" y="22344"/>
                  </a:lnTo>
                  <a:close/>
                  <a:moveTo>
                    <a:pt x="28755" y="22344"/>
                  </a:moveTo>
                  <a:lnTo>
                    <a:pt x="31950" y="12768"/>
                  </a:lnTo>
                  <a:lnTo>
                    <a:pt x="35145" y="12768"/>
                  </a:lnTo>
                  <a:lnTo>
                    <a:pt x="31950" y="22344"/>
                  </a:lnTo>
                  <a:lnTo>
                    <a:pt x="28755" y="22344"/>
                  </a:lnTo>
                  <a:close/>
                  <a:moveTo>
                    <a:pt x="17253" y="12768"/>
                  </a:moveTo>
                  <a:lnTo>
                    <a:pt x="17892" y="12768"/>
                  </a:lnTo>
                  <a:lnTo>
                    <a:pt x="14697" y="21706"/>
                  </a:lnTo>
                  <a:cubicBezTo>
                    <a:pt x="13419" y="21067"/>
                    <a:pt x="12141" y="19152"/>
                    <a:pt x="12141" y="17875"/>
                  </a:cubicBezTo>
                  <a:cubicBezTo>
                    <a:pt x="12780" y="15322"/>
                    <a:pt x="14697" y="12768"/>
                    <a:pt x="17253" y="12768"/>
                  </a:cubicBezTo>
                  <a:lnTo>
                    <a:pt x="17253" y="12768"/>
                  </a:lnTo>
                  <a:close/>
                  <a:moveTo>
                    <a:pt x="166138" y="22344"/>
                  </a:moveTo>
                  <a:lnTo>
                    <a:pt x="97127" y="22344"/>
                  </a:lnTo>
                  <a:lnTo>
                    <a:pt x="100322" y="12768"/>
                  </a:lnTo>
                  <a:lnTo>
                    <a:pt x="166138" y="12768"/>
                  </a:lnTo>
                  <a:cubicBezTo>
                    <a:pt x="168694" y="12768"/>
                    <a:pt x="170611" y="14683"/>
                    <a:pt x="170611" y="17237"/>
                  </a:cubicBezTo>
                  <a:cubicBezTo>
                    <a:pt x="170611" y="19790"/>
                    <a:pt x="168694" y="22344"/>
                    <a:pt x="166138" y="22344"/>
                  </a:cubicBezTo>
                  <a:cubicBezTo>
                    <a:pt x="166138" y="22344"/>
                    <a:pt x="166138" y="22344"/>
                    <a:pt x="166138" y="2234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85" name="Graphic 4">
            <a:extLst>
              <a:ext uri="{FF2B5EF4-FFF2-40B4-BE49-F238E27FC236}">
                <a16:creationId xmlns:a16="http://schemas.microsoft.com/office/drawing/2014/main" id="{0B0A96A6-91A6-A078-CE63-58DF0E06FFC5}"/>
              </a:ext>
            </a:extLst>
          </p:cNvPr>
          <p:cNvGrpSpPr>
            <a:grpSpLocks noChangeAspect="1"/>
          </p:cNvGrpSpPr>
          <p:nvPr/>
        </p:nvGrpSpPr>
        <p:grpSpPr>
          <a:xfrm>
            <a:off x="1118961" y="4765819"/>
            <a:ext cx="640080" cy="640080"/>
            <a:chOff x="467743" y="1402085"/>
            <a:chExt cx="361670" cy="361333"/>
          </a:xfrm>
          <a:solidFill>
            <a:schemeClr val="accent5"/>
          </a:solidFill>
        </p:grpSpPr>
        <p:sp>
          <p:nvSpPr>
            <p:cNvPr id="86" name="Graphic 4">
              <a:extLst>
                <a:ext uri="{FF2B5EF4-FFF2-40B4-BE49-F238E27FC236}">
                  <a16:creationId xmlns:a16="http://schemas.microsoft.com/office/drawing/2014/main" id="{BA9D7928-E59A-618E-8D14-AEF9DCBC4D58}"/>
                </a:ext>
              </a:extLst>
            </p:cNvPr>
            <p:cNvSpPr/>
            <p:nvPr/>
          </p:nvSpPr>
          <p:spPr>
            <a:xfrm>
              <a:off x="467743"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1157"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873"/>
                    <a:pt x="273489" y="349204"/>
                    <a:pt x="180835"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7" name="Graphic 4">
              <a:extLst>
                <a:ext uri="{FF2B5EF4-FFF2-40B4-BE49-F238E27FC236}">
                  <a16:creationId xmlns:a16="http://schemas.microsoft.com/office/drawing/2014/main" id="{CF8E1ACC-7CD8-6145-1A2C-16A2C095F7B6}"/>
                </a:ext>
              </a:extLst>
            </p:cNvPr>
            <p:cNvSpPr/>
            <p:nvPr/>
          </p:nvSpPr>
          <p:spPr>
            <a:xfrm>
              <a:off x="539310" y="1485076"/>
              <a:ext cx="217896" cy="195988"/>
            </a:xfrm>
            <a:custGeom>
              <a:avLst/>
              <a:gdLst>
                <a:gd name="connsiteX0" fmla="*/ 211507 w 217896"/>
                <a:gd name="connsiteY0" fmla="*/ 66393 h 195988"/>
                <a:gd name="connsiteX1" fmla="*/ 200644 w 217896"/>
                <a:gd name="connsiteY1" fmla="*/ 66393 h 195988"/>
                <a:gd name="connsiteX2" fmla="*/ 174445 w 217896"/>
                <a:gd name="connsiteY2" fmla="*/ 33197 h 195988"/>
                <a:gd name="connsiteX3" fmla="*/ 180835 w 217896"/>
                <a:gd name="connsiteY3" fmla="*/ 8299 h 195988"/>
                <a:gd name="connsiteX4" fmla="*/ 179557 w 217896"/>
                <a:gd name="connsiteY4" fmla="*/ 2554 h 195988"/>
                <a:gd name="connsiteX5" fmla="*/ 174445 w 217896"/>
                <a:gd name="connsiteY5" fmla="*/ 0 h 195988"/>
                <a:gd name="connsiteX6" fmla="*/ 135467 w 217896"/>
                <a:gd name="connsiteY6" fmla="*/ 20429 h 195988"/>
                <a:gd name="connsiteX7" fmla="*/ 94571 w 217896"/>
                <a:gd name="connsiteY7" fmla="*/ 14683 h 195988"/>
                <a:gd name="connsiteX8" fmla="*/ 0 w 217896"/>
                <a:gd name="connsiteY8" fmla="*/ 109166 h 195988"/>
                <a:gd name="connsiteX9" fmla="*/ 12780 w 217896"/>
                <a:gd name="connsiteY9" fmla="*/ 156408 h 195988"/>
                <a:gd name="connsiteX10" fmla="*/ 17892 w 217896"/>
                <a:gd name="connsiteY10" fmla="*/ 159600 h 195988"/>
                <a:gd name="connsiteX11" fmla="*/ 44091 w 217896"/>
                <a:gd name="connsiteY11" fmla="*/ 189604 h 195988"/>
                <a:gd name="connsiteX12" fmla="*/ 50481 w 217896"/>
                <a:gd name="connsiteY12" fmla="*/ 195988 h 195988"/>
                <a:gd name="connsiteX13" fmla="*/ 86903 w 217896"/>
                <a:gd name="connsiteY13" fmla="*/ 195988 h 195988"/>
                <a:gd name="connsiteX14" fmla="*/ 93293 w 217896"/>
                <a:gd name="connsiteY14" fmla="*/ 189604 h 195988"/>
                <a:gd name="connsiteX15" fmla="*/ 93293 w 217896"/>
                <a:gd name="connsiteY15" fmla="*/ 181305 h 195988"/>
                <a:gd name="connsiteX16" fmla="*/ 109907 w 217896"/>
                <a:gd name="connsiteY16" fmla="*/ 181305 h 195988"/>
                <a:gd name="connsiteX17" fmla="*/ 109907 w 217896"/>
                <a:gd name="connsiteY17" fmla="*/ 189604 h 195988"/>
                <a:gd name="connsiteX18" fmla="*/ 116297 w 217896"/>
                <a:gd name="connsiteY18" fmla="*/ 195988 h 195988"/>
                <a:gd name="connsiteX19" fmla="*/ 152720 w 217896"/>
                <a:gd name="connsiteY19" fmla="*/ 195988 h 195988"/>
                <a:gd name="connsiteX20" fmla="*/ 159109 w 217896"/>
                <a:gd name="connsiteY20" fmla="*/ 189604 h 195988"/>
                <a:gd name="connsiteX21" fmla="*/ 159109 w 217896"/>
                <a:gd name="connsiteY21" fmla="*/ 176836 h 195988"/>
                <a:gd name="connsiteX22" fmla="*/ 187225 w 217896"/>
                <a:gd name="connsiteY22" fmla="*/ 122572 h 195988"/>
                <a:gd name="connsiteX23" fmla="*/ 211507 w 217896"/>
                <a:gd name="connsiteY23" fmla="*/ 122572 h 195988"/>
                <a:gd name="connsiteX24" fmla="*/ 217897 w 217896"/>
                <a:gd name="connsiteY24" fmla="*/ 116188 h 195988"/>
                <a:gd name="connsiteX25" fmla="*/ 217897 w 217896"/>
                <a:gd name="connsiteY25" fmla="*/ 72139 h 195988"/>
                <a:gd name="connsiteX26" fmla="*/ 211507 w 217896"/>
                <a:gd name="connsiteY26" fmla="*/ 66393 h 195988"/>
                <a:gd name="connsiteX27" fmla="*/ 205117 w 217896"/>
                <a:gd name="connsiteY27" fmla="*/ 110443 h 195988"/>
                <a:gd name="connsiteX28" fmla="*/ 182113 w 217896"/>
                <a:gd name="connsiteY28" fmla="*/ 110443 h 195988"/>
                <a:gd name="connsiteX29" fmla="*/ 175723 w 217896"/>
                <a:gd name="connsiteY29" fmla="*/ 116188 h 195988"/>
                <a:gd name="connsiteX30" fmla="*/ 148247 w 217896"/>
                <a:gd name="connsiteY30" fmla="*/ 169814 h 195988"/>
                <a:gd name="connsiteX31" fmla="*/ 146330 w 217896"/>
                <a:gd name="connsiteY31" fmla="*/ 174283 h 195988"/>
                <a:gd name="connsiteX32" fmla="*/ 146330 w 217896"/>
                <a:gd name="connsiteY32" fmla="*/ 183220 h 195988"/>
                <a:gd name="connsiteX33" fmla="*/ 122687 w 217896"/>
                <a:gd name="connsiteY33" fmla="*/ 183220 h 195988"/>
                <a:gd name="connsiteX34" fmla="*/ 122687 w 217896"/>
                <a:gd name="connsiteY34" fmla="*/ 174921 h 195988"/>
                <a:gd name="connsiteX35" fmla="*/ 116297 w 217896"/>
                <a:gd name="connsiteY35" fmla="*/ 168537 h 195988"/>
                <a:gd name="connsiteX36" fmla="*/ 86903 w 217896"/>
                <a:gd name="connsiteY36" fmla="*/ 168537 h 195988"/>
                <a:gd name="connsiteX37" fmla="*/ 80513 w 217896"/>
                <a:gd name="connsiteY37" fmla="*/ 174921 h 195988"/>
                <a:gd name="connsiteX38" fmla="*/ 80513 w 217896"/>
                <a:gd name="connsiteY38" fmla="*/ 183220 h 195988"/>
                <a:gd name="connsiteX39" fmla="*/ 56231 w 217896"/>
                <a:gd name="connsiteY39" fmla="*/ 183220 h 195988"/>
                <a:gd name="connsiteX40" fmla="*/ 21726 w 217896"/>
                <a:gd name="connsiteY40" fmla="*/ 146832 h 195988"/>
                <a:gd name="connsiteX41" fmla="*/ 12141 w 217896"/>
                <a:gd name="connsiteY41" fmla="*/ 109166 h 195988"/>
                <a:gd name="connsiteX42" fmla="*/ 93932 w 217896"/>
                <a:gd name="connsiteY42" fmla="*/ 27451 h 195988"/>
                <a:gd name="connsiteX43" fmla="*/ 135467 w 217896"/>
                <a:gd name="connsiteY43" fmla="*/ 34473 h 195988"/>
                <a:gd name="connsiteX44" fmla="*/ 143135 w 217896"/>
                <a:gd name="connsiteY44" fmla="*/ 31281 h 195988"/>
                <a:gd name="connsiteX45" fmla="*/ 165499 w 217896"/>
                <a:gd name="connsiteY45" fmla="*/ 14683 h 195988"/>
                <a:gd name="connsiteX46" fmla="*/ 160387 w 217896"/>
                <a:gd name="connsiteY46" fmla="*/ 34473 h 195988"/>
                <a:gd name="connsiteX47" fmla="*/ 163582 w 217896"/>
                <a:gd name="connsiteY47" fmla="*/ 41496 h 195988"/>
                <a:gd name="connsiteX48" fmla="*/ 190420 w 217896"/>
                <a:gd name="connsiteY48" fmla="*/ 75331 h 195988"/>
                <a:gd name="connsiteX49" fmla="*/ 196171 w 217896"/>
                <a:gd name="connsiteY49" fmla="*/ 79161 h 195988"/>
                <a:gd name="connsiteX50" fmla="*/ 204478 w 217896"/>
                <a:gd name="connsiteY50" fmla="*/ 79161 h 195988"/>
                <a:gd name="connsiteX51" fmla="*/ 204478 w 217896"/>
                <a:gd name="connsiteY51" fmla="*/ 110443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7896" h="195988">
                  <a:moveTo>
                    <a:pt x="211507" y="66393"/>
                  </a:moveTo>
                  <a:lnTo>
                    <a:pt x="200644" y="66393"/>
                  </a:lnTo>
                  <a:cubicBezTo>
                    <a:pt x="196810" y="59371"/>
                    <a:pt x="187225" y="42773"/>
                    <a:pt x="174445" y="33197"/>
                  </a:cubicBezTo>
                  <a:lnTo>
                    <a:pt x="180835" y="8299"/>
                  </a:lnTo>
                  <a:cubicBezTo>
                    <a:pt x="181474" y="6384"/>
                    <a:pt x="180835" y="4469"/>
                    <a:pt x="179557" y="2554"/>
                  </a:cubicBezTo>
                  <a:cubicBezTo>
                    <a:pt x="178279" y="1277"/>
                    <a:pt x="176362" y="0"/>
                    <a:pt x="174445" y="0"/>
                  </a:cubicBezTo>
                  <a:cubicBezTo>
                    <a:pt x="173167" y="0"/>
                    <a:pt x="148247" y="1277"/>
                    <a:pt x="135467" y="20429"/>
                  </a:cubicBezTo>
                  <a:cubicBezTo>
                    <a:pt x="122687" y="16598"/>
                    <a:pt x="109907" y="14683"/>
                    <a:pt x="94571" y="14683"/>
                  </a:cubicBezTo>
                  <a:cubicBezTo>
                    <a:pt x="42813" y="14683"/>
                    <a:pt x="0" y="56817"/>
                    <a:pt x="0" y="109166"/>
                  </a:cubicBezTo>
                  <a:cubicBezTo>
                    <a:pt x="0" y="125764"/>
                    <a:pt x="4473" y="141724"/>
                    <a:pt x="12780" y="156408"/>
                  </a:cubicBezTo>
                  <a:cubicBezTo>
                    <a:pt x="14058" y="158323"/>
                    <a:pt x="15975" y="159600"/>
                    <a:pt x="17892" y="159600"/>
                  </a:cubicBezTo>
                  <a:cubicBezTo>
                    <a:pt x="19170" y="159600"/>
                    <a:pt x="44091" y="160876"/>
                    <a:pt x="44091" y="189604"/>
                  </a:cubicBezTo>
                  <a:cubicBezTo>
                    <a:pt x="44091" y="193435"/>
                    <a:pt x="46647" y="195988"/>
                    <a:pt x="50481" y="195988"/>
                  </a:cubicBezTo>
                  <a:lnTo>
                    <a:pt x="86903" y="195988"/>
                  </a:lnTo>
                  <a:cubicBezTo>
                    <a:pt x="90737" y="195988"/>
                    <a:pt x="93293" y="193435"/>
                    <a:pt x="93293" y="189604"/>
                  </a:cubicBezTo>
                  <a:lnTo>
                    <a:pt x="93293" y="181305"/>
                  </a:lnTo>
                  <a:lnTo>
                    <a:pt x="109907" y="181305"/>
                  </a:lnTo>
                  <a:lnTo>
                    <a:pt x="109907" y="189604"/>
                  </a:lnTo>
                  <a:cubicBezTo>
                    <a:pt x="109907" y="193435"/>
                    <a:pt x="112463" y="195988"/>
                    <a:pt x="116297" y="195988"/>
                  </a:cubicBezTo>
                  <a:lnTo>
                    <a:pt x="152720" y="195988"/>
                  </a:lnTo>
                  <a:cubicBezTo>
                    <a:pt x="156553" y="195988"/>
                    <a:pt x="159109" y="193435"/>
                    <a:pt x="159109" y="189604"/>
                  </a:cubicBezTo>
                  <a:lnTo>
                    <a:pt x="159109" y="176836"/>
                  </a:lnTo>
                  <a:cubicBezTo>
                    <a:pt x="168694" y="166622"/>
                    <a:pt x="183391" y="147470"/>
                    <a:pt x="187225" y="122572"/>
                  </a:cubicBezTo>
                  <a:lnTo>
                    <a:pt x="211507" y="122572"/>
                  </a:lnTo>
                  <a:cubicBezTo>
                    <a:pt x="215341" y="122572"/>
                    <a:pt x="217897" y="120019"/>
                    <a:pt x="217897" y="116188"/>
                  </a:cubicBezTo>
                  <a:lnTo>
                    <a:pt x="217897" y="72139"/>
                  </a:lnTo>
                  <a:cubicBezTo>
                    <a:pt x="217897" y="68947"/>
                    <a:pt x="215341" y="66393"/>
                    <a:pt x="211507" y="66393"/>
                  </a:cubicBezTo>
                  <a:close/>
                  <a:moveTo>
                    <a:pt x="205117" y="110443"/>
                  </a:moveTo>
                  <a:lnTo>
                    <a:pt x="182113" y="110443"/>
                  </a:lnTo>
                  <a:cubicBezTo>
                    <a:pt x="178918" y="110443"/>
                    <a:pt x="175723" y="112996"/>
                    <a:pt x="175723" y="116188"/>
                  </a:cubicBezTo>
                  <a:cubicBezTo>
                    <a:pt x="174445" y="134702"/>
                    <a:pt x="164221" y="154492"/>
                    <a:pt x="148247" y="169814"/>
                  </a:cubicBezTo>
                  <a:cubicBezTo>
                    <a:pt x="146969" y="171091"/>
                    <a:pt x="146330" y="172368"/>
                    <a:pt x="146330" y="174283"/>
                  </a:cubicBezTo>
                  <a:lnTo>
                    <a:pt x="146330" y="183220"/>
                  </a:lnTo>
                  <a:lnTo>
                    <a:pt x="122687" y="183220"/>
                  </a:lnTo>
                  <a:lnTo>
                    <a:pt x="122687" y="174921"/>
                  </a:lnTo>
                  <a:cubicBezTo>
                    <a:pt x="122687" y="171091"/>
                    <a:pt x="120131" y="168537"/>
                    <a:pt x="116297" y="168537"/>
                  </a:cubicBezTo>
                  <a:lnTo>
                    <a:pt x="86903" y="168537"/>
                  </a:lnTo>
                  <a:cubicBezTo>
                    <a:pt x="83069" y="168537"/>
                    <a:pt x="80513" y="171091"/>
                    <a:pt x="80513" y="174921"/>
                  </a:cubicBezTo>
                  <a:lnTo>
                    <a:pt x="80513" y="183220"/>
                  </a:lnTo>
                  <a:lnTo>
                    <a:pt x="56231" y="183220"/>
                  </a:lnTo>
                  <a:cubicBezTo>
                    <a:pt x="53675" y="158323"/>
                    <a:pt x="34506" y="148747"/>
                    <a:pt x="21726" y="146832"/>
                  </a:cubicBezTo>
                  <a:cubicBezTo>
                    <a:pt x="15336" y="135340"/>
                    <a:pt x="12141" y="121934"/>
                    <a:pt x="12141" y="109166"/>
                  </a:cubicBezTo>
                  <a:cubicBezTo>
                    <a:pt x="12141" y="64478"/>
                    <a:pt x="48564" y="27451"/>
                    <a:pt x="93932" y="27451"/>
                  </a:cubicBezTo>
                  <a:cubicBezTo>
                    <a:pt x="109907" y="27451"/>
                    <a:pt x="122687" y="29366"/>
                    <a:pt x="135467" y="34473"/>
                  </a:cubicBezTo>
                  <a:cubicBezTo>
                    <a:pt x="138662" y="35750"/>
                    <a:pt x="141857" y="34473"/>
                    <a:pt x="143135" y="31281"/>
                  </a:cubicBezTo>
                  <a:cubicBezTo>
                    <a:pt x="148247" y="21067"/>
                    <a:pt x="157831" y="16598"/>
                    <a:pt x="165499" y="14683"/>
                  </a:cubicBezTo>
                  <a:lnTo>
                    <a:pt x="160387" y="34473"/>
                  </a:lnTo>
                  <a:cubicBezTo>
                    <a:pt x="159748" y="37027"/>
                    <a:pt x="161026" y="40219"/>
                    <a:pt x="163582" y="41496"/>
                  </a:cubicBezTo>
                  <a:cubicBezTo>
                    <a:pt x="178918" y="50433"/>
                    <a:pt x="190420" y="75331"/>
                    <a:pt x="190420" y="75331"/>
                  </a:cubicBezTo>
                  <a:cubicBezTo>
                    <a:pt x="191698" y="77885"/>
                    <a:pt x="193615" y="79161"/>
                    <a:pt x="196171" y="79161"/>
                  </a:cubicBezTo>
                  <a:lnTo>
                    <a:pt x="204478" y="79161"/>
                  </a:lnTo>
                  <a:lnTo>
                    <a:pt x="204478" y="110443"/>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sp>
          <p:nvSpPr>
            <p:cNvPr id="88" name="Graphic 4">
              <a:extLst>
                <a:ext uri="{FF2B5EF4-FFF2-40B4-BE49-F238E27FC236}">
                  <a16:creationId xmlns:a16="http://schemas.microsoft.com/office/drawing/2014/main" id="{3896A93A-6EDC-9863-6E12-5368557A65E4}"/>
                </a:ext>
              </a:extLst>
            </p:cNvPr>
            <p:cNvSpPr/>
            <p:nvPr/>
          </p:nvSpPr>
          <p:spPr>
            <a:xfrm>
              <a:off x="583691" y="1524535"/>
              <a:ext cx="49887" cy="31403"/>
            </a:xfrm>
            <a:custGeom>
              <a:avLst/>
              <a:gdLst>
                <a:gd name="connsiteX0" fmla="*/ 41245 w 49887"/>
                <a:gd name="connsiteY0" fmla="*/ 122 h 31403"/>
                <a:gd name="connsiteX1" fmla="*/ 2266 w 49887"/>
                <a:gd name="connsiteY1" fmla="*/ 20551 h 31403"/>
                <a:gd name="connsiteX2" fmla="*/ 1627 w 49887"/>
                <a:gd name="connsiteY2" fmla="*/ 29489 h 31403"/>
                <a:gd name="connsiteX3" fmla="*/ 6739 w 49887"/>
                <a:gd name="connsiteY3" fmla="*/ 31404 h 31403"/>
                <a:gd name="connsiteX4" fmla="*/ 11212 w 49887"/>
                <a:gd name="connsiteY4" fmla="*/ 30127 h 31403"/>
                <a:gd name="connsiteX5" fmla="*/ 45079 w 49887"/>
                <a:gd name="connsiteY5" fmla="*/ 12252 h 31403"/>
                <a:gd name="connsiteX6" fmla="*/ 49552 w 49887"/>
                <a:gd name="connsiteY6" fmla="*/ 4591 h 31403"/>
                <a:gd name="connsiteX7" fmla="*/ 41245 w 49887"/>
                <a:gd name="connsiteY7" fmla="*/ 122 h 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7" h="31403">
                  <a:moveTo>
                    <a:pt x="41245" y="122"/>
                  </a:moveTo>
                  <a:cubicBezTo>
                    <a:pt x="27187" y="3953"/>
                    <a:pt x="13768" y="10975"/>
                    <a:pt x="2266" y="20551"/>
                  </a:cubicBezTo>
                  <a:cubicBezTo>
                    <a:pt x="-290" y="23105"/>
                    <a:pt x="-929" y="26935"/>
                    <a:pt x="1627" y="29489"/>
                  </a:cubicBezTo>
                  <a:cubicBezTo>
                    <a:pt x="2905" y="30765"/>
                    <a:pt x="4822" y="31404"/>
                    <a:pt x="6739" y="31404"/>
                  </a:cubicBezTo>
                  <a:cubicBezTo>
                    <a:pt x="8017" y="31404"/>
                    <a:pt x="9934" y="30765"/>
                    <a:pt x="11212" y="30127"/>
                  </a:cubicBezTo>
                  <a:cubicBezTo>
                    <a:pt x="20797" y="21828"/>
                    <a:pt x="32299" y="15444"/>
                    <a:pt x="45079" y="12252"/>
                  </a:cubicBezTo>
                  <a:cubicBezTo>
                    <a:pt x="48274" y="11613"/>
                    <a:pt x="50830" y="7783"/>
                    <a:pt x="49552" y="4591"/>
                  </a:cubicBezTo>
                  <a:cubicBezTo>
                    <a:pt x="48274" y="1399"/>
                    <a:pt x="44440" y="-516"/>
                    <a:pt x="41245" y="12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E92D91F3-2C06-E70F-F9E6-9764A709CC60}"/>
              </a:ext>
            </a:extLst>
          </p:cNvPr>
          <p:cNvGrpSpPr/>
          <p:nvPr/>
        </p:nvGrpSpPr>
        <p:grpSpPr>
          <a:xfrm>
            <a:off x="10382147" y="2271511"/>
            <a:ext cx="1110685" cy="369332"/>
            <a:chOff x="10242921" y="2216766"/>
            <a:chExt cx="1110685" cy="369332"/>
          </a:xfrm>
        </p:grpSpPr>
        <p:cxnSp>
          <p:nvCxnSpPr>
            <p:cNvPr id="5" name="Straight Connector 4">
              <a:extLst>
                <a:ext uri="{FF2B5EF4-FFF2-40B4-BE49-F238E27FC236}">
                  <a16:creationId xmlns:a16="http://schemas.microsoft.com/office/drawing/2014/main" id="{CDF8C6E7-1465-534D-D6B1-564B7BADFBEB}"/>
                </a:ext>
              </a:extLst>
            </p:cNvPr>
            <p:cNvCxnSpPr>
              <a:cxnSpLocks/>
            </p:cNvCxnSpPr>
            <p:nvPr/>
          </p:nvCxnSpPr>
          <p:spPr>
            <a:xfrm>
              <a:off x="10381320" y="2391356"/>
              <a:ext cx="91440" cy="0"/>
            </a:xfrm>
            <a:prstGeom prst="line">
              <a:avLst/>
            </a:prstGeom>
            <a:ln w="6350">
              <a:solidFill>
                <a:schemeClr val="accent5">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96F76DF6-E9BB-7532-E02C-FD2754CD2854}"/>
                </a:ext>
              </a:extLst>
            </p:cNvPr>
            <p:cNvSpPr/>
            <p:nvPr/>
          </p:nvSpPr>
          <p:spPr>
            <a:xfrm>
              <a:off x="10242921" y="2318946"/>
              <a:ext cx="137160" cy="137160"/>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45CD2489-2118-9288-54AE-4F6D8C3BF837}"/>
                </a:ext>
              </a:extLst>
            </p:cNvPr>
            <p:cNvSpPr txBox="1"/>
            <p:nvPr/>
          </p:nvSpPr>
          <p:spPr>
            <a:xfrm>
              <a:off x="10454833" y="2216766"/>
              <a:ext cx="898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Arial" panose="020B0604020202020204"/>
                  <a:ea typeface="+mn-ea"/>
                  <a:cs typeface="+mn-cs"/>
                </a:rPr>
                <a:t>Transaction Volume</a:t>
              </a:r>
            </a:p>
          </p:txBody>
        </p:sp>
      </p:grpSp>
    </p:spTree>
    <p:extLst>
      <p:ext uri="{BB962C8B-B14F-4D97-AF65-F5344CB8AC3E}">
        <p14:creationId xmlns:p14="http://schemas.microsoft.com/office/powerpoint/2010/main" val="33775433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98E8A13-E371-50C2-A3E0-EE6C0C9AF7D0}"/>
              </a:ext>
            </a:extLst>
          </p:cNvPr>
          <p:cNvSpPr>
            <a:spLocks noChangeArrowheads="1"/>
          </p:cNvSpPr>
          <p:nvPr/>
        </p:nvSpPr>
        <p:spPr bwMode="gray">
          <a:xfrm>
            <a:off x="0" y="1333500"/>
            <a:ext cx="12192000" cy="4784725"/>
          </a:xfrm>
          <a:prstGeom prst="rect">
            <a:avLst/>
          </a:prstGeom>
          <a:solidFill>
            <a:schemeClr val="bg1"/>
          </a:solidFill>
          <a:ln>
            <a:noFill/>
          </a:ln>
        </p:spPr>
        <p:txBody>
          <a:bodyPr lIns="88900" tIns="88900" rIns="88900" bIns="88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eaLnBrk="0" fontAlgn="base" latinLnBrk="0" hangingPunct="0">
              <a:lnSpc>
                <a:spcPct val="106000"/>
              </a:lnSpc>
              <a:spcBef>
                <a:spcPct val="0"/>
              </a:spcBef>
              <a:spcAft>
                <a:spcPct val="0"/>
              </a:spcAft>
              <a:buClrTx/>
              <a:buSzTx/>
              <a:buFont typeface="Wingdings 2" panose="05020102010507070707" pitchFamily="18" charset="2"/>
              <a:buNone/>
              <a:tabLst/>
              <a:defRPr/>
            </a:pPr>
            <a:endParaRPr kumimoji="0" lang="en-US" altLang="en-US" sz="1600"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3" name="Title 2">
            <a:extLst>
              <a:ext uri="{FF2B5EF4-FFF2-40B4-BE49-F238E27FC236}">
                <a16:creationId xmlns:a16="http://schemas.microsoft.com/office/drawing/2014/main" id="{4535EF97-D960-C060-E49A-0295F4254DB1}"/>
              </a:ext>
            </a:extLst>
          </p:cNvPr>
          <p:cNvSpPr>
            <a:spLocks noGrp="1"/>
          </p:cNvSpPr>
          <p:nvPr>
            <p:ph type="title"/>
          </p:nvPr>
        </p:nvSpPr>
        <p:spPr/>
        <p:txBody>
          <a:bodyPr/>
          <a:lstStyle/>
          <a:p>
            <a:r>
              <a:rPr lang="en-US"/>
              <a:t>Health plan adoption of fully electronic transactions</a:t>
            </a:r>
            <a:endParaRPr lang="en-US" dirty="0"/>
          </a:p>
        </p:txBody>
      </p:sp>
      <p:sp>
        <p:nvSpPr>
          <p:cNvPr id="2" name="Text Placeholder 1">
            <a:extLst>
              <a:ext uri="{FF2B5EF4-FFF2-40B4-BE49-F238E27FC236}">
                <a16:creationId xmlns:a16="http://schemas.microsoft.com/office/drawing/2014/main" id="{B52E0D4D-DB27-5C91-D2B6-2C47B3B57B10}"/>
              </a:ext>
            </a:extLst>
          </p:cNvPr>
          <p:cNvSpPr>
            <a:spLocks noGrp="1"/>
          </p:cNvSpPr>
          <p:nvPr>
            <p:ph type="body" sz="quarter" idx="13"/>
          </p:nvPr>
        </p:nvSpPr>
        <p:spPr/>
        <p:txBody>
          <a:bodyPr/>
          <a:lstStyle/>
          <a:p>
            <a:pPr marL="0" indent="0">
              <a:buNone/>
            </a:pPr>
            <a:r>
              <a:rPr lang="en-US"/>
              <a:t>2020 – 2024 TREND</a:t>
            </a:r>
            <a:endParaRPr lang="en-US" dirty="0"/>
          </a:p>
        </p:txBody>
      </p:sp>
      <p:graphicFrame>
        <p:nvGraphicFramePr>
          <p:cNvPr id="23" name="Chart 22">
            <a:extLst>
              <a:ext uri="{FF2B5EF4-FFF2-40B4-BE49-F238E27FC236}">
                <a16:creationId xmlns:a16="http://schemas.microsoft.com/office/drawing/2014/main" id="{91FD78FF-EBAD-FC7E-E37A-C1E02C855E67}"/>
              </a:ext>
            </a:extLst>
          </p:cNvPr>
          <p:cNvGraphicFramePr>
            <a:graphicFrameLocks/>
          </p:cNvGraphicFramePr>
          <p:nvPr>
            <p:extLst>
              <p:ext uri="{D42A27DB-BD31-4B8C-83A1-F6EECF244321}">
                <p14:modId xmlns:p14="http://schemas.microsoft.com/office/powerpoint/2010/main" val="1306199443"/>
              </p:ext>
            </p:extLst>
          </p:nvPr>
        </p:nvGraphicFramePr>
        <p:xfrm>
          <a:off x="744682" y="1435874"/>
          <a:ext cx="11322679" cy="2087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6129D6CC-CCC8-0ECA-EA78-9448FDF04662}"/>
              </a:ext>
            </a:extLst>
          </p:cNvPr>
          <p:cNvGraphicFramePr>
            <a:graphicFrameLocks/>
          </p:cNvGraphicFramePr>
          <p:nvPr>
            <p:extLst>
              <p:ext uri="{D42A27DB-BD31-4B8C-83A1-F6EECF244321}">
                <p14:modId xmlns:p14="http://schemas.microsoft.com/office/powerpoint/2010/main" val="802149914"/>
              </p:ext>
            </p:extLst>
          </p:nvPr>
        </p:nvGraphicFramePr>
        <p:xfrm>
          <a:off x="752436" y="3784022"/>
          <a:ext cx="11314925" cy="2087530"/>
        </p:xfrm>
        <a:graphic>
          <a:graphicData uri="http://schemas.openxmlformats.org/drawingml/2006/chart">
            <c:chart xmlns:c="http://schemas.openxmlformats.org/drawingml/2006/chart" xmlns:r="http://schemas.openxmlformats.org/officeDocument/2006/relationships" r:id="rId3"/>
          </a:graphicData>
        </a:graphic>
      </p:graphicFrame>
      <p:sp>
        <p:nvSpPr>
          <p:cNvPr id="25" name="object 81">
            <a:extLst>
              <a:ext uri="{FF2B5EF4-FFF2-40B4-BE49-F238E27FC236}">
                <a16:creationId xmlns:a16="http://schemas.microsoft.com/office/drawing/2014/main" id="{0A9E7017-A405-F4FE-CD96-638D40E14D32}"/>
              </a:ext>
            </a:extLst>
          </p:cNvPr>
          <p:cNvSpPr/>
          <p:nvPr/>
        </p:nvSpPr>
        <p:spPr>
          <a:xfrm>
            <a:off x="6911759" y="6215870"/>
            <a:ext cx="119205" cy="119205"/>
          </a:xfrm>
          <a:custGeom>
            <a:avLst/>
            <a:gdLst/>
            <a:ahLst/>
            <a:cxnLst/>
            <a:rect l="l" t="t" r="r" b="b"/>
            <a:pathLst>
              <a:path w="66675" h="66675">
                <a:moveTo>
                  <a:pt x="66357" y="0"/>
                </a:moveTo>
                <a:lnTo>
                  <a:pt x="0" y="0"/>
                </a:lnTo>
                <a:lnTo>
                  <a:pt x="0" y="66357"/>
                </a:lnTo>
                <a:lnTo>
                  <a:pt x="66357" y="66357"/>
                </a:lnTo>
                <a:lnTo>
                  <a:pt x="66357" y="0"/>
                </a:lnTo>
                <a:close/>
              </a:path>
            </a:pathLst>
          </a:custGeom>
          <a:solidFill>
            <a:srgbClr val="61C5A4"/>
          </a:solidFill>
        </p:spPr>
        <p:txBody>
          <a:bodyPr wrap="square" lIns="0" tIns="0" rIns="0" bIns="0" rtlCol="0"/>
          <a:lstStyle/>
          <a:p>
            <a:endParaRPr sz="1000">
              <a:solidFill>
                <a:schemeClr val="bg1"/>
              </a:solidFill>
              <a:latin typeface="Aptos" panose="02110004020202020204"/>
            </a:endParaRPr>
          </a:p>
        </p:txBody>
      </p:sp>
      <p:sp>
        <p:nvSpPr>
          <p:cNvPr id="26" name="object 84">
            <a:extLst>
              <a:ext uri="{FF2B5EF4-FFF2-40B4-BE49-F238E27FC236}">
                <a16:creationId xmlns:a16="http://schemas.microsoft.com/office/drawing/2014/main" id="{6E26C394-2CE9-DFA1-8657-D3D8EEC09688}"/>
              </a:ext>
            </a:extLst>
          </p:cNvPr>
          <p:cNvSpPr/>
          <p:nvPr/>
        </p:nvSpPr>
        <p:spPr>
          <a:xfrm>
            <a:off x="4875620" y="6215870"/>
            <a:ext cx="119205" cy="119205"/>
          </a:xfrm>
          <a:custGeom>
            <a:avLst/>
            <a:gdLst/>
            <a:ahLst/>
            <a:cxnLst/>
            <a:rect l="l" t="t" r="r" b="b"/>
            <a:pathLst>
              <a:path w="66675" h="66675">
                <a:moveTo>
                  <a:pt x="66357" y="0"/>
                </a:moveTo>
                <a:lnTo>
                  <a:pt x="0" y="0"/>
                </a:lnTo>
                <a:lnTo>
                  <a:pt x="0" y="66357"/>
                </a:lnTo>
                <a:lnTo>
                  <a:pt x="66357" y="66357"/>
                </a:lnTo>
                <a:lnTo>
                  <a:pt x="66357" y="0"/>
                </a:lnTo>
                <a:close/>
              </a:path>
            </a:pathLst>
          </a:custGeom>
          <a:solidFill>
            <a:schemeClr val="accent4">
              <a:lumMod val="50000"/>
            </a:schemeClr>
          </a:solidFill>
        </p:spPr>
        <p:txBody>
          <a:bodyPr wrap="square" lIns="0" tIns="0" rIns="0" bIns="0" rtlCol="0"/>
          <a:lstStyle/>
          <a:p>
            <a:endParaRPr sz="1000">
              <a:solidFill>
                <a:schemeClr val="bg1"/>
              </a:solidFill>
              <a:latin typeface="Aptos" panose="02110004020202020204"/>
            </a:endParaRPr>
          </a:p>
        </p:txBody>
      </p:sp>
      <p:sp>
        <p:nvSpPr>
          <p:cNvPr id="27" name="object 85">
            <a:extLst>
              <a:ext uri="{FF2B5EF4-FFF2-40B4-BE49-F238E27FC236}">
                <a16:creationId xmlns:a16="http://schemas.microsoft.com/office/drawing/2014/main" id="{EB9E0601-1285-B53C-7B20-629980E97059}"/>
              </a:ext>
            </a:extLst>
          </p:cNvPr>
          <p:cNvSpPr/>
          <p:nvPr/>
        </p:nvSpPr>
        <p:spPr>
          <a:xfrm>
            <a:off x="5401303" y="6215870"/>
            <a:ext cx="119205" cy="119205"/>
          </a:xfrm>
          <a:custGeom>
            <a:avLst/>
            <a:gdLst/>
            <a:ahLst/>
            <a:cxnLst/>
            <a:rect l="l" t="t" r="r" b="b"/>
            <a:pathLst>
              <a:path w="66675" h="66675">
                <a:moveTo>
                  <a:pt x="66357" y="0"/>
                </a:moveTo>
                <a:lnTo>
                  <a:pt x="0" y="0"/>
                </a:lnTo>
                <a:lnTo>
                  <a:pt x="0" y="66357"/>
                </a:lnTo>
                <a:lnTo>
                  <a:pt x="66357" y="66357"/>
                </a:lnTo>
                <a:lnTo>
                  <a:pt x="66357" y="0"/>
                </a:lnTo>
                <a:close/>
              </a:path>
            </a:pathLst>
          </a:custGeom>
          <a:solidFill>
            <a:srgbClr val="00A6DF"/>
          </a:solidFill>
        </p:spPr>
        <p:txBody>
          <a:bodyPr wrap="square" lIns="0" tIns="0" rIns="0" bIns="0" rtlCol="0"/>
          <a:lstStyle/>
          <a:p>
            <a:endParaRPr sz="1000">
              <a:solidFill>
                <a:schemeClr val="bg1"/>
              </a:solidFill>
              <a:latin typeface="Aptos" panose="02110004020202020204"/>
            </a:endParaRPr>
          </a:p>
        </p:txBody>
      </p:sp>
      <p:sp>
        <p:nvSpPr>
          <p:cNvPr id="28" name="object 86">
            <a:extLst>
              <a:ext uri="{FF2B5EF4-FFF2-40B4-BE49-F238E27FC236}">
                <a16:creationId xmlns:a16="http://schemas.microsoft.com/office/drawing/2014/main" id="{751B86C9-A786-B8ED-0EEE-D554A238AA95}"/>
              </a:ext>
            </a:extLst>
          </p:cNvPr>
          <p:cNvSpPr/>
          <p:nvPr/>
        </p:nvSpPr>
        <p:spPr>
          <a:xfrm>
            <a:off x="5921516" y="6215870"/>
            <a:ext cx="119205" cy="119205"/>
          </a:xfrm>
          <a:custGeom>
            <a:avLst/>
            <a:gdLst/>
            <a:ahLst/>
            <a:cxnLst/>
            <a:rect l="l" t="t" r="r" b="b"/>
            <a:pathLst>
              <a:path w="66675" h="66675">
                <a:moveTo>
                  <a:pt x="66357" y="0"/>
                </a:moveTo>
                <a:lnTo>
                  <a:pt x="0" y="0"/>
                </a:lnTo>
                <a:lnTo>
                  <a:pt x="0" y="66357"/>
                </a:lnTo>
                <a:lnTo>
                  <a:pt x="66357" y="66357"/>
                </a:lnTo>
                <a:lnTo>
                  <a:pt x="66357" y="0"/>
                </a:lnTo>
                <a:close/>
              </a:path>
            </a:pathLst>
          </a:custGeom>
          <a:solidFill>
            <a:srgbClr val="8291FF"/>
          </a:solidFill>
        </p:spPr>
        <p:txBody>
          <a:bodyPr wrap="square" lIns="0" tIns="0" rIns="0" bIns="0" rtlCol="0"/>
          <a:lstStyle/>
          <a:p>
            <a:endParaRPr sz="1000">
              <a:solidFill>
                <a:schemeClr val="bg1"/>
              </a:solidFill>
              <a:latin typeface="Aptos" panose="02110004020202020204"/>
            </a:endParaRPr>
          </a:p>
        </p:txBody>
      </p:sp>
      <p:sp>
        <p:nvSpPr>
          <p:cNvPr id="29" name="object 87">
            <a:extLst>
              <a:ext uri="{FF2B5EF4-FFF2-40B4-BE49-F238E27FC236}">
                <a16:creationId xmlns:a16="http://schemas.microsoft.com/office/drawing/2014/main" id="{B3FB4C4D-BDEC-9A68-CD64-7F0B1EB93B5D}"/>
              </a:ext>
            </a:extLst>
          </p:cNvPr>
          <p:cNvSpPr/>
          <p:nvPr/>
        </p:nvSpPr>
        <p:spPr>
          <a:xfrm>
            <a:off x="6414844" y="6215870"/>
            <a:ext cx="119205" cy="119205"/>
          </a:xfrm>
          <a:custGeom>
            <a:avLst/>
            <a:gdLst/>
            <a:ahLst/>
            <a:cxnLst/>
            <a:rect l="l" t="t" r="r" b="b"/>
            <a:pathLst>
              <a:path w="66675" h="66675">
                <a:moveTo>
                  <a:pt x="66357" y="0"/>
                </a:moveTo>
                <a:lnTo>
                  <a:pt x="0" y="0"/>
                </a:lnTo>
                <a:lnTo>
                  <a:pt x="0" y="66357"/>
                </a:lnTo>
                <a:lnTo>
                  <a:pt x="66357" y="66357"/>
                </a:lnTo>
                <a:lnTo>
                  <a:pt x="66357" y="0"/>
                </a:lnTo>
                <a:close/>
              </a:path>
            </a:pathLst>
          </a:custGeom>
          <a:solidFill>
            <a:srgbClr val="00798A"/>
          </a:solidFill>
        </p:spPr>
        <p:txBody>
          <a:bodyPr wrap="square" lIns="0" tIns="0" rIns="0" bIns="0" rtlCol="0"/>
          <a:lstStyle/>
          <a:p>
            <a:endParaRPr sz="1000">
              <a:solidFill>
                <a:schemeClr val="bg1"/>
              </a:solidFill>
              <a:latin typeface="Aptos" panose="02110004020202020204"/>
            </a:endParaRPr>
          </a:p>
        </p:txBody>
      </p:sp>
      <p:sp>
        <p:nvSpPr>
          <p:cNvPr id="30" name="object 83">
            <a:extLst>
              <a:ext uri="{FF2B5EF4-FFF2-40B4-BE49-F238E27FC236}">
                <a16:creationId xmlns:a16="http://schemas.microsoft.com/office/drawing/2014/main" id="{664735B5-2395-768A-A957-7385ACBD6A55}"/>
              </a:ext>
            </a:extLst>
          </p:cNvPr>
          <p:cNvSpPr txBox="1"/>
          <p:nvPr/>
        </p:nvSpPr>
        <p:spPr>
          <a:xfrm>
            <a:off x="5013098" y="6190834"/>
            <a:ext cx="405182" cy="169277"/>
          </a:xfrm>
          <a:prstGeom prst="rect">
            <a:avLst/>
          </a:prstGeom>
        </p:spPr>
        <p:txBody>
          <a:bodyPr vert="horz" wrap="square" lIns="0" tIns="15240" rIns="0" bIns="0" rtlCol="0">
            <a:spAutoFit/>
          </a:bodyPr>
          <a:lstStyle/>
          <a:p>
            <a:pPr marL="12700">
              <a:spcBef>
                <a:spcPts val="120"/>
              </a:spcBef>
              <a:tabLst>
                <a:tab pos="304165" algn="l"/>
              </a:tabLst>
            </a:pPr>
            <a:r>
              <a:rPr sz="1000" spc="-20">
                <a:solidFill>
                  <a:schemeClr val="bg1"/>
                </a:solidFill>
                <a:latin typeface="+mj-lt"/>
                <a:cs typeface="Volte"/>
              </a:rPr>
              <a:t>2020</a:t>
            </a:r>
            <a:endParaRPr sz="1000">
              <a:solidFill>
                <a:schemeClr val="bg1"/>
              </a:solidFill>
              <a:latin typeface="+mj-lt"/>
              <a:cs typeface="Volte"/>
            </a:endParaRPr>
          </a:p>
        </p:txBody>
      </p:sp>
      <p:sp>
        <p:nvSpPr>
          <p:cNvPr id="31" name="object 83">
            <a:extLst>
              <a:ext uri="{FF2B5EF4-FFF2-40B4-BE49-F238E27FC236}">
                <a16:creationId xmlns:a16="http://schemas.microsoft.com/office/drawing/2014/main" id="{B4F31958-8251-76F8-3402-1EBAAC0600A8}"/>
              </a:ext>
            </a:extLst>
          </p:cNvPr>
          <p:cNvSpPr txBox="1"/>
          <p:nvPr/>
        </p:nvSpPr>
        <p:spPr>
          <a:xfrm>
            <a:off x="5525067" y="6190834"/>
            <a:ext cx="405182" cy="169277"/>
          </a:xfrm>
          <a:prstGeom prst="rect">
            <a:avLst/>
          </a:prstGeom>
        </p:spPr>
        <p:txBody>
          <a:bodyPr vert="horz" wrap="square" lIns="0" tIns="15240" rIns="0" bIns="0" rtlCol="0">
            <a:spAutoFit/>
          </a:bodyPr>
          <a:lstStyle/>
          <a:p>
            <a:pPr marL="12700">
              <a:spcBef>
                <a:spcPts val="120"/>
              </a:spcBef>
              <a:tabLst>
                <a:tab pos="304165" algn="l"/>
              </a:tabLst>
            </a:pPr>
            <a:r>
              <a:rPr sz="1000" spc="-20">
                <a:solidFill>
                  <a:schemeClr val="bg1"/>
                </a:solidFill>
                <a:latin typeface="+mj-lt"/>
                <a:cs typeface="Volte"/>
              </a:rPr>
              <a:t>202</a:t>
            </a:r>
            <a:r>
              <a:rPr lang="en-US" sz="1000" spc="-20">
                <a:solidFill>
                  <a:schemeClr val="bg1"/>
                </a:solidFill>
                <a:latin typeface="+mj-lt"/>
                <a:cs typeface="Volte"/>
              </a:rPr>
              <a:t>1</a:t>
            </a:r>
            <a:endParaRPr sz="1000">
              <a:solidFill>
                <a:schemeClr val="bg1"/>
              </a:solidFill>
              <a:latin typeface="+mj-lt"/>
              <a:cs typeface="Volte"/>
            </a:endParaRPr>
          </a:p>
        </p:txBody>
      </p:sp>
      <p:sp>
        <p:nvSpPr>
          <p:cNvPr id="32" name="object 83">
            <a:extLst>
              <a:ext uri="{FF2B5EF4-FFF2-40B4-BE49-F238E27FC236}">
                <a16:creationId xmlns:a16="http://schemas.microsoft.com/office/drawing/2014/main" id="{FF78AC8A-B08E-B425-63DD-B4245740E428}"/>
              </a:ext>
            </a:extLst>
          </p:cNvPr>
          <p:cNvSpPr txBox="1"/>
          <p:nvPr/>
        </p:nvSpPr>
        <p:spPr>
          <a:xfrm>
            <a:off x="6039417" y="6190834"/>
            <a:ext cx="405182" cy="169277"/>
          </a:xfrm>
          <a:prstGeom prst="rect">
            <a:avLst/>
          </a:prstGeom>
        </p:spPr>
        <p:txBody>
          <a:bodyPr vert="horz" wrap="square" lIns="0" tIns="15240" rIns="0" bIns="0" rtlCol="0">
            <a:spAutoFit/>
          </a:bodyPr>
          <a:lstStyle/>
          <a:p>
            <a:pPr marL="12700">
              <a:spcBef>
                <a:spcPts val="120"/>
              </a:spcBef>
              <a:tabLst>
                <a:tab pos="304165" algn="l"/>
              </a:tabLst>
            </a:pPr>
            <a:r>
              <a:rPr sz="1000" spc="-20">
                <a:solidFill>
                  <a:schemeClr val="bg1"/>
                </a:solidFill>
                <a:latin typeface="+mj-lt"/>
                <a:cs typeface="Volte"/>
              </a:rPr>
              <a:t>202</a:t>
            </a:r>
            <a:r>
              <a:rPr lang="en-US" sz="1000" spc="-20">
                <a:solidFill>
                  <a:schemeClr val="bg1"/>
                </a:solidFill>
                <a:latin typeface="+mj-lt"/>
                <a:cs typeface="Volte"/>
              </a:rPr>
              <a:t>2</a:t>
            </a:r>
            <a:endParaRPr sz="1000">
              <a:solidFill>
                <a:schemeClr val="bg1"/>
              </a:solidFill>
              <a:latin typeface="+mj-lt"/>
              <a:cs typeface="Volte"/>
            </a:endParaRPr>
          </a:p>
        </p:txBody>
      </p:sp>
      <p:sp>
        <p:nvSpPr>
          <p:cNvPr id="33" name="object 83">
            <a:extLst>
              <a:ext uri="{FF2B5EF4-FFF2-40B4-BE49-F238E27FC236}">
                <a16:creationId xmlns:a16="http://schemas.microsoft.com/office/drawing/2014/main" id="{2C7E2F9E-4774-AB74-BF58-1B34ACA3D472}"/>
              </a:ext>
            </a:extLst>
          </p:cNvPr>
          <p:cNvSpPr txBox="1"/>
          <p:nvPr/>
        </p:nvSpPr>
        <p:spPr>
          <a:xfrm>
            <a:off x="6539480" y="6190834"/>
            <a:ext cx="405182" cy="169277"/>
          </a:xfrm>
          <a:prstGeom prst="rect">
            <a:avLst/>
          </a:prstGeom>
        </p:spPr>
        <p:txBody>
          <a:bodyPr vert="horz" wrap="square" lIns="0" tIns="15240" rIns="0" bIns="0" rtlCol="0">
            <a:spAutoFit/>
          </a:bodyPr>
          <a:lstStyle/>
          <a:p>
            <a:pPr marL="12700">
              <a:spcBef>
                <a:spcPts val="120"/>
              </a:spcBef>
              <a:tabLst>
                <a:tab pos="304165" algn="l"/>
              </a:tabLst>
            </a:pPr>
            <a:r>
              <a:rPr sz="1000" spc="-20">
                <a:solidFill>
                  <a:schemeClr val="bg1"/>
                </a:solidFill>
                <a:latin typeface="+mj-lt"/>
                <a:cs typeface="Volte"/>
              </a:rPr>
              <a:t>202</a:t>
            </a:r>
            <a:r>
              <a:rPr lang="en-US" sz="1000" spc="-20">
                <a:solidFill>
                  <a:schemeClr val="bg1"/>
                </a:solidFill>
                <a:latin typeface="+mj-lt"/>
                <a:cs typeface="Volte"/>
              </a:rPr>
              <a:t>3</a:t>
            </a:r>
            <a:endParaRPr sz="1000">
              <a:solidFill>
                <a:schemeClr val="bg1"/>
              </a:solidFill>
              <a:latin typeface="+mj-lt"/>
              <a:cs typeface="Volte"/>
            </a:endParaRPr>
          </a:p>
        </p:txBody>
      </p:sp>
      <p:sp>
        <p:nvSpPr>
          <p:cNvPr id="34" name="object 83">
            <a:extLst>
              <a:ext uri="{FF2B5EF4-FFF2-40B4-BE49-F238E27FC236}">
                <a16:creationId xmlns:a16="http://schemas.microsoft.com/office/drawing/2014/main" id="{40EBF8EC-7561-7453-829E-73CDBC82C10E}"/>
              </a:ext>
            </a:extLst>
          </p:cNvPr>
          <p:cNvSpPr txBox="1"/>
          <p:nvPr/>
        </p:nvSpPr>
        <p:spPr>
          <a:xfrm>
            <a:off x="7030017" y="6190834"/>
            <a:ext cx="405182" cy="169277"/>
          </a:xfrm>
          <a:prstGeom prst="rect">
            <a:avLst/>
          </a:prstGeom>
        </p:spPr>
        <p:txBody>
          <a:bodyPr vert="horz" wrap="square" lIns="0" tIns="15240" rIns="0" bIns="0" rtlCol="0">
            <a:spAutoFit/>
          </a:bodyPr>
          <a:lstStyle/>
          <a:p>
            <a:pPr marL="12700">
              <a:spcBef>
                <a:spcPts val="120"/>
              </a:spcBef>
              <a:tabLst>
                <a:tab pos="304165" algn="l"/>
              </a:tabLst>
            </a:pPr>
            <a:r>
              <a:rPr sz="1000" spc="-20">
                <a:solidFill>
                  <a:schemeClr val="bg1"/>
                </a:solidFill>
                <a:latin typeface="+mj-lt"/>
                <a:cs typeface="Volte"/>
              </a:rPr>
              <a:t>202</a:t>
            </a:r>
            <a:r>
              <a:rPr lang="en-US" sz="1000" spc="-20">
                <a:solidFill>
                  <a:schemeClr val="bg1"/>
                </a:solidFill>
                <a:latin typeface="+mj-lt"/>
                <a:cs typeface="Volte"/>
              </a:rPr>
              <a:t>4</a:t>
            </a:r>
            <a:endParaRPr sz="1000">
              <a:solidFill>
                <a:schemeClr val="bg1"/>
              </a:solidFill>
              <a:latin typeface="+mj-lt"/>
              <a:cs typeface="Volte"/>
            </a:endParaRPr>
          </a:p>
        </p:txBody>
      </p:sp>
      <p:sp>
        <p:nvSpPr>
          <p:cNvPr id="35" name="TextBox 34">
            <a:extLst>
              <a:ext uri="{FF2B5EF4-FFF2-40B4-BE49-F238E27FC236}">
                <a16:creationId xmlns:a16="http://schemas.microsoft.com/office/drawing/2014/main" id="{0CB132FA-EC6C-3E1B-A58C-B42EFCA8F081}"/>
              </a:ext>
            </a:extLst>
          </p:cNvPr>
          <p:cNvSpPr txBox="1"/>
          <p:nvPr/>
        </p:nvSpPr>
        <p:spPr>
          <a:xfrm>
            <a:off x="10527519" y="3929828"/>
            <a:ext cx="1602161"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N/R = Not Reported</a:t>
            </a:r>
          </a:p>
        </p:txBody>
      </p:sp>
      <p:sp>
        <p:nvSpPr>
          <p:cNvPr id="36" name="TextBox 35">
            <a:extLst>
              <a:ext uri="{FF2B5EF4-FFF2-40B4-BE49-F238E27FC236}">
                <a16:creationId xmlns:a16="http://schemas.microsoft.com/office/drawing/2014/main" id="{33494B8C-51E0-C268-5584-6009A591BE49}"/>
              </a:ext>
            </a:extLst>
          </p:cNvPr>
          <p:cNvSpPr txBox="1"/>
          <p:nvPr/>
        </p:nvSpPr>
        <p:spPr>
          <a:xfrm rot="16200000">
            <a:off x="-283920" y="2352923"/>
            <a:ext cx="16021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a:rPr>
              <a:t>Medical Plans</a:t>
            </a:r>
            <a:endParaRPr kumimoji="0" lang="en-US" sz="1600" i="0" u="none" strike="noStrike" kern="1200" cap="none" spc="0" normalizeH="0" baseline="0" noProof="0" dirty="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5DEE7B5E-E02B-4B60-BF29-CE1CA2ECF3A8}"/>
              </a:ext>
            </a:extLst>
          </p:cNvPr>
          <p:cNvSpPr txBox="1"/>
          <p:nvPr/>
        </p:nvSpPr>
        <p:spPr>
          <a:xfrm rot="16200000">
            <a:off x="-283920" y="4658510"/>
            <a:ext cx="16021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effectLst/>
                <a:uLnTx/>
                <a:uFillTx/>
                <a:latin typeface="Arial"/>
                <a:ea typeface="+mn-ea"/>
                <a:cs typeface="+mn-cs"/>
              </a:rPr>
              <a:t>Dental Plans</a:t>
            </a:r>
          </a:p>
        </p:txBody>
      </p:sp>
    </p:spTree>
    <p:extLst>
      <p:ext uri="{BB962C8B-B14F-4D97-AF65-F5344CB8AC3E}">
        <p14:creationId xmlns:p14="http://schemas.microsoft.com/office/powerpoint/2010/main" val="2697620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CDCED-3B72-49AB-0E57-EC0DDA73234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4ED5B44-3516-876F-957F-AE0100BAD1DE}"/>
              </a:ext>
            </a:extLst>
          </p:cNvPr>
          <p:cNvSpPr/>
          <p:nvPr/>
        </p:nvSpPr>
        <p:spPr>
          <a:xfrm>
            <a:off x="0" y="1499806"/>
            <a:ext cx="12192000" cy="4640516"/>
          </a:xfrm>
          <a:prstGeom prst="rect">
            <a:avLst/>
          </a:prstGeom>
          <a:solidFill>
            <a:schemeClr val="bg1">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1E60E54-C57E-D163-C610-CAB528BC0A0F}"/>
              </a:ext>
            </a:extLst>
          </p:cNvPr>
          <p:cNvSpPr txBox="1"/>
          <p:nvPr/>
        </p:nvSpPr>
        <p:spPr>
          <a:xfrm>
            <a:off x="4132721" y="1682934"/>
            <a:ext cx="7165506" cy="400110"/>
          </a:xfrm>
          <a:prstGeom prst="rect">
            <a:avLst/>
          </a:prstGeom>
          <a:noFill/>
        </p:spPr>
        <p:txBody>
          <a:bodyPr wrap="square" rtlCol="0">
            <a:spAutoFit/>
          </a:bodyPr>
          <a:lstStyle/>
          <a:p>
            <a:pPr algn="ctr">
              <a:spcAft>
                <a:spcPts val="600"/>
              </a:spcAft>
            </a:pPr>
            <a:r>
              <a:rPr lang="en-US" sz="2000" b="1" dirty="0">
                <a:solidFill>
                  <a:schemeClr val="bg1"/>
                </a:solidFill>
              </a:rPr>
              <a:t>Panelists</a:t>
            </a:r>
            <a:endParaRPr lang="en-US" sz="2000" dirty="0">
              <a:solidFill>
                <a:schemeClr val="bg1"/>
              </a:solidFill>
            </a:endParaRPr>
          </a:p>
        </p:txBody>
      </p:sp>
      <p:pic>
        <p:nvPicPr>
          <p:cNvPr id="4" name="Picture 3">
            <a:extLst>
              <a:ext uri="{FF2B5EF4-FFF2-40B4-BE49-F238E27FC236}">
                <a16:creationId xmlns:a16="http://schemas.microsoft.com/office/drawing/2014/main" id="{9A82FD0F-1787-3A1E-2E47-DE6E2D34884A}"/>
              </a:ext>
            </a:extLst>
          </p:cNvPr>
          <p:cNvPicPr>
            <a:picLocks noChangeAspect="1"/>
          </p:cNvPicPr>
          <p:nvPr/>
        </p:nvPicPr>
        <p:blipFill>
          <a:blip r:embed="rId3"/>
          <a:srcRect r="555"/>
          <a:stretch/>
        </p:blipFill>
        <p:spPr>
          <a:xfrm>
            <a:off x="352598" y="2077456"/>
            <a:ext cx="2703390" cy="3485215"/>
          </a:xfrm>
          <a:prstGeom prst="rect">
            <a:avLst/>
          </a:prstGeom>
          <a:ln w="6350">
            <a:solidFill>
              <a:schemeClr val="bg1"/>
            </a:solidFill>
          </a:ln>
          <a:effectLst>
            <a:outerShdw blurRad="50800" dist="38100" dir="8100000" algn="tr" rotWithShape="0">
              <a:prstClr val="black">
                <a:alpha val="40000"/>
              </a:prstClr>
            </a:outerShdw>
          </a:effectLst>
        </p:spPr>
      </p:pic>
      <p:sp>
        <p:nvSpPr>
          <p:cNvPr id="9" name="Title 8">
            <a:extLst>
              <a:ext uri="{FF2B5EF4-FFF2-40B4-BE49-F238E27FC236}">
                <a16:creationId xmlns:a16="http://schemas.microsoft.com/office/drawing/2014/main" id="{7899E6C6-B92D-9AFF-B9AD-20E6AF815C46}"/>
              </a:ext>
            </a:extLst>
          </p:cNvPr>
          <p:cNvSpPr>
            <a:spLocks noGrp="1"/>
          </p:cNvSpPr>
          <p:nvPr>
            <p:ph type="title"/>
          </p:nvPr>
        </p:nvSpPr>
        <p:spPr/>
        <p:txBody>
          <a:bodyPr/>
          <a:lstStyle/>
          <a:p>
            <a:r>
              <a:rPr lang="en-US" dirty="0"/>
              <a:t>Increasing the visibility, readership, and use of the CAQH Index</a:t>
            </a:r>
          </a:p>
        </p:txBody>
      </p:sp>
      <p:sp>
        <p:nvSpPr>
          <p:cNvPr id="11" name="Text Placeholder 10">
            <a:extLst>
              <a:ext uri="{FF2B5EF4-FFF2-40B4-BE49-F238E27FC236}">
                <a16:creationId xmlns:a16="http://schemas.microsoft.com/office/drawing/2014/main" id="{C391BBB9-2283-464B-9E87-643B7582AB44}"/>
              </a:ext>
            </a:extLst>
          </p:cNvPr>
          <p:cNvSpPr>
            <a:spLocks noGrp="1"/>
          </p:cNvSpPr>
          <p:nvPr>
            <p:ph type="body" sz="quarter" idx="13"/>
          </p:nvPr>
        </p:nvSpPr>
        <p:spPr/>
        <p:txBody>
          <a:bodyPr/>
          <a:lstStyle/>
          <a:p>
            <a:r>
              <a:rPr lang="en-US" dirty="0"/>
              <a:t>2024 CAQH INDEX WEBINAR</a:t>
            </a:r>
          </a:p>
        </p:txBody>
      </p:sp>
      <p:pic>
        <p:nvPicPr>
          <p:cNvPr id="2" name="Picture 1">
            <a:extLst>
              <a:ext uri="{FF2B5EF4-FFF2-40B4-BE49-F238E27FC236}">
                <a16:creationId xmlns:a16="http://schemas.microsoft.com/office/drawing/2014/main" id="{A64F6D61-D337-97A2-2528-8491157D3F47}"/>
              </a:ext>
            </a:extLst>
          </p:cNvPr>
          <p:cNvPicPr>
            <a:picLocks noChangeAspect="1"/>
          </p:cNvPicPr>
          <p:nvPr/>
        </p:nvPicPr>
        <p:blipFill>
          <a:blip r:embed="rId4"/>
          <a:stretch>
            <a:fillRect/>
          </a:stretch>
        </p:blipFill>
        <p:spPr>
          <a:xfrm>
            <a:off x="3391784" y="2348785"/>
            <a:ext cx="1760746" cy="1760746"/>
          </a:xfrm>
          <a:prstGeom prst="ellipse">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B7E3F118-3176-3C4D-D85A-E4E656DE2CDE}"/>
              </a:ext>
            </a:extLst>
          </p:cNvPr>
          <p:cNvPicPr>
            <a:picLocks noChangeAspect="1"/>
          </p:cNvPicPr>
          <p:nvPr/>
        </p:nvPicPr>
        <p:blipFill>
          <a:blip r:embed="rId5"/>
          <a:stretch>
            <a:fillRect/>
          </a:stretch>
        </p:blipFill>
        <p:spPr>
          <a:xfrm>
            <a:off x="5532335" y="2348439"/>
            <a:ext cx="1760746" cy="1760746"/>
          </a:xfrm>
          <a:prstGeom prst="ellipse">
            <a:avLst/>
          </a:prstGeom>
          <a:effectLst>
            <a:outerShdw blurRad="50800" dist="38100" dir="8100000" algn="tr" rotWithShape="0">
              <a:prstClr val="black">
                <a:alpha val="40000"/>
              </a:prstClr>
            </a:outerShdw>
          </a:effectLst>
        </p:spPr>
      </p:pic>
      <p:pic>
        <p:nvPicPr>
          <p:cNvPr id="1030" name="Picture 6">
            <a:extLst>
              <a:ext uri="{FF2B5EF4-FFF2-40B4-BE49-F238E27FC236}">
                <a16:creationId xmlns:a16="http://schemas.microsoft.com/office/drawing/2014/main" id="{E4B9C617-A4D1-9CE4-1AF7-107EA02E5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3868" y="2348439"/>
            <a:ext cx="1760746" cy="1760746"/>
          </a:xfrm>
          <a:prstGeom prst="ellipse">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E1E6C33-1085-9B01-E91B-5D0FA9A60A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3826" y="2348439"/>
            <a:ext cx="1760746" cy="1760746"/>
          </a:xfrm>
          <a:prstGeom prst="ellipse">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4DA995-5EDF-5F43-42D3-EC96030278F7}"/>
              </a:ext>
            </a:extLst>
          </p:cNvPr>
          <p:cNvSpPr txBox="1"/>
          <p:nvPr/>
        </p:nvSpPr>
        <p:spPr>
          <a:xfrm>
            <a:off x="3273211" y="4159600"/>
            <a:ext cx="1997891" cy="984885"/>
          </a:xfrm>
          <a:prstGeom prst="rect">
            <a:avLst/>
          </a:prstGeom>
          <a:noFill/>
        </p:spPr>
        <p:txBody>
          <a:bodyPr wrap="square" rtlCol="0">
            <a:spAutoFit/>
          </a:bodyPr>
          <a:lstStyle/>
          <a:p>
            <a:pPr algn="ctr"/>
            <a:r>
              <a:rPr lang="en-US" sz="1600" b="1" i="0" u="none" strike="noStrike" dirty="0">
                <a:solidFill>
                  <a:srgbClr val="FFFFFF"/>
                </a:solidFill>
                <a:effectLst/>
              </a:rPr>
              <a:t>Laura Cooley, PhD</a:t>
            </a:r>
            <a:endParaRPr lang="en-US" sz="1600" b="0" i="0" u="none" strike="noStrike" dirty="0">
              <a:solidFill>
                <a:srgbClr val="FFFFFF"/>
              </a:solidFill>
              <a:effectLst/>
            </a:endParaRPr>
          </a:p>
          <a:p>
            <a:pPr algn="ctr"/>
            <a:r>
              <a:rPr lang="en-US" sz="1400" b="0" i="0" u="none" strike="noStrike" dirty="0">
                <a:solidFill>
                  <a:srgbClr val="FFFFFF"/>
                </a:solidFill>
                <a:effectLst/>
              </a:rPr>
              <a:t>Editor in Chief,</a:t>
            </a:r>
          </a:p>
          <a:p>
            <a:pPr algn="ctr"/>
            <a:r>
              <a:rPr lang="en-US" sz="1400" b="0" i="0" u="none" strike="noStrike" dirty="0">
                <a:solidFill>
                  <a:srgbClr val="FFFFFF"/>
                </a:solidFill>
                <a:effectLst/>
              </a:rPr>
              <a:t>Journal of Patient Experience</a:t>
            </a:r>
          </a:p>
        </p:txBody>
      </p:sp>
      <p:sp>
        <p:nvSpPr>
          <p:cNvPr id="6" name="TextBox 5">
            <a:extLst>
              <a:ext uri="{FF2B5EF4-FFF2-40B4-BE49-F238E27FC236}">
                <a16:creationId xmlns:a16="http://schemas.microsoft.com/office/drawing/2014/main" id="{BA9D69E3-E3AA-EF81-6A9D-B8FDEFCD3246}"/>
              </a:ext>
            </a:extLst>
          </p:cNvPr>
          <p:cNvSpPr txBox="1"/>
          <p:nvPr/>
        </p:nvSpPr>
        <p:spPr>
          <a:xfrm>
            <a:off x="5483505" y="4159599"/>
            <a:ext cx="1858406" cy="984885"/>
          </a:xfrm>
          <a:prstGeom prst="rect">
            <a:avLst/>
          </a:prstGeom>
          <a:noFill/>
        </p:spPr>
        <p:txBody>
          <a:bodyPr wrap="square" rtlCol="0">
            <a:spAutoFit/>
          </a:bodyPr>
          <a:lstStyle/>
          <a:p>
            <a:pPr algn="ctr"/>
            <a:r>
              <a:rPr lang="en-US" sz="1600" b="1" i="0" u="none" strike="noStrike" dirty="0">
                <a:solidFill>
                  <a:srgbClr val="FFFFFF"/>
                </a:solidFill>
                <a:effectLst/>
              </a:rPr>
              <a:t>Sofia </a:t>
            </a:r>
            <a:r>
              <a:rPr lang="en-US" sz="1600" b="1" i="0" u="none" strike="noStrike" dirty="0" err="1">
                <a:solidFill>
                  <a:srgbClr val="FFFFFF"/>
                </a:solidFill>
                <a:effectLst/>
              </a:rPr>
              <a:t>Fayazdeen</a:t>
            </a:r>
            <a:endParaRPr lang="en-US" sz="1600" b="0" i="0" u="none" strike="noStrike" dirty="0">
              <a:solidFill>
                <a:srgbClr val="FFFFFF"/>
              </a:solidFill>
              <a:effectLst/>
            </a:endParaRPr>
          </a:p>
          <a:p>
            <a:pPr algn="ctr"/>
            <a:r>
              <a:rPr lang="en-US" sz="1400" b="0" i="0" u="none" strike="noStrike" dirty="0">
                <a:solidFill>
                  <a:srgbClr val="FFFFFF"/>
                </a:solidFill>
                <a:effectLst/>
              </a:rPr>
              <a:t>Product Director, Provider Digital EDI UnitedHealthcare</a:t>
            </a:r>
          </a:p>
        </p:txBody>
      </p:sp>
      <p:sp>
        <p:nvSpPr>
          <p:cNvPr id="8" name="TextBox 7">
            <a:extLst>
              <a:ext uri="{FF2B5EF4-FFF2-40B4-BE49-F238E27FC236}">
                <a16:creationId xmlns:a16="http://schemas.microsoft.com/office/drawing/2014/main" id="{0F6DF0ED-433E-274F-22AF-24846CCB4499}"/>
              </a:ext>
            </a:extLst>
          </p:cNvPr>
          <p:cNvSpPr txBox="1"/>
          <p:nvPr/>
        </p:nvSpPr>
        <p:spPr>
          <a:xfrm>
            <a:off x="7422747" y="4188377"/>
            <a:ext cx="2222988" cy="1631216"/>
          </a:xfrm>
          <a:prstGeom prst="rect">
            <a:avLst/>
          </a:prstGeom>
          <a:noFill/>
        </p:spPr>
        <p:txBody>
          <a:bodyPr wrap="square" rtlCol="0">
            <a:spAutoFit/>
          </a:bodyPr>
          <a:lstStyle/>
          <a:p>
            <a:pPr algn="ctr"/>
            <a:r>
              <a:rPr lang="en-US" sz="1600" b="1" i="0" u="none" strike="noStrike" dirty="0">
                <a:solidFill>
                  <a:srgbClr val="FFFFFF"/>
                </a:solidFill>
                <a:effectLst/>
              </a:rPr>
              <a:t>Rebekah </a:t>
            </a:r>
            <a:r>
              <a:rPr lang="en-US" sz="1600" b="1" i="0" u="none" strike="noStrike" dirty="0" err="1">
                <a:solidFill>
                  <a:srgbClr val="FFFFFF"/>
                </a:solidFill>
                <a:effectLst/>
              </a:rPr>
              <a:t>Fiehn</a:t>
            </a:r>
            <a:endParaRPr lang="en-US" sz="1600" b="0" i="0" u="none" strike="noStrike" dirty="0">
              <a:solidFill>
                <a:srgbClr val="FFFFFF"/>
              </a:solidFill>
              <a:effectLst/>
            </a:endParaRPr>
          </a:p>
          <a:p>
            <a:pPr algn="ctr"/>
            <a:r>
              <a:rPr lang="en-US" sz="1400" b="0" i="0" u="none" strike="noStrike" dirty="0">
                <a:solidFill>
                  <a:srgbClr val="FFFFFF"/>
                </a:solidFill>
                <a:effectLst/>
              </a:rPr>
              <a:t>Director, </a:t>
            </a:r>
          </a:p>
          <a:p>
            <a:pPr algn="ctr"/>
            <a:r>
              <a:rPr lang="en-US" sz="1400" b="0" i="0" u="none" strike="noStrike" dirty="0">
                <a:solidFill>
                  <a:srgbClr val="FFFFFF"/>
                </a:solidFill>
                <a:effectLst/>
              </a:rPr>
              <a:t>Dental Benefits, Coding, and Data Exchange</a:t>
            </a:r>
          </a:p>
          <a:p>
            <a:pPr algn="ctr"/>
            <a:r>
              <a:rPr lang="en-US" sz="1400" b="0" i="0" u="none" strike="noStrike" dirty="0">
                <a:solidFill>
                  <a:srgbClr val="FFFFFF"/>
                </a:solidFill>
                <a:effectLst/>
              </a:rPr>
              <a:t>American Dental Association</a:t>
            </a:r>
          </a:p>
        </p:txBody>
      </p:sp>
      <p:sp>
        <p:nvSpPr>
          <p:cNvPr id="10" name="TextBox 9">
            <a:extLst>
              <a:ext uri="{FF2B5EF4-FFF2-40B4-BE49-F238E27FC236}">
                <a16:creationId xmlns:a16="http://schemas.microsoft.com/office/drawing/2014/main" id="{E72E0112-1B8B-1976-E717-41C039D6E75E}"/>
              </a:ext>
            </a:extLst>
          </p:cNvPr>
          <p:cNvSpPr txBox="1"/>
          <p:nvPr/>
        </p:nvSpPr>
        <p:spPr>
          <a:xfrm>
            <a:off x="9550327" y="4188377"/>
            <a:ext cx="2407744" cy="769441"/>
          </a:xfrm>
          <a:prstGeom prst="rect">
            <a:avLst/>
          </a:prstGeom>
          <a:noFill/>
        </p:spPr>
        <p:txBody>
          <a:bodyPr wrap="square" rtlCol="0">
            <a:spAutoFit/>
          </a:bodyPr>
          <a:lstStyle/>
          <a:p>
            <a:pPr algn="ctr"/>
            <a:r>
              <a:rPr lang="en-US" sz="1600" b="1" i="0" u="none" strike="noStrike" dirty="0">
                <a:solidFill>
                  <a:srgbClr val="FFFFFF"/>
                </a:solidFill>
                <a:effectLst/>
              </a:rPr>
              <a:t>Robert M. Tennant, MA</a:t>
            </a:r>
            <a:endParaRPr lang="en-US" sz="1600" b="0" i="0" u="none" strike="noStrike" dirty="0">
              <a:solidFill>
                <a:srgbClr val="FFFFFF"/>
              </a:solidFill>
              <a:effectLst/>
            </a:endParaRPr>
          </a:p>
          <a:p>
            <a:pPr algn="ctr"/>
            <a:r>
              <a:rPr lang="en-US" sz="1400" b="0" i="0" u="none" strike="noStrike" dirty="0">
                <a:solidFill>
                  <a:srgbClr val="FFFFFF"/>
                </a:solidFill>
                <a:effectLst/>
              </a:rPr>
              <a:t>Executive Director, </a:t>
            </a:r>
          </a:p>
          <a:p>
            <a:pPr algn="ctr"/>
            <a:r>
              <a:rPr lang="en-US" sz="1400" dirty="0">
                <a:solidFill>
                  <a:srgbClr val="FFFFFF"/>
                </a:solidFill>
              </a:rPr>
              <a:t>WEDI</a:t>
            </a:r>
            <a:endParaRPr lang="en-US" sz="1400" b="0" i="0" u="none" strike="noStrike" dirty="0">
              <a:solidFill>
                <a:srgbClr val="FFFFFF"/>
              </a:solidFill>
              <a:effectLst/>
            </a:endParaRPr>
          </a:p>
        </p:txBody>
      </p:sp>
    </p:spTree>
    <p:extLst>
      <p:ext uri="{BB962C8B-B14F-4D97-AF65-F5344CB8AC3E}">
        <p14:creationId xmlns:p14="http://schemas.microsoft.com/office/powerpoint/2010/main" val="1888763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B3C72-3868-7B7A-5C20-C23702556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2299A-EC2E-EEBE-0098-F5CF9F374641}"/>
              </a:ext>
            </a:extLst>
          </p:cNvPr>
          <p:cNvSpPr>
            <a:spLocks noGrp="1"/>
          </p:cNvSpPr>
          <p:nvPr>
            <p:ph type="title"/>
          </p:nvPr>
        </p:nvSpPr>
        <p:spPr>
          <a:xfrm>
            <a:off x="423863" y="495048"/>
            <a:ext cx="11338560" cy="852627"/>
          </a:xfrm>
        </p:spPr>
        <p:txBody>
          <a:bodyPr/>
          <a:lstStyle/>
          <a:p>
            <a:r>
              <a:rPr lang="en-US" dirty="0"/>
              <a:t>Audience Poll Question</a:t>
            </a:r>
          </a:p>
        </p:txBody>
      </p:sp>
      <p:sp>
        <p:nvSpPr>
          <p:cNvPr id="4" name="TextBox 3">
            <a:extLst>
              <a:ext uri="{FF2B5EF4-FFF2-40B4-BE49-F238E27FC236}">
                <a16:creationId xmlns:a16="http://schemas.microsoft.com/office/drawing/2014/main" id="{D448EAFD-D43D-BD5A-6C73-5C6B76234279}"/>
              </a:ext>
            </a:extLst>
          </p:cNvPr>
          <p:cNvSpPr txBox="1"/>
          <p:nvPr/>
        </p:nvSpPr>
        <p:spPr>
          <a:xfrm>
            <a:off x="4509816" y="1579267"/>
            <a:ext cx="7252607" cy="3785652"/>
          </a:xfrm>
          <a:prstGeom prst="rect">
            <a:avLst/>
          </a:prstGeom>
          <a:noFill/>
        </p:spPr>
        <p:txBody>
          <a:bodyPr wrap="square" rtlCol="0" anchor="ctr">
            <a:spAutoFit/>
          </a:bodyPr>
          <a:lstStyle/>
          <a:p>
            <a:r>
              <a:rPr lang="en-US" b="1" dirty="0">
                <a:solidFill>
                  <a:schemeClr val="bg1"/>
                </a:solidFill>
              </a:rPr>
              <a:t>How do you plan to use the 2024 Index data and findings? (Select all that apply)</a:t>
            </a:r>
          </a:p>
          <a:p>
            <a:endParaRPr lang="en-US" b="1" dirty="0">
              <a:solidFill>
                <a:schemeClr val="bg1"/>
              </a:solidFill>
            </a:endParaRPr>
          </a:p>
          <a:p>
            <a:pPr marL="342900" indent="-342900">
              <a:spcAft>
                <a:spcPts val="1200"/>
              </a:spcAft>
              <a:buFont typeface="+mj-lt"/>
              <a:buAutoNum type="alphaLcParenR"/>
            </a:pPr>
            <a:r>
              <a:rPr lang="en-US" dirty="0">
                <a:solidFill>
                  <a:schemeClr val="bg1"/>
                </a:solidFill>
              </a:rPr>
              <a:t>Policy research</a:t>
            </a:r>
          </a:p>
          <a:p>
            <a:pPr marL="342900" indent="-342900">
              <a:spcAft>
                <a:spcPts val="1200"/>
              </a:spcAft>
              <a:buFont typeface="+mj-lt"/>
              <a:buAutoNum type="alphaLcParenR"/>
            </a:pPr>
            <a:r>
              <a:rPr lang="en-US" dirty="0">
                <a:solidFill>
                  <a:schemeClr val="bg1"/>
                </a:solidFill>
              </a:rPr>
              <a:t>Academic research</a:t>
            </a:r>
          </a:p>
          <a:p>
            <a:pPr marL="342900" indent="-342900">
              <a:spcAft>
                <a:spcPts val="1200"/>
              </a:spcAft>
              <a:buFont typeface="+mj-lt"/>
              <a:buAutoNum type="alphaLcParenR"/>
            </a:pPr>
            <a:r>
              <a:rPr lang="en-US" dirty="0">
                <a:solidFill>
                  <a:schemeClr val="bg1"/>
                </a:solidFill>
              </a:rPr>
              <a:t>Business case development / ROI analysis</a:t>
            </a:r>
          </a:p>
          <a:p>
            <a:pPr marL="342900" indent="-342900">
              <a:spcAft>
                <a:spcPts val="1200"/>
              </a:spcAft>
              <a:buFont typeface="+mj-lt"/>
              <a:buAutoNum type="alphaLcParenR"/>
            </a:pPr>
            <a:r>
              <a:rPr lang="en-US" dirty="0">
                <a:solidFill>
                  <a:schemeClr val="bg1"/>
                </a:solidFill>
              </a:rPr>
              <a:t>Workflow implementation</a:t>
            </a:r>
          </a:p>
          <a:p>
            <a:pPr marL="342900" indent="-342900">
              <a:spcAft>
                <a:spcPts val="1200"/>
              </a:spcAft>
              <a:buFont typeface="+mj-lt"/>
              <a:buAutoNum type="alphaLcParenR"/>
            </a:pPr>
            <a:r>
              <a:rPr lang="en-US" dirty="0">
                <a:solidFill>
                  <a:schemeClr val="bg1"/>
                </a:solidFill>
              </a:rPr>
              <a:t>Government and regulatory compliance</a:t>
            </a:r>
          </a:p>
          <a:p>
            <a:pPr marL="342900" indent="-342900">
              <a:spcAft>
                <a:spcPts val="1200"/>
              </a:spcAft>
              <a:buFont typeface="+mj-lt"/>
              <a:buAutoNum type="alphaLcParenR"/>
            </a:pPr>
            <a:r>
              <a:rPr lang="en-US" dirty="0">
                <a:solidFill>
                  <a:schemeClr val="bg1"/>
                </a:solidFill>
              </a:rPr>
              <a:t>Marketing / PR</a:t>
            </a:r>
          </a:p>
          <a:p>
            <a:pPr marL="342900" indent="-342900">
              <a:spcAft>
                <a:spcPts val="1200"/>
              </a:spcAft>
              <a:buFont typeface="+mj-lt"/>
              <a:buAutoNum type="alphaLcParenR"/>
            </a:pPr>
            <a:r>
              <a:rPr lang="en-US" dirty="0">
                <a:solidFill>
                  <a:schemeClr val="bg1"/>
                </a:solidFill>
              </a:rPr>
              <a:t>Other</a:t>
            </a:r>
          </a:p>
        </p:txBody>
      </p:sp>
      <p:grpSp>
        <p:nvGrpSpPr>
          <p:cNvPr id="7" name="Group 6">
            <a:extLst>
              <a:ext uri="{FF2B5EF4-FFF2-40B4-BE49-F238E27FC236}">
                <a16:creationId xmlns:a16="http://schemas.microsoft.com/office/drawing/2014/main" id="{CAC7942C-53A3-2283-14EF-8026FE053BAB}"/>
              </a:ext>
            </a:extLst>
          </p:cNvPr>
          <p:cNvGrpSpPr>
            <a:grpSpLocks noChangeAspect="1"/>
          </p:cNvGrpSpPr>
          <p:nvPr/>
        </p:nvGrpSpPr>
        <p:grpSpPr>
          <a:xfrm>
            <a:off x="945171" y="2066409"/>
            <a:ext cx="2585125" cy="2585125"/>
            <a:chOff x="3125639" y="6001214"/>
            <a:chExt cx="365760" cy="365760"/>
          </a:xfrm>
          <a:effectLst>
            <a:outerShdw blurRad="50800" dist="38100" dir="8100000" algn="tr" rotWithShape="0">
              <a:prstClr val="black">
                <a:alpha val="40000"/>
              </a:prstClr>
            </a:outerShdw>
          </a:effectLst>
        </p:grpSpPr>
        <p:sp>
          <p:nvSpPr>
            <p:cNvPr id="8" name="Oval 7">
              <a:extLst>
                <a:ext uri="{FF2B5EF4-FFF2-40B4-BE49-F238E27FC236}">
                  <a16:creationId xmlns:a16="http://schemas.microsoft.com/office/drawing/2014/main" id="{C34FEA7C-2F3C-B300-1005-129309F2A81A}"/>
                </a:ext>
              </a:extLst>
            </p:cNvPr>
            <p:cNvSpPr/>
            <p:nvPr/>
          </p:nvSpPr>
          <p:spPr>
            <a:xfrm>
              <a:off x="3125639" y="6001214"/>
              <a:ext cx="365760" cy="365760"/>
            </a:xfrm>
            <a:prstGeom prst="ellipse">
              <a:avLst/>
            </a:prstGeom>
            <a:gradFill>
              <a:gsLst>
                <a:gs pos="64000">
                  <a:schemeClr val="accent2"/>
                </a:gs>
                <a:gs pos="11000">
                  <a:schemeClr val="accent2">
                    <a:lumMod val="50000"/>
                  </a:schemeClr>
                </a:gs>
              </a:gsLst>
              <a:lin ang="6000000" scaled="0"/>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DF22424-0B2B-BAF6-1FF0-253813A8E871}"/>
                </a:ext>
              </a:extLst>
            </p:cNvPr>
            <p:cNvGrpSpPr/>
            <p:nvPr/>
          </p:nvGrpSpPr>
          <p:grpSpPr>
            <a:xfrm>
              <a:off x="3240275" y="6054444"/>
              <a:ext cx="137838" cy="234930"/>
              <a:chOff x="3240275" y="6054444"/>
              <a:chExt cx="137838" cy="234930"/>
            </a:xfrm>
            <a:solidFill>
              <a:schemeClr val="bg1"/>
            </a:solidFill>
          </p:grpSpPr>
          <p:sp>
            <p:nvSpPr>
              <p:cNvPr id="10" name="Graphic 4">
                <a:extLst>
                  <a:ext uri="{FF2B5EF4-FFF2-40B4-BE49-F238E27FC236}">
                    <a16:creationId xmlns:a16="http://schemas.microsoft.com/office/drawing/2014/main" id="{4863F24E-58EE-050E-C9AA-51C917FB338A}"/>
                  </a:ext>
                </a:extLst>
              </p:cNvPr>
              <p:cNvSpPr/>
              <p:nvPr/>
            </p:nvSpPr>
            <p:spPr>
              <a:xfrm>
                <a:off x="3286922" y="6244687"/>
                <a:ext cx="44729" cy="44687"/>
              </a:xfrm>
              <a:custGeom>
                <a:avLst/>
                <a:gdLst>
                  <a:gd name="connsiteX0" fmla="*/ 22365 w 44729"/>
                  <a:gd name="connsiteY0" fmla="*/ 0 h 44687"/>
                  <a:gd name="connsiteX1" fmla="*/ 0 w 44729"/>
                  <a:gd name="connsiteY1" fmla="*/ 22344 h 44687"/>
                  <a:gd name="connsiteX2" fmla="*/ 22365 w 44729"/>
                  <a:gd name="connsiteY2" fmla="*/ 44688 h 44687"/>
                  <a:gd name="connsiteX3" fmla="*/ 44730 w 44729"/>
                  <a:gd name="connsiteY3" fmla="*/ 22344 h 44687"/>
                  <a:gd name="connsiteX4" fmla="*/ 44730 w 44729"/>
                  <a:gd name="connsiteY4" fmla="*/ 22344 h 44687"/>
                  <a:gd name="connsiteX5" fmla="*/ 22365 w 44729"/>
                  <a:gd name="connsiteY5" fmla="*/ 0 h 44687"/>
                  <a:gd name="connsiteX6" fmla="*/ 22365 w 44729"/>
                  <a:gd name="connsiteY6" fmla="*/ 31920 h 44687"/>
                  <a:gd name="connsiteX7" fmla="*/ 12780 w 44729"/>
                  <a:gd name="connsiteY7" fmla="*/ 22344 h 44687"/>
                  <a:gd name="connsiteX8" fmla="*/ 22365 w 44729"/>
                  <a:gd name="connsiteY8" fmla="*/ 12768 h 44687"/>
                  <a:gd name="connsiteX9" fmla="*/ 31950 w 44729"/>
                  <a:gd name="connsiteY9" fmla="*/ 22344 h 44687"/>
                  <a:gd name="connsiteX10" fmla="*/ 31950 w 44729"/>
                  <a:gd name="connsiteY10" fmla="*/ 22344 h 44687"/>
                  <a:gd name="connsiteX11" fmla="*/ 22365 w 44729"/>
                  <a:gd name="connsiteY11" fmla="*/ 31920 h 44687"/>
                  <a:gd name="connsiteX12" fmla="*/ 22365 w 44729"/>
                  <a:gd name="connsiteY12" fmla="*/ 31920 h 4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29" h="44687">
                    <a:moveTo>
                      <a:pt x="22365" y="0"/>
                    </a:moveTo>
                    <a:cubicBezTo>
                      <a:pt x="10224" y="0"/>
                      <a:pt x="0" y="10214"/>
                      <a:pt x="0" y="22344"/>
                    </a:cubicBezTo>
                    <a:cubicBezTo>
                      <a:pt x="0" y="34473"/>
                      <a:pt x="10224" y="44688"/>
                      <a:pt x="22365" y="44688"/>
                    </a:cubicBezTo>
                    <a:cubicBezTo>
                      <a:pt x="34505" y="44688"/>
                      <a:pt x="44730" y="34473"/>
                      <a:pt x="44730" y="22344"/>
                    </a:cubicBezTo>
                    <a:lnTo>
                      <a:pt x="44730" y="22344"/>
                    </a:lnTo>
                    <a:cubicBezTo>
                      <a:pt x="44730" y="10214"/>
                      <a:pt x="34505" y="0"/>
                      <a:pt x="22365" y="0"/>
                    </a:cubicBezTo>
                    <a:close/>
                    <a:moveTo>
                      <a:pt x="22365" y="31920"/>
                    </a:moveTo>
                    <a:cubicBezTo>
                      <a:pt x="17253" y="31920"/>
                      <a:pt x="12780" y="27451"/>
                      <a:pt x="12780" y="22344"/>
                    </a:cubicBezTo>
                    <a:cubicBezTo>
                      <a:pt x="12780" y="17236"/>
                      <a:pt x="17253" y="12768"/>
                      <a:pt x="22365" y="12768"/>
                    </a:cubicBezTo>
                    <a:cubicBezTo>
                      <a:pt x="27477" y="12768"/>
                      <a:pt x="31950" y="17236"/>
                      <a:pt x="31950" y="22344"/>
                    </a:cubicBezTo>
                    <a:lnTo>
                      <a:pt x="31950" y="22344"/>
                    </a:lnTo>
                    <a:cubicBezTo>
                      <a:pt x="31950" y="28089"/>
                      <a:pt x="27477" y="31920"/>
                      <a:pt x="22365" y="31920"/>
                    </a:cubicBezTo>
                    <a:lnTo>
                      <a:pt x="22365" y="31920"/>
                    </a:lnTo>
                    <a:close/>
                  </a:path>
                </a:pathLst>
              </a:custGeom>
              <a:grpFill/>
              <a:ln w="6390" cap="flat">
                <a:noFill/>
                <a:prstDash val="solid"/>
                <a:miter/>
              </a:ln>
              <a:effectLst>
                <a:outerShdw blurRad="50800" dist="38100" dir="8100000" algn="tr" rotWithShape="0">
                  <a:prstClr val="black">
                    <a:alpha val="40000"/>
                  </a:prstClr>
                </a:outerShdw>
              </a:effectLst>
            </p:spPr>
            <p:txBody>
              <a:bodyPr rtlCol="0" anchor="ctr"/>
              <a:lstStyle/>
              <a:p>
                <a:endParaRPr lang="en-US"/>
              </a:p>
            </p:txBody>
          </p:sp>
          <p:sp>
            <p:nvSpPr>
              <p:cNvPr id="11" name="Graphic 4">
                <a:extLst>
                  <a:ext uri="{FF2B5EF4-FFF2-40B4-BE49-F238E27FC236}">
                    <a16:creationId xmlns:a16="http://schemas.microsoft.com/office/drawing/2014/main" id="{4BBCF80D-A4D7-FDA5-18D4-57A041290666}"/>
                  </a:ext>
                </a:extLst>
              </p:cNvPr>
              <p:cNvSpPr/>
              <p:nvPr/>
            </p:nvSpPr>
            <p:spPr>
              <a:xfrm>
                <a:off x="3240275" y="6054444"/>
                <a:ext cx="137838" cy="172367"/>
              </a:xfrm>
              <a:custGeom>
                <a:avLst/>
                <a:gdLst>
                  <a:gd name="connsiteX0" fmla="*/ 69012 w 137838"/>
                  <a:gd name="connsiteY0" fmla="*/ 0 h 172367"/>
                  <a:gd name="connsiteX1" fmla="*/ 0 w 137838"/>
                  <a:gd name="connsiteY1" fmla="*/ 58733 h 172367"/>
                  <a:gd name="connsiteX2" fmla="*/ 0 w 137838"/>
                  <a:gd name="connsiteY2" fmla="*/ 61925 h 172367"/>
                  <a:gd name="connsiteX3" fmla="*/ 5751 w 137838"/>
                  <a:gd name="connsiteY3" fmla="*/ 68309 h 172367"/>
                  <a:gd name="connsiteX4" fmla="*/ 37701 w 137838"/>
                  <a:gd name="connsiteY4" fmla="*/ 70862 h 172367"/>
                  <a:gd name="connsiteX5" fmla="*/ 44091 w 137838"/>
                  <a:gd name="connsiteY5" fmla="*/ 65755 h 172367"/>
                  <a:gd name="connsiteX6" fmla="*/ 74762 w 137838"/>
                  <a:gd name="connsiteY6" fmla="*/ 46603 h 172367"/>
                  <a:gd name="connsiteX7" fmla="*/ 94571 w 137838"/>
                  <a:gd name="connsiteY7" fmla="*/ 70224 h 172367"/>
                  <a:gd name="connsiteX8" fmla="*/ 69012 w 137838"/>
                  <a:gd name="connsiteY8" fmla="*/ 95760 h 172367"/>
                  <a:gd name="connsiteX9" fmla="*/ 53037 w 137838"/>
                  <a:gd name="connsiteY9" fmla="*/ 95760 h 172367"/>
                  <a:gd name="connsiteX10" fmla="*/ 48564 w 137838"/>
                  <a:gd name="connsiteY10" fmla="*/ 97675 h 172367"/>
                  <a:gd name="connsiteX11" fmla="*/ 46647 w 137838"/>
                  <a:gd name="connsiteY11" fmla="*/ 102144 h 172367"/>
                  <a:gd name="connsiteX12" fmla="*/ 46647 w 137838"/>
                  <a:gd name="connsiteY12" fmla="*/ 165984 h 172367"/>
                  <a:gd name="connsiteX13" fmla="*/ 53037 w 137838"/>
                  <a:gd name="connsiteY13" fmla="*/ 172368 h 172367"/>
                  <a:gd name="connsiteX14" fmla="*/ 84986 w 137838"/>
                  <a:gd name="connsiteY14" fmla="*/ 172368 h 172367"/>
                  <a:gd name="connsiteX15" fmla="*/ 91376 w 137838"/>
                  <a:gd name="connsiteY15" fmla="*/ 165984 h 172367"/>
                  <a:gd name="connsiteX16" fmla="*/ 91376 w 137838"/>
                  <a:gd name="connsiteY16" fmla="*/ 136617 h 172367"/>
                  <a:gd name="connsiteX17" fmla="*/ 133550 w 137838"/>
                  <a:gd name="connsiteY17" fmla="*/ 46603 h 172367"/>
                  <a:gd name="connsiteX18" fmla="*/ 69012 w 137838"/>
                  <a:gd name="connsiteY18" fmla="*/ 0 h 172367"/>
                  <a:gd name="connsiteX19" fmla="*/ 69012 w 137838"/>
                  <a:gd name="connsiteY19" fmla="*/ 0 h 172367"/>
                  <a:gd name="connsiteX20" fmla="*/ 83069 w 137838"/>
                  <a:gd name="connsiteY20" fmla="*/ 125126 h 172367"/>
                  <a:gd name="connsiteX21" fmla="*/ 77957 w 137838"/>
                  <a:gd name="connsiteY21" fmla="*/ 131510 h 172367"/>
                  <a:gd name="connsiteX22" fmla="*/ 77957 w 137838"/>
                  <a:gd name="connsiteY22" fmla="*/ 158961 h 172367"/>
                  <a:gd name="connsiteX23" fmla="*/ 58788 w 137838"/>
                  <a:gd name="connsiteY23" fmla="*/ 158961 h 172367"/>
                  <a:gd name="connsiteX24" fmla="*/ 58788 w 137838"/>
                  <a:gd name="connsiteY24" fmla="*/ 107889 h 172367"/>
                  <a:gd name="connsiteX25" fmla="*/ 68372 w 137838"/>
                  <a:gd name="connsiteY25" fmla="*/ 107889 h 172367"/>
                  <a:gd name="connsiteX26" fmla="*/ 106712 w 137838"/>
                  <a:gd name="connsiteY26" fmla="*/ 69586 h 172367"/>
                  <a:gd name="connsiteX27" fmla="*/ 67734 w 137838"/>
                  <a:gd name="connsiteY27" fmla="*/ 31920 h 172367"/>
                  <a:gd name="connsiteX28" fmla="*/ 32589 w 137838"/>
                  <a:gd name="connsiteY28" fmla="*/ 57456 h 172367"/>
                  <a:gd name="connsiteX29" fmla="*/ 13419 w 137838"/>
                  <a:gd name="connsiteY29" fmla="*/ 56179 h 172367"/>
                  <a:gd name="connsiteX30" fmla="*/ 83069 w 137838"/>
                  <a:gd name="connsiteY30" fmla="*/ 13407 h 172367"/>
                  <a:gd name="connsiteX31" fmla="*/ 125882 w 137838"/>
                  <a:gd name="connsiteY31" fmla="*/ 82992 h 172367"/>
                  <a:gd name="connsiteX32" fmla="*/ 83069 w 137838"/>
                  <a:gd name="connsiteY32" fmla="*/ 125126 h 172367"/>
                  <a:gd name="connsiteX33" fmla="*/ 83069 w 137838"/>
                  <a:gd name="connsiteY33" fmla="*/ 125126 h 17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7838" h="172367">
                    <a:moveTo>
                      <a:pt x="69012" y="0"/>
                    </a:moveTo>
                    <a:cubicBezTo>
                      <a:pt x="34506" y="0"/>
                      <a:pt x="5112" y="24898"/>
                      <a:pt x="0" y="58733"/>
                    </a:cubicBezTo>
                    <a:cubicBezTo>
                      <a:pt x="0" y="60010"/>
                      <a:pt x="0" y="61925"/>
                      <a:pt x="0" y="61925"/>
                    </a:cubicBezTo>
                    <a:cubicBezTo>
                      <a:pt x="0" y="65117"/>
                      <a:pt x="2556" y="68309"/>
                      <a:pt x="5751" y="68309"/>
                    </a:cubicBezTo>
                    <a:lnTo>
                      <a:pt x="37701" y="70862"/>
                    </a:lnTo>
                    <a:cubicBezTo>
                      <a:pt x="40896" y="70862"/>
                      <a:pt x="43452" y="68947"/>
                      <a:pt x="44091" y="65755"/>
                    </a:cubicBezTo>
                    <a:cubicBezTo>
                      <a:pt x="47286" y="51710"/>
                      <a:pt x="60704" y="43411"/>
                      <a:pt x="74762" y="46603"/>
                    </a:cubicBezTo>
                    <a:cubicBezTo>
                      <a:pt x="86264" y="49157"/>
                      <a:pt x="93932" y="58733"/>
                      <a:pt x="94571" y="70224"/>
                    </a:cubicBezTo>
                    <a:cubicBezTo>
                      <a:pt x="94571" y="84269"/>
                      <a:pt x="83069" y="95760"/>
                      <a:pt x="69012" y="95760"/>
                    </a:cubicBezTo>
                    <a:lnTo>
                      <a:pt x="53037" y="95760"/>
                    </a:lnTo>
                    <a:cubicBezTo>
                      <a:pt x="51119" y="95760"/>
                      <a:pt x="49842" y="96398"/>
                      <a:pt x="48564" y="97675"/>
                    </a:cubicBezTo>
                    <a:cubicBezTo>
                      <a:pt x="47286" y="98952"/>
                      <a:pt x="46647" y="100229"/>
                      <a:pt x="46647" y="102144"/>
                    </a:cubicBezTo>
                    <a:lnTo>
                      <a:pt x="46647" y="165984"/>
                    </a:lnTo>
                    <a:cubicBezTo>
                      <a:pt x="46647" y="169814"/>
                      <a:pt x="49203" y="172368"/>
                      <a:pt x="53037" y="172368"/>
                    </a:cubicBezTo>
                    <a:lnTo>
                      <a:pt x="84986" y="172368"/>
                    </a:lnTo>
                    <a:cubicBezTo>
                      <a:pt x="88820" y="172368"/>
                      <a:pt x="91376" y="169814"/>
                      <a:pt x="91376" y="165984"/>
                    </a:cubicBezTo>
                    <a:lnTo>
                      <a:pt x="91376" y="136617"/>
                    </a:lnTo>
                    <a:cubicBezTo>
                      <a:pt x="127799" y="123211"/>
                      <a:pt x="146969" y="82992"/>
                      <a:pt x="133550" y="46603"/>
                    </a:cubicBezTo>
                    <a:cubicBezTo>
                      <a:pt x="123965" y="18514"/>
                      <a:pt x="98405" y="639"/>
                      <a:pt x="69012" y="0"/>
                    </a:cubicBezTo>
                    <a:lnTo>
                      <a:pt x="69012" y="0"/>
                    </a:lnTo>
                    <a:close/>
                    <a:moveTo>
                      <a:pt x="83069" y="125126"/>
                    </a:moveTo>
                    <a:cubicBezTo>
                      <a:pt x="79874" y="125765"/>
                      <a:pt x="77957" y="128318"/>
                      <a:pt x="77957" y="131510"/>
                    </a:cubicBezTo>
                    <a:lnTo>
                      <a:pt x="77957" y="158961"/>
                    </a:lnTo>
                    <a:lnTo>
                      <a:pt x="58788" y="158961"/>
                    </a:lnTo>
                    <a:lnTo>
                      <a:pt x="58788" y="107889"/>
                    </a:lnTo>
                    <a:lnTo>
                      <a:pt x="68372" y="107889"/>
                    </a:lnTo>
                    <a:cubicBezTo>
                      <a:pt x="89459" y="107251"/>
                      <a:pt x="106073" y="90653"/>
                      <a:pt x="106712" y="69586"/>
                    </a:cubicBezTo>
                    <a:cubicBezTo>
                      <a:pt x="106073" y="48519"/>
                      <a:pt x="88820" y="31282"/>
                      <a:pt x="67734" y="31920"/>
                    </a:cubicBezTo>
                    <a:cubicBezTo>
                      <a:pt x="51759" y="31920"/>
                      <a:pt x="37701" y="42135"/>
                      <a:pt x="32589" y="57456"/>
                    </a:cubicBezTo>
                    <a:lnTo>
                      <a:pt x="13419" y="56179"/>
                    </a:lnTo>
                    <a:cubicBezTo>
                      <a:pt x="21087" y="25536"/>
                      <a:pt x="51759" y="6384"/>
                      <a:pt x="83069" y="13407"/>
                    </a:cubicBezTo>
                    <a:cubicBezTo>
                      <a:pt x="113741" y="21067"/>
                      <a:pt x="132911" y="51710"/>
                      <a:pt x="125882" y="82992"/>
                    </a:cubicBezTo>
                    <a:cubicBezTo>
                      <a:pt x="120770" y="103421"/>
                      <a:pt x="104156" y="120019"/>
                      <a:pt x="83069" y="125126"/>
                    </a:cubicBezTo>
                    <a:lnTo>
                      <a:pt x="83069" y="125126"/>
                    </a:lnTo>
                    <a:close/>
                  </a:path>
                </a:pathLst>
              </a:custGeom>
              <a:grpFill/>
              <a:ln w="6390" cap="flat">
                <a:noFill/>
                <a:prstDash val="solid"/>
                <a:miter/>
              </a:ln>
              <a:effectLst>
                <a:outerShdw blurRad="50800" dist="38100" dir="8100000" algn="tr" rotWithShape="0">
                  <a:prstClr val="black">
                    <a:alpha val="40000"/>
                  </a:prstClr>
                </a:outerShdw>
              </a:effectLst>
            </p:spPr>
            <p:txBody>
              <a:bodyPr rtlCol="0" anchor="ctr"/>
              <a:lstStyle/>
              <a:p>
                <a:endParaRPr lang="en-US"/>
              </a:p>
            </p:txBody>
          </p:sp>
        </p:grpSp>
      </p:grpSp>
    </p:spTree>
    <p:extLst>
      <p:ext uri="{BB962C8B-B14F-4D97-AF65-F5344CB8AC3E}">
        <p14:creationId xmlns:p14="http://schemas.microsoft.com/office/powerpoint/2010/main" val="3767533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940CB-DBE9-2A16-E66B-01CB5AA3F8B1}"/>
              </a:ext>
            </a:extLst>
          </p:cNvPr>
          <p:cNvSpPr>
            <a:spLocks noGrp="1"/>
          </p:cNvSpPr>
          <p:nvPr>
            <p:ph type="title"/>
          </p:nvPr>
        </p:nvSpPr>
        <p:spPr>
          <a:xfrm>
            <a:off x="450000" y="2883921"/>
            <a:ext cx="6979500" cy="1592403"/>
          </a:xfrm>
        </p:spPr>
        <p:txBody>
          <a:bodyPr/>
          <a:lstStyle/>
          <a:p>
            <a:r>
              <a:rPr lang="en-US" dirty="0"/>
              <a:t>Audience Q &amp; A</a:t>
            </a:r>
          </a:p>
        </p:txBody>
      </p:sp>
      <p:sp>
        <p:nvSpPr>
          <p:cNvPr id="2" name="Text Placeholder 1">
            <a:extLst>
              <a:ext uri="{FF2B5EF4-FFF2-40B4-BE49-F238E27FC236}">
                <a16:creationId xmlns:a16="http://schemas.microsoft.com/office/drawing/2014/main" id="{2CBF9824-5C6A-46F0-CF02-694D18760B60}"/>
              </a:ext>
            </a:extLst>
          </p:cNvPr>
          <p:cNvSpPr>
            <a:spLocks noGrp="1"/>
          </p:cNvSpPr>
          <p:nvPr>
            <p:ph type="body" idx="1"/>
          </p:nvPr>
        </p:nvSpPr>
        <p:spPr>
          <a:xfrm>
            <a:off x="449263" y="4819650"/>
            <a:ext cx="6980237" cy="495300"/>
          </a:xfrm>
        </p:spPr>
        <p:txBody>
          <a:bodyPr/>
          <a:lstStyle/>
          <a:p>
            <a:r>
              <a:rPr lang="en-US" dirty="0"/>
              <a:t>2024 CAQH INDEX WEBINAR</a:t>
            </a:r>
          </a:p>
          <a:p>
            <a:endParaRPr lang="en-US" dirty="0"/>
          </a:p>
        </p:txBody>
      </p:sp>
    </p:spTree>
    <p:extLst>
      <p:ext uri="{BB962C8B-B14F-4D97-AF65-F5344CB8AC3E}">
        <p14:creationId xmlns:p14="http://schemas.microsoft.com/office/powerpoint/2010/main" val="162802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4_Office Theme">
  <a:themeElements>
    <a:clrScheme name="CAQH Office Colors">
      <a:dk1>
        <a:srgbClr val="323E48"/>
      </a:dk1>
      <a:lt1>
        <a:sysClr val="window" lastClr="FFFFFF"/>
      </a:lt1>
      <a:dk2>
        <a:srgbClr val="3E418C"/>
      </a:dk2>
      <a:lt2>
        <a:srgbClr val="EBEBEB"/>
      </a:lt2>
      <a:accent1>
        <a:srgbClr val="005091"/>
      </a:accent1>
      <a:accent2>
        <a:srgbClr val="00A6E0"/>
      </a:accent2>
      <a:accent3>
        <a:srgbClr val="3E418C"/>
      </a:accent3>
      <a:accent4>
        <a:srgbClr val="0072CD"/>
      </a:accent4>
      <a:accent5>
        <a:srgbClr val="62C6A5"/>
      </a:accent5>
      <a:accent6>
        <a:srgbClr val="22305B"/>
      </a:accent6>
      <a:hlink>
        <a:srgbClr val="003356"/>
      </a:hlink>
      <a:folHlink>
        <a:srgbClr val="0DACE5"/>
      </a:folHlink>
    </a:clrScheme>
    <a:fontScheme name="CAQ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Blue">
      <a:srgbClr val="005091"/>
    </a:custClr>
    <a:custClr name="Medium Blue">
      <a:srgbClr val="00A6E0"/>
    </a:custClr>
    <a:custClr name="Purple">
      <a:srgbClr val="3E418C"/>
    </a:custClr>
    <a:custClr name="Blue">
      <a:srgbClr val="0072CD"/>
    </a:custClr>
    <a:custClr name="Light Green">
      <a:srgbClr val="62C6A5"/>
    </a:custClr>
    <a:custClr name="Dark Purple">
      <a:srgbClr val="22305B"/>
    </a:custClr>
    <a:custClr name="Dark Teal">
      <a:srgbClr val="007A8B"/>
    </a:custClr>
    <a:custClr name="Light Blue">
      <a:srgbClr val="00D9FF"/>
    </a:custClr>
    <a:custClr name="Teal">
      <a:srgbClr val="0097AB"/>
    </a:custClr>
    <a:custClr name="Medium Green">
      <a:srgbClr val="00B498"/>
    </a:custClr>
    <a:custClr name="Light Purple">
      <a:srgbClr val="8291FF"/>
    </a:custClr>
    <a:custClr name="Dark Green">
      <a:srgbClr val="034C55"/>
    </a:custClr>
    <a:custClr name="Medium Purple">
      <a:srgbClr val="4A5BB6"/>
    </a:custClr>
    <a:custClr name="Green">
      <a:srgbClr val="018577"/>
    </a:custClr>
  </a:custClrLst>
  <a:extLst>
    <a:ext uri="{05A4C25C-085E-4340-85A3-A5531E510DB2}">
      <thm15:themeFamily xmlns:thm15="http://schemas.microsoft.com/office/thememl/2012/main" name="Presentation18" id="{FF7164F5-7ACA-9D4F-B419-7BA5910D8094}" vid="{54D29376-34B6-3D43-9CE6-AB79924F2547}"/>
    </a:ext>
  </a:extLst>
</a:theme>
</file>

<file path=ppt/theme/theme2.xml><?xml version="1.0" encoding="utf-8"?>
<a:theme xmlns:a="http://schemas.openxmlformats.org/drawingml/2006/main" name="Custom Design">
  <a:themeElements>
    <a:clrScheme name="CAQH Color Palette">
      <a:dk1>
        <a:srgbClr val="323E48"/>
      </a:dk1>
      <a:lt1>
        <a:sysClr val="window" lastClr="FFFFFF"/>
      </a:lt1>
      <a:dk2>
        <a:srgbClr val="3E418C"/>
      </a:dk2>
      <a:lt2>
        <a:srgbClr val="EBEBEB"/>
      </a:lt2>
      <a:accent1>
        <a:srgbClr val="005091"/>
      </a:accent1>
      <a:accent2>
        <a:srgbClr val="00A6E0"/>
      </a:accent2>
      <a:accent3>
        <a:srgbClr val="3E418C"/>
      </a:accent3>
      <a:accent4>
        <a:srgbClr val="0072CD"/>
      </a:accent4>
      <a:accent5>
        <a:srgbClr val="62C6A5"/>
      </a:accent5>
      <a:accent6>
        <a:srgbClr val="22305B"/>
      </a:accent6>
      <a:hlink>
        <a:srgbClr val="003356"/>
      </a:hlink>
      <a:folHlink>
        <a:srgbClr val="0DAC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73D190BFDE4D42BB283815FC237822" ma:contentTypeVersion="15" ma:contentTypeDescription="Create a new document." ma:contentTypeScope="" ma:versionID="c04ee97bb54a76852dc165fe479c5dc6">
  <xsd:schema xmlns:xsd="http://www.w3.org/2001/XMLSchema" xmlns:xs="http://www.w3.org/2001/XMLSchema" xmlns:p="http://schemas.microsoft.com/office/2006/metadata/properties" xmlns:ns2="e55d972b-0dcf-4173-b845-da10d5770e47" xmlns:ns3="5ad6572f-dbda-4ede-aa50-9c123ffda37b" targetNamespace="http://schemas.microsoft.com/office/2006/metadata/properties" ma:root="true" ma:fieldsID="2bdc90e84702bc95436ae3f3cc008fbe" ns2:_="" ns3:_="">
    <xsd:import namespace="e55d972b-0dcf-4173-b845-da10d5770e47"/>
    <xsd:import namespace="5ad6572f-dbda-4ede-aa50-9c123ffda3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d972b-0dcf-4173-b845-da10d5770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163581d-fdb5-456a-ad7d-f7831005f1a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d6572f-dbda-4ede-aa50-9c123ffda37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fa13a41-4e4e-4597-b232-4b6ffa98abb9}" ma:internalName="TaxCatchAll" ma:showField="CatchAllData" ma:web="5ad6572f-dbda-4ede-aa50-9c123ffda37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5d972b-0dcf-4173-b845-da10d5770e47">
      <Terms xmlns="http://schemas.microsoft.com/office/infopath/2007/PartnerControls"/>
    </lcf76f155ced4ddcb4097134ff3c332f>
    <TaxCatchAll xmlns="5ad6572f-dbda-4ede-aa50-9c123ffda37b" xsi:nil="true"/>
    <SharedWithUsers xmlns="5ad6572f-dbda-4ede-aa50-9c123ffda37b">
      <UserInfo>
        <DisplayName>Michael Phillips</DisplayName>
        <AccountId>14</AccountId>
        <AccountType/>
      </UserInfo>
      <UserInfo>
        <DisplayName>Erin Weber</DisplayName>
        <AccountId>22</AccountId>
        <AccountType/>
      </UserInfo>
      <UserInfo>
        <DisplayName>Pete Benziger</DisplayName>
        <AccountId>10</AccountId>
        <AccountType/>
      </UserInfo>
      <UserInfo>
        <DisplayName>Taha Anjarwalla</DisplayName>
        <AccountId>13</AccountId>
        <AccountType/>
      </UserInfo>
      <UserInfo>
        <DisplayName>Kaitlin Powers</DisplayName>
        <AccountId>18</AccountId>
        <AccountType/>
      </UserInfo>
      <UserInfo>
        <DisplayName>Rachel Goldstein</DisplayName>
        <AccountId>53</AccountId>
        <AccountType/>
      </UserInfo>
    </SharedWithUsers>
  </documentManagement>
</p:properties>
</file>

<file path=customXml/itemProps1.xml><?xml version="1.0" encoding="utf-8"?>
<ds:datastoreItem xmlns:ds="http://schemas.openxmlformats.org/officeDocument/2006/customXml" ds:itemID="{E6A7693E-2366-4314-8948-E663E7013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d972b-0dcf-4173-b845-da10d5770e47"/>
    <ds:schemaRef ds:uri="5ad6572f-dbda-4ede-aa50-9c123ffda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78D75-88B3-48C0-A996-72FBFCA2CF3E}">
  <ds:schemaRefs>
    <ds:schemaRef ds:uri="http://schemas.microsoft.com/sharepoint/v3/contenttype/forms"/>
  </ds:schemaRefs>
</ds:datastoreItem>
</file>

<file path=customXml/itemProps3.xml><?xml version="1.0" encoding="utf-8"?>
<ds:datastoreItem xmlns:ds="http://schemas.openxmlformats.org/officeDocument/2006/customXml" ds:itemID="{D50D8D9B-81DD-42A5-8AED-1EE0EA560222}">
  <ds:schemaRefs>
    <ds:schemaRef ds:uri="http://schemas.microsoft.com/office/infopath/2007/PartnerControls"/>
    <ds:schemaRef ds:uri="http://purl.org/dc/dcmitype/"/>
    <ds:schemaRef ds:uri="e55d972b-0dcf-4173-b845-da10d5770e47"/>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5ad6572f-dbda-4ede-aa50-9c123ffda37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Core-PPT-Template-05-01-23</Template>
  <TotalTime>5330</TotalTime>
  <Words>1488</Words>
  <Application>Microsoft Office PowerPoint</Application>
  <PresentationFormat>Widescreen</PresentationFormat>
  <Paragraphs>206</Paragraphs>
  <Slides>13</Slides>
  <Notes>9</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Arial (Body)</vt:lpstr>
      <vt:lpstr>Calibri</vt:lpstr>
      <vt:lpstr>Times New Roman</vt:lpstr>
      <vt:lpstr>Wingdings 2</vt:lpstr>
      <vt:lpstr>4_Office Theme</vt:lpstr>
      <vt:lpstr>Custom Design</vt:lpstr>
      <vt:lpstr>PowerPoint Presentation</vt:lpstr>
      <vt:lpstr>Webinar Logistics</vt:lpstr>
      <vt:lpstr>PowerPoint Presentation</vt:lpstr>
      <vt:lpstr>Tracking transactions across the administrative workflow</vt:lpstr>
      <vt:lpstr>$20B industry savings opportunity remains</vt:lpstr>
      <vt:lpstr>Health plan adoption of fully electronic transactions</vt:lpstr>
      <vt:lpstr>Increasing the visibility, readership, and use of the CAQH Index</vt:lpstr>
      <vt:lpstr>Audience Poll Question</vt:lpstr>
      <vt:lpstr>Audience Q &amp; A</vt:lpstr>
      <vt:lpstr>Call to Action </vt:lpstr>
      <vt:lpstr>INTERNAL USE: Panel Discussion Questions</vt:lpstr>
      <vt:lpstr>INTERNAL USE: Panel FILLER Questions</vt:lpstr>
      <vt:lpstr>INTERNAL USE: SEED Questions (from Audience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36 Lorem Ipsum Dolor</dc:title>
  <dc:creator>Jennifer Lux</dc:creator>
  <cp:lastModifiedBy>Sara Williams</cp:lastModifiedBy>
  <cp:revision>20</cp:revision>
  <dcterms:created xsi:type="dcterms:W3CDTF">2023-05-04T20:01:00Z</dcterms:created>
  <dcterms:modified xsi:type="dcterms:W3CDTF">2025-03-12T17:20:41Z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0x0101004B73D190BFDE4D42BB283815FC237822</vt:lpwstr>
  </property>
</Properties>
</file>