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59" r:id="rId4"/>
    <p:sldMasterId id="2147484380" r:id="rId5"/>
  </p:sldMasterIdLst>
  <p:notesMasterIdLst>
    <p:notesMasterId r:id="rId18"/>
  </p:notesMasterIdLst>
  <p:handoutMasterIdLst>
    <p:handoutMasterId r:id="rId19"/>
  </p:handoutMasterIdLst>
  <p:sldIdLst>
    <p:sldId id="2147483488" r:id="rId6"/>
    <p:sldId id="2147483502" r:id="rId7"/>
    <p:sldId id="2147483508" r:id="rId8"/>
    <p:sldId id="259" r:id="rId9"/>
    <p:sldId id="2147483506" r:id="rId10"/>
    <p:sldId id="2147483516" r:id="rId11"/>
    <p:sldId id="2147483517" r:id="rId12"/>
    <p:sldId id="2147483509" r:id="rId13"/>
    <p:sldId id="2147483511" r:id="rId14"/>
    <p:sldId id="2147483512" r:id="rId15"/>
    <p:sldId id="2147483513" r:id="rId16"/>
    <p:sldId id="386" r:id="rId17"/>
  </p:sldIdLst>
  <p:sldSz cx="12192000" cy="6858000"/>
  <p:notesSz cx="7315200" cy="96012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3131F-BF97-7EC6-DF79-33360F219C9A}" name="Brooke Shearon" initials="BS" userId="S::BShearon@CAQH.ORG::c4279311-84c7-4c13-9b62-3fe0a58177ff" providerId="AD"/>
  <p188:author id="{1B091CEE-7027-9154-DB1F-07DE802808F2}" name="Kristine Burnaska" initials="KB" userId="S::KBurnaska@CAQH.ORG::bd95b2ea-67a7-4cc9-8013-daf7bc3682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3FA"/>
    <a:srgbClr val="22305B"/>
    <a:srgbClr val="ECECEC"/>
    <a:srgbClr val="005091"/>
    <a:srgbClr val="5DE7F5"/>
    <a:srgbClr val="F0F0F0"/>
    <a:srgbClr val="020202"/>
    <a:srgbClr val="003C6D"/>
    <a:srgbClr val="00000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4658"/>
  </p:normalViewPr>
  <p:slideViewPr>
    <p:cSldViewPr snapToGrid="0">
      <p:cViewPr varScale="1">
        <p:scale>
          <a:sx n="140" d="100"/>
          <a:sy n="140" d="100"/>
        </p:scale>
        <p:origin x="3234" y="3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6FDC4B-E9B6-39F9-1EA5-BB2741D4E0D9}"/>
              </a:ext>
            </a:extLst>
          </p:cNvPr>
          <p:cNvSpPr>
            <a:spLocks noGrp="1"/>
          </p:cNvSpPr>
          <p:nvPr>
            <p:ph type="hdr" sz="quarter"/>
          </p:nvPr>
        </p:nvSpPr>
        <p:spPr>
          <a:xfrm>
            <a:off x="0" y="0"/>
            <a:ext cx="3170238" cy="479425"/>
          </a:xfrm>
          <a:prstGeom prst="rect">
            <a:avLst/>
          </a:prstGeom>
        </p:spPr>
        <p:txBody>
          <a:bodyPr vert="horz" lIns="90913" tIns="45457" rIns="90913" bIns="45457" rtlCol="0"/>
          <a:lstStyle>
            <a:lvl1pPr algn="l" eaLnBrk="1" fontAlgn="auto" hangingPunct="1">
              <a:spcBef>
                <a:spcPts val="0"/>
              </a:spcBef>
              <a:spcAft>
                <a:spcPts val="0"/>
              </a:spcAft>
              <a:defRPr sz="1100">
                <a:latin typeface="Arial" panose="020B0604020202020204" pitchFamily="34" charset="0"/>
              </a:defRPr>
            </a:lvl1pPr>
          </a:lstStyle>
          <a:p>
            <a:pPr>
              <a:defRPr/>
            </a:pPr>
            <a:endParaRPr lang="en-US">
              <a:latin typeface="Calibri" panose="020F0502020204030204" pitchFamily="34" charset="0"/>
            </a:endParaRPr>
          </a:p>
        </p:txBody>
      </p:sp>
      <p:sp>
        <p:nvSpPr>
          <p:cNvPr id="3" name="Date Placeholder 2">
            <a:extLst>
              <a:ext uri="{FF2B5EF4-FFF2-40B4-BE49-F238E27FC236}">
                <a16:creationId xmlns:a16="http://schemas.microsoft.com/office/drawing/2014/main" id="{7D2161B2-EF50-4204-C4C4-B4E4057F183E}"/>
              </a:ext>
            </a:extLst>
          </p:cNvPr>
          <p:cNvSpPr>
            <a:spLocks noGrp="1"/>
          </p:cNvSpPr>
          <p:nvPr>
            <p:ph type="dt" sz="quarter" idx="1"/>
          </p:nvPr>
        </p:nvSpPr>
        <p:spPr>
          <a:xfrm>
            <a:off x="4143375" y="0"/>
            <a:ext cx="3170238" cy="479425"/>
          </a:xfrm>
          <a:prstGeom prst="rect">
            <a:avLst/>
          </a:prstGeom>
        </p:spPr>
        <p:txBody>
          <a:bodyPr vert="horz" lIns="90913" tIns="45457" rIns="90913" bIns="45457" rtlCol="0"/>
          <a:lstStyle>
            <a:lvl1pPr algn="r" eaLnBrk="1" fontAlgn="auto" hangingPunct="1">
              <a:spcBef>
                <a:spcPts val="0"/>
              </a:spcBef>
              <a:spcAft>
                <a:spcPts val="0"/>
              </a:spcAft>
              <a:defRPr sz="1100">
                <a:latin typeface="Arial" panose="020B0604020202020204" pitchFamily="34" charset="0"/>
              </a:defRPr>
            </a:lvl1pPr>
          </a:lstStyle>
          <a:p>
            <a:pPr>
              <a:defRPr/>
            </a:pPr>
            <a:fld id="{7B9ABDA2-1417-4A6B-B37F-4E976C98C692}" type="datetimeFigureOut">
              <a:rPr lang="en-US">
                <a:latin typeface="Calibri" panose="020F0502020204030204" pitchFamily="34" charset="0"/>
              </a:rPr>
              <a:pPr>
                <a:defRPr/>
              </a:pPr>
              <a:t>3/19/2026</a:t>
            </a:fld>
            <a:endParaRPr lang="en-US">
              <a:latin typeface="Calibri" panose="020F0502020204030204" pitchFamily="34" charset="0"/>
            </a:endParaRPr>
          </a:p>
        </p:txBody>
      </p:sp>
      <p:sp>
        <p:nvSpPr>
          <p:cNvPr id="4" name="Footer Placeholder 3">
            <a:extLst>
              <a:ext uri="{FF2B5EF4-FFF2-40B4-BE49-F238E27FC236}">
                <a16:creationId xmlns:a16="http://schemas.microsoft.com/office/drawing/2014/main" id="{272E4795-5604-5830-88E0-B53C50793BB9}"/>
              </a:ext>
            </a:extLst>
          </p:cNvPr>
          <p:cNvSpPr>
            <a:spLocks noGrp="1"/>
          </p:cNvSpPr>
          <p:nvPr>
            <p:ph type="ftr" sz="quarter" idx="2"/>
          </p:nvPr>
        </p:nvSpPr>
        <p:spPr>
          <a:xfrm>
            <a:off x="0" y="9120188"/>
            <a:ext cx="3170238" cy="479425"/>
          </a:xfrm>
          <a:prstGeom prst="rect">
            <a:avLst/>
          </a:prstGeom>
        </p:spPr>
        <p:txBody>
          <a:bodyPr vert="horz" lIns="90913" tIns="45457" rIns="90913" bIns="45457" rtlCol="0" anchor="b"/>
          <a:lstStyle>
            <a:lvl1pPr algn="l" eaLnBrk="1" fontAlgn="auto" hangingPunct="1">
              <a:spcBef>
                <a:spcPts val="0"/>
              </a:spcBef>
              <a:spcAft>
                <a:spcPts val="0"/>
              </a:spcAft>
              <a:defRPr sz="1100">
                <a:latin typeface="Arial" panose="020B0604020202020204" pitchFamily="34" charset="0"/>
              </a:defRPr>
            </a:lvl1pPr>
          </a:lstStyle>
          <a:p>
            <a:pPr>
              <a:defRPr/>
            </a:pPr>
            <a:endParaRPr lang="en-US">
              <a:latin typeface="Calibri" panose="020F0502020204030204" pitchFamily="34" charset="0"/>
            </a:endParaRPr>
          </a:p>
        </p:txBody>
      </p:sp>
      <p:sp>
        <p:nvSpPr>
          <p:cNvPr id="5" name="Slide Number Placeholder 4">
            <a:extLst>
              <a:ext uri="{FF2B5EF4-FFF2-40B4-BE49-F238E27FC236}">
                <a16:creationId xmlns:a16="http://schemas.microsoft.com/office/drawing/2014/main" id="{63156DF0-DD2A-1101-0E1C-BEC075B17045}"/>
              </a:ext>
            </a:extLst>
          </p:cNvPr>
          <p:cNvSpPr>
            <a:spLocks noGrp="1"/>
          </p:cNvSpPr>
          <p:nvPr>
            <p:ph type="sldNum" sz="quarter" idx="3"/>
          </p:nvPr>
        </p:nvSpPr>
        <p:spPr>
          <a:xfrm>
            <a:off x="4143375" y="9120188"/>
            <a:ext cx="3170238" cy="479425"/>
          </a:xfrm>
          <a:prstGeom prst="rect">
            <a:avLst/>
          </a:prstGeom>
        </p:spPr>
        <p:txBody>
          <a:bodyPr vert="horz" lIns="90913" tIns="45457" rIns="90913" bIns="45457" rtlCol="0" anchor="b"/>
          <a:lstStyle>
            <a:lvl1pPr algn="r" eaLnBrk="1" fontAlgn="auto" hangingPunct="1">
              <a:spcBef>
                <a:spcPts val="0"/>
              </a:spcBef>
              <a:spcAft>
                <a:spcPts val="0"/>
              </a:spcAft>
              <a:defRPr sz="1100">
                <a:latin typeface="Arial" panose="020B0604020202020204" pitchFamily="34" charset="0"/>
              </a:defRPr>
            </a:lvl1pPr>
          </a:lstStyle>
          <a:p>
            <a:pPr>
              <a:defRPr/>
            </a:pPr>
            <a:fld id="{6947C06B-65EB-47DF-AA29-BCD688691375}"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DE2D-45C3-4B75-D5F5-136AADC74D5D}"/>
              </a:ext>
            </a:extLst>
          </p:cNvPr>
          <p:cNvSpPr>
            <a:spLocks noGrp="1"/>
          </p:cNvSpPr>
          <p:nvPr>
            <p:ph type="hdr" sz="quarter"/>
          </p:nvPr>
        </p:nvSpPr>
        <p:spPr>
          <a:xfrm>
            <a:off x="0" y="0"/>
            <a:ext cx="3170238" cy="479425"/>
          </a:xfrm>
          <a:prstGeom prst="rect">
            <a:avLst/>
          </a:prstGeom>
        </p:spPr>
        <p:txBody>
          <a:bodyPr vert="horz" lIns="98478" tIns="49238" rIns="98478" bIns="49238" rtlCol="0"/>
          <a:lstStyle>
            <a:lvl1pPr algn="l" eaLnBrk="1" fontAlgn="auto" hangingPunct="1">
              <a:spcBef>
                <a:spcPts val="0"/>
              </a:spcBef>
              <a:spcAft>
                <a:spcPts val="0"/>
              </a:spcAft>
              <a:defRPr sz="1200">
                <a:latin typeface="Calibri" panose="020F0502020204030204" pitchFamily="34" charset="0"/>
              </a:defRPr>
            </a:lvl1pPr>
          </a:lstStyle>
          <a:p>
            <a:pPr>
              <a:defRPr/>
            </a:pPr>
            <a:endParaRPr lang="en-US"/>
          </a:p>
        </p:txBody>
      </p:sp>
      <p:sp>
        <p:nvSpPr>
          <p:cNvPr id="3" name="Date Placeholder 2">
            <a:extLst>
              <a:ext uri="{FF2B5EF4-FFF2-40B4-BE49-F238E27FC236}">
                <a16:creationId xmlns:a16="http://schemas.microsoft.com/office/drawing/2014/main" id="{52067DA0-B6FC-A2FB-2251-3960E686F448}"/>
              </a:ext>
            </a:extLst>
          </p:cNvPr>
          <p:cNvSpPr>
            <a:spLocks noGrp="1"/>
          </p:cNvSpPr>
          <p:nvPr>
            <p:ph type="dt" idx="1"/>
          </p:nvPr>
        </p:nvSpPr>
        <p:spPr>
          <a:xfrm>
            <a:off x="4143375" y="0"/>
            <a:ext cx="3170238" cy="479425"/>
          </a:xfrm>
          <a:prstGeom prst="rect">
            <a:avLst/>
          </a:prstGeom>
        </p:spPr>
        <p:txBody>
          <a:bodyPr vert="horz" lIns="98478" tIns="49238" rIns="98478" bIns="49238" rtlCol="0"/>
          <a:lstStyle>
            <a:lvl1pPr algn="r" eaLnBrk="1" fontAlgn="auto" hangingPunct="1">
              <a:spcBef>
                <a:spcPts val="0"/>
              </a:spcBef>
              <a:spcAft>
                <a:spcPts val="0"/>
              </a:spcAft>
              <a:defRPr sz="1200">
                <a:latin typeface="Calibri" panose="020F0502020204030204" pitchFamily="34" charset="0"/>
              </a:defRPr>
            </a:lvl1pPr>
          </a:lstStyle>
          <a:p>
            <a:pPr>
              <a:defRPr/>
            </a:pPr>
            <a:fld id="{BFA0EAAD-B83B-44D4-8D30-5561E2BBB2E5}" type="datetimeFigureOut">
              <a:rPr lang="en-US" smtClean="0"/>
              <a:pPr>
                <a:defRPr/>
              </a:pPr>
              <a:t>3/19/2026</a:t>
            </a:fld>
            <a:endParaRPr lang="en-US"/>
          </a:p>
        </p:txBody>
      </p:sp>
      <p:sp>
        <p:nvSpPr>
          <p:cNvPr id="4" name="Slide Image Placeholder 3">
            <a:extLst>
              <a:ext uri="{FF2B5EF4-FFF2-40B4-BE49-F238E27FC236}">
                <a16:creationId xmlns:a16="http://schemas.microsoft.com/office/drawing/2014/main" id="{76F9517E-D275-43D6-D62B-00C34FCDD0CC}"/>
              </a:ext>
            </a:extLst>
          </p:cNvPr>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8" tIns="49238" rIns="98478" bIns="49238" rtlCol="0" anchor="ctr"/>
          <a:lstStyle/>
          <a:p>
            <a:pPr lvl="0"/>
            <a:endParaRPr lang="en-GB" noProof="0"/>
          </a:p>
        </p:txBody>
      </p:sp>
      <p:sp>
        <p:nvSpPr>
          <p:cNvPr id="5" name="Notes Placeholder 4">
            <a:extLst>
              <a:ext uri="{FF2B5EF4-FFF2-40B4-BE49-F238E27FC236}">
                <a16:creationId xmlns:a16="http://schemas.microsoft.com/office/drawing/2014/main" id="{646A2C75-8215-9EDE-46F4-1B0143E1B5C0}"/>
              </a:ext>
            </a:extLst>
          </p:cNvPr>
          <p:cNvSpPr>
            <a:spLocks noGrp="1"/>
          </p:cNvSpPr>
          <p:nvPr>
            <p:ph type="body" sz="quarter" idx="3"/>
          </p:nvPr>
        </p:nvSpPr>
        <p:spPr>
          <a:xfrm>
            <a:off x="731838" y="4560888"/>
            <a:ext cx="5851525" cy="4319587"/>
          </a:xfrm>
          <a:prstGeom prst="rect">
            <a:avLst/>
          </a:prstGeom>
        </p:spPr>
        <p:txBody>
          <a:bodyPr vert="horz" lIns="98478" tIns="49238" rIns="98478" bIns="492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1D402B-F0EF-EDE6-D30D-B6577B2FD26B}"/>
              </a:ext>
            </a:extLst>
          </p:cNvPr>
          <p:cNvSpPr>
            <a:spLocks noGrp="1"/>
          </p:cNvSpPr>
          <p:nvPr>
            <p:ph type="ftr" sz="quarter" idx="4"/>
          </p:nvPr>
        </p:nvSpPr>
        <p:spPr>
          <a:xfrm>
            <a:off x="0" y="9120188"/>
            <a:ext cx="3170238" cy="479425"/>
          </a:xfrm>
          <a:prstGeom prst="rect">
            <a:avLst/>
          </a:prstGeom>
        </p:spPr>
        <p:txBody>
          <a:bodyPr vert="horz" lIns="98478" tIns="49238" rIns="98478" bIns="49238" rtlCol="0" anchor="b"/>
          <a:lstStyle>
            <a:lvl1pPr algn="l" eaLnBrk="1" fontAlgn="auto" hangingPunct="1">
              <a:spcBef>
                <a:spcPts val="0"/>
              </a:spcBef>
              <a:spcAft>
                <a:spcPts val="0"/>
              </a:spcAft>
              <a:defRPr sz="1200">
                <a:latin typeface="Calibri" panose="020F050202020403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11267E5-3B06-FED8-2182-9E31EFC1C2F4}"/>
              </a:ext>
            </a:extLst>
          </p:cNvPr>
          <p:cNvSpPr>
            <a:spLocks noGrp="1"/>
          </p:cNvSpPr>
          <p:nvPr>
            <p:ph type="sldNum" sz="quarter" idx="5"/>
          </p:nvPr>
        </p:nvSpPr>
        <p:spPr>
          <a:xfrm>
            <a:off x="4143375" y="9120188"/>
            <a:ext cx="3170238" cy="479425"/>
          </a:xfrm>
          <a:prstGeom prst="rect">
            <a:avLst/>
          </a:prstGeom>
        </p:spPr>
        <p:txBody>
          <a:bodyPr vert="horz" lIns="98478" tIns="49238" rIns="98478" bIns="49238" rtlCol="0" anchor="b"/>
          <a:lstStyle>
            <a:lvl1pPr algn="r" eaLnBrk="1" fontAlgn="auto" hangingPunct="1">
              <a:spcBef>
                <a:spcPts val="0"/>
              </a:spcBef>
              <a:spcAft>
                <a:spcPts val="0"/>
              </a:spcAft>
              <a:defRPr sz="1200">
                <a:latin typeface="Calibri" panose="020F0502020204030204" pitchFamily="34" charset="0"/>
              </a:defRPr>
            </a:lvl1pPr>
          </a:lstStyle>
          <a:p>
            <a:pPr>
              <a:defRPr/>
            </a:pPr>
            <a:fld id="{0D772C89-F9D6-4927-B3C8-A9489240C9F7}" type="slidenum">
              <a:rPr lang="en-US" smtClean="0"/>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1217613" rtl="0" eaLnBrk="0" fontAlgn="base" hangingPunct="0">
      <a:spcBef>
        <a:spcPct val="30000"/>
      </a:spcBef>
      <a:spcAft>
        <a:spcPct val="0"/>
      </a:spcAft>
      <a:defRPr sz="1600" kern="1200">
        <a:solidFill>
          <a:schemeClr val="tx1"/>
        </a:solidFill>
        <a:latin typeface="Calibri" panose="020F0502020204030204" pitchFamily="34" charset="0"/>
        <a:ea typeface="+mn-ea"/>
        <a:cs typeface="+mn-cs"/>
      </a:defRPr>
    </a:lvl1pPr>
    <a:lvl2pPr marL="608013" algn="l" defTabSz="1217613" rtl="0" eaLnBrk="0" fontAlgn="base" hangingPunct="0">
      <a:spcBef>
        <a:spcPct val="30000"/>
      </a:spcBef>
      <a:spcAft>
        <a:spcPct val="0"/>
      </a:spcAft>
      <a:defRPr sz="1600" kern="1200">
        <a:solidFill>
          <a:schemeClr val="tx1"/>
        </a:solidFill>
        <a:latin typeface="Calibri" panose="020F0502020204030204" pitchFamily="34" charset="0"/>
        <a:ea typeface="+mn-ea"/>
        <a:cs typeface="+mn-cs"/>
      </a:defRPr>
    </a:lvl2pPr>
    <a:lvl3pPr marL="1217613" algn="l" defTabSz="1217613" rtl="0" eaLnBrk="0" fontAlgn="base" hangingPunct="0">
      <a:spcBef>
        <a:spcPct val="30000"/>
      </a:spcBef>
      <a:spcAft>
        <a:spcPct val="0"/>
      </a:spcAft>
      <a:defRPr sz="1600" kern="1200">
        <a:solidFill>
          <a:schemeClr val="tx1"/>
        </a:solidFill>
        <a:latin typeface="Calibri" panose="020F0502020204030204" pitchFamily="34" charset="0"/>
        <a:ea typeface="+mn-ea"/>
        <a:cs typeface="+mn-cs"/>
      </a:defRPr>
    </a:lvl3pPr>
    <a:lvl4pPr marL="1827213" algn="l" defTabSz="1217613" rtl="0" eaLnBrk="0" fontAlgn="base" hangingPunct="0">
      <a:spcBef>
        <a:spcPct val="30000"/>
      </a:spcBef>
      <a:spcAft>
        <a:spcPct val="0"/>
      </a:spcAft>
      <a:defRPr sz="1600" kern="1200">
        <a:solidFill>
          <a:schemeClr val="tx1"/>
        </a:solidFill>
        <a:latin typeface="Calibri" panose="020F0502020204030204" pitchFamily="34" charset="0"/>
        <a:ea typeface="+mn-ea"/>
        <a:cs typeface="+mn-cs"/>
      </a:defRPr>
    </a:lvl4pPr>
    <a:lvl5pPr marL="2436813" algn="l" defTabSz="1217613" rtl="0" eaLnBrk="0" fontAlgn="base" hangingPunct="0">
      <a:spcBef>
        <a:spcPct val="30000"/>
      </a:spcBef>
      <a:spcAft>
        <a:spcPct val="0"/>
      </a:spcAft>
      <a:defRPr sz="1600" kern="1200">
        <a:solidFill>
          <a:schemeClr val="tx1"/>
        </a:solidFill>
        <a:latin typeface="Calibri" panose="020F050202020403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D772C89-F9D6-4927-B3C8-A9489240C9F7}" type="slidenum">
              <a:rPr lang="en-US" smtClean="0"/>
              <a:pPr>
                <a:defRPr/>
              </a:pPr>
              <a:t>1</a:t>
            </a:fld>
            <a:endParaRPr lang="en-US"/>
          </a:p>
        </p:txBody>
      </p:sp>
    </p:spTree>
    <p:extLst>
      <p:ext uri="{BB962C8B-B14F-4D97-AF65-F5344CB8AC3E}">
        <p14:creationId xmlns:p14="http://schemas.microsoft.com/office/powerpoint/2010/main" val="100058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D772C89-F9D6-4927-B3C8-A9489240C9F7}" type="slidenum">
              <a:rPr lang="en-US" smtClean="0"/>
              <a:pPr>
                <a:defRPr/>
              </a:pPr>
              <a:t>8</a:t>
            </a:fld>
            <a:endParaRPr lang="en-US"/>
          </a:p>
        </p:txBody>
      </p:sp>
    </p:spTree>
    <p:extLst>
      <p:ext uri="{BB962C8B-B14F-4D97-AF65-F5344CB8AC3E}">
        <p14:creationId xmlns:p14="http://schemas.microsoft.com/office/powerpoint/2010/main" val="313139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C9DD876-F594-B49E-30CA-34507B7DD4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7C767395-F94D-E88B-C819-5DB1C560C2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19812" name="Slide Number Placeholder 3">
            <a:extLst>
              <a:ext uri="{FF2B5EF4-FFF2-40B4-BE49-F238E27FC236}">
                <a16:creationId xmlns:a16="http://schemas.microsoft.com/office/drawing/2014/main" id="{C72889C4-FB44-5085-4361-DA892273F88F}"/>
              </a:ext>
            </a:extLst>
          </p:cNvPr>
          <p:cNvSpPr>
            <a:spLocks noGrp="1" noChangeArrowheads="1"/>
          </p:cNvSpPr>
          <p:nvPr>
            <p:ph type="sldNum" sz="quarter" idx="5"/>
          </p:nvPr>
        </p:nvSpPr>
        <p:spPr bwMode="auto">
          <a:xfrm>
            <a:off x="4143375" y="9120188"/>
            <a:ext cx="3170238" cy="481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396BED-1E96-4449-B420-A97615550983}" type="slidenum">
              <a:rPr lang="en-GB" altLang="en-US" smtClean="0"/>
              <a:pPr fontAlgn="base">
                <a:spcBef>
                  <a:spcPct val="0"/>
                </a:spcBef>
                <a:spcAft>
                  <a:spcPct val="0"/>
                </a:spcAft>
              </a:pPr>
              <a:t>12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genda CORNER Connector">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CB760C8-FA94-1C8C-7B08-A8681B9E978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CCB760C8-FA94-1C8C-7B08-A8681B9E9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Graphic 8">
            <a:extLst>
              <a:ext uri="{FF2B5EF4-FFF2-40B4-BE49-F238E27FC236}">
                <a16:creationId xmlns:a16="http://schemas.microsoft.com/office/drawing/2014/main" id="{8EF0A00C-FA21-F808-8D1B-26DA875226C8}"/>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9954" y="589085"/>
            <a:ext cx="2475210" cy="62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740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Agenda CORNER Connecto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0DC8E6-F70C-10E6-5F75-9CA55EE7A989}"/>
              </a:ext>
            </a:extLst>
          </p:cNvPr>
          <p:cNvSpPr/>
          <p:nvPr userDrawn="1"/>
        </p:nvSpPr>
        <p:spPr>
          <a:xfrm>
            <a:off x="0" y="0"/>
            <a:ext cx="12192000" cy="6916367"/>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graphicFrame>
        <p:nvGraphicFramePr>
          <p:cNvPr id="4" name="think-cell data - do not delete" hidden="1">
            <a:extLst>
              <a:ext uri="{FF2B5EF4-FFF2-40B4-BE49-F238E27FC236}">
                <a16:creationId xmlns:a16="http://schemas.microsoft.com/office/drawing/2014/main" id="{CCB760C8-FA94-1C8C-7B08-A8681B9E978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CCB760C8-FA94-1C8C-7B08-A8681B9E9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Graphic 8">
            <a:extLst>
              <a:ext uri="{FF2B5EF4-FFF2-40B4-BE49-F238E27FC236}">
                <a16:creationId xmlns:a16="http://schemas.microsoft.com/office/drawing/2014/main" id="{8EF0A00C-FA21-F808-8D1B-26DA875226C8}"/>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9954" y="589085"/>
            <a:ext cx="2475210" cy="62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a:extLst>
              <a:ext uri="{FF2B5EF4-FFF2-40B4-BE49-F238E27FC236}">
                <a16:creationId xmlns:a16="http://schemas.microsoft.com/office/drawing/2014/main" id="{DC1F0007-F365-2FD3-E7D6-EBDF32B381CC}"/>
              </a:ext>
            </a:extLst>
          </p:cNvPr>
          <p:cNvSpPr txBox="1">
            <a:spLocks noChangeArrowheads="1"/>
          </p:cNvSpPr>
          <p:nvPr userDrawn="1"/>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fld id="{781278D7-11E2-4AC7-B81D-93097B3AC85E}" type="slidenum">
              <a:rPr lang="en-US" altLang="en-US" sz="800" smtClean="0">
                <a:solidFill>
                  <a:srgbClr val="000000"/>
                </a:solidFill>
                <a:latin typeface="+mn-lt"/>
                <a:cs typeface="Calibri" panose="020F0502020204030204" pitchFamily="34" charset="0"/>
              </a:rPr>
              <a:pPr eaLnBrk="1" hangingPunct="1">
                <a:spcBef>
                  <a:spcPts val="450"/>
                </a:spcBef>
                <a:buSzPct val="100000"/>
                <a:buFont typeface="Arial" panose="020B0604020202020204" pitchFamily="34" charset="0"/>
                <a:buNone/>
                <a:defRPr/>
              </a:pPr>
              <a:t>‹#›</a:t>
            </a:fld>
            <a:endParaRPr lang="en-US" altLang="en-US" sz="800">
              <a:solidFill>
                <a:srgbClr val="000000"/>
              </a:solidFill>
              <a:latin typeface="+mn-lt"/>
              <a:cs typeface="Calibri" panose="020F0502020204030204" pitchFamily="34" charset="0"/>
            </a:endParaRPr>
          </a:p>
        </p:txBody>
      </p:sp>
    </p:spTree>
    <p:extLst>
      <p:ext uri="{BB962C8B-B14F-4D97-AF65-F5344CB8AC3E}">
        <p14:creationId xmlns:p14="http://schemas.microsoft.com/office/powerpoint/2010/main" val="3961306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BC9C3-86BB-2858-DF40-C6A9C1439E2F}"/>
              </a:ext>
            </a:extLst>
          </p:cNvPr>
          <p:cNvPicPr>
            <a:picLocks noChangeAspect="1"/>
          </p:cNvPicPr>
          <p:nvPr userDrawn="1"/>
        </p:nvPicPr>
        <p:blipFill>
          <a:blip r:embed="rId2"/>
          <a:stretch>
            <a:fillRect/>
          </a:stretch>
        </p:blipFill>
        <p:spPr>
          <a:xfrm>
            <a:off x="0" y="733331"/>
            <a:ext cx="12192000" cy="6124669"/>
          </a:xfrm>
          <a:prstGeom prst="rect">
            <a:avLst/>
          </a:prstGeom>
        </p:spPr>
      </p:pic>
      <p:pic>
        <p:nvPicPr>
          <p:cNvPr id="5" name="Picture 4">
            <a:extLst>
              <a:ext uri="{FF2B5EF4-FFF2-40B4-BE49-F238E27FC236}">
                <a16:creationId xmlns:a16="http://schemas.microsoft.com/office/drawing/2014/main" id="{3550B1BA-11CB-9502-742B-A0E618D321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10174" y="2277683"/>
            <a:ext cx="5726363" cy="5726363"/>
          </a:xfrm>
          <a:prstGeom prst="rect">
            <a:avLst/>
          </a:prstGeom>
        </p:spPr>
      </p:pic>
      <p:pic>
        <p:nvPicPr>
          <p:cNvPr id="3" name="Picture 2" descr="A black background with blue lines and dots&#10;&#10;Description automatically generated">
            <a:extLst>
              <a:ext uri="{FF2B5EF4-FFF2-40B4-BE49-F238E27FC236}">
                <a16:creationId xmlns:a16="http://schemas.microsoft.com/office/drawing/2014/main" id="{7C8F0277-55D2-2780-8785-DAEAB170EE35}"/>
              </a:ext>
            </a:extLst>
          </p:cNvPr>
          <p:cNvPicPr>
            <a:picLocks noChangeAspect="1"/>
          </p:cNvPicPr>
          <p:nvPr userDrawn="1"/>
        </p:nvPicPr>
        <p:blipFill>
          <a:blip r:embed="rId4">
            <a:alphaModFix amt="45000"/>
            <a:duotone>
              <a:prstClr val="black"/>
              <a:schemeClr val="accent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30000"/>
                    </a14:imgEffect>
                  </a14:imgLayer>
                </a14:imgProps>
              </a:ext>
            </a:extLst>
          </a:blip>
          <a:srcRect l="12342" t="59717" r="539" b="1080"/>
          <a:stretch/>
        </p:blipFill>
        <p:spPr>
          <a:xfrm>
            <a:off x="0" y="3752850"/>
            <a:ext cx="12192000" cy="30861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37356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26" presetClass="emph" presetSubtype="0" repeatCount="indefinite" fill="hold" nodeType="withEffect">
                                  <p:stCondLst>
                                    <p:cond delay="3500"/>
                                  </p:stCondLst>
                                  <p:childTnLst>
                                    <p:animEffect transition="out" filter="fade">
                                      <p:cBhvr>
                                        <p:cTn id="9" dur="3000" tmFilter="0, 0; .2, .5; .8, .5; 1, 0"/>
                                        <p:tgtEl>
                                          <p:spTgt spid="5"/>
                                        </p:tgtEl>
                                      </p:cBhvr>
                                    </p:animEffect>
                                    <p:animScale>
                                      <p:cBhvr>
                                        <p:cTn id="10" dur="1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gradFill>
          <a:gsLst>
            <a:gs pos="0">
              <a:srgbClr val="11182E"/>
            </a:gs>
            <a:gs pos="12000">
              <a:srgbClr val="11182E"/>
            </a:gs>
            <a:gs pos="100000">
              <a:srgbClr val="3E418C"/>
            </a:gs>
          </a:gsLst>
          <a:lin ang="60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783AD-553F-6798-B014-BF31E5A48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10174" y="2277683"/>
            <a:ext cx="5726363" cy="5726363"/>
          </a:xfrm>
          <a:prstGeom prst="rect">
            <a:avLst/>
          </a:prstGeom>
        </p:spPr>
      </p:pic>
      <p:pic>
        <p:nvPicPr>
          <p:cNvPr id="6" name="Picture 5" descr="A black background with blue lines and dots&#10;&#10;Description automatically generated">
            <a:extLst>
              <a:ext uri="{FF2B5EF4-FFF2-40B4-BE49-F238E27FC236}">
                <a16:creationId xmlns:a16="http://schemas.microsoft.com/office/drawing/2014/main" id="{656D699D-22D5-F056-14D6-A7651313CE4D}"/>
              </a:ext>
            </a:extLst>
          </p:cNvPr>
          <p:cNvPicPr>
            <a:picLocks noChangeAspect="1"/>
          </p:cNvPicPr>
          <p:nvPr userDrawn="1"/>
        </p:nvPicPr>
        <p:blipFill>
          <a:blip r:embed="rId3">
            <a:duotone>
              <a:prstClr val="black"/>
              <a:schemeClr val="tx2">
                <a:tint val="45000"/>
                <a:satMod val="400000"/>
              </a:schemeClr>
            </a:duotone>
            <a:alphaModFix amt="35000"/>
            <a:extLst>
              <a:ext uri="{BEBA8EAE-BF5A-486C-A8C5-ECC9F3942E4B}">
                <a14:imgProps xmlns:a14="http://schemas.microsoft.com/office/drawing/2010/main">
                  <a14:imgLayer r:embed="rId4">
                    <a14:imgEffect>
                      <a14:brightnessContrast bright="30000"/>
                    </a14:imgEffect>
                  </a14:imgLayer>
                </a14:imgProps>
              </a:ext>
            </a:extLst>
          </a:blip>
          <a:srcRect l="12342" t="59717" r="539" b="1080"/>
          <a:stretch/>
        </p:blipFill>
        <p:spPr>
          <a:xfrm flipH="1">
            <a:off x="0" y="3752850"/>
            <a:ext cx="12192000" cy="30861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69422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par>
                                <p:cTn id="8" presetID="26" presetClass="emph" presetSubtype="0" repeatCount="indefinite" fill="hold" nodeType="withEffect">
                                  <p:stCondLst>
                                    <p:cond delay="3500"/>
                                  </p:stCondLst>
                                  <p:childTnLst>
                                    <p:animEffect transition="out" filter="fade">
                                      <p:cBhvr>
                                        <p:cTn id="9" dur="3000" tmFilter="0, 0; .2, .5; .8, .5; 1, 0"/>
                                        <p:tgtEl>
                                          <p:spTgt spid="4"/>
                                        </p:tgtEl>
                                      </p:cBhvr>
                                    </p:animEffect>
                                    <p:animScale>
                                      <p:cBhvr>
                                        <p:cTn id="10" dur="1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783AD-553F-6798-B014-BF31E5A48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10174" y="2277683"/>
            <a:ext cx="5726363" cy="5726363"/>
          </a:xfrm>
          <a:prstGeom prst="rect">
            <a:avLst/>
          </a:prstGeom>
        </p:spPr>
      </p:pic>
      <p:pic>
        <p:nvPicPr>
          <p:cNvPr id="3" name="Picture 2" descr="A black background with blue lines and dots&#10;&#10;Description automatically generated">
            <a:extLst>
              <a:ext uri="{FF2B5EF4-FFF2-40B4-BE49-F238E27FC236}">
                <a16:creationId xmlns:a16="http://schemas.microsoft.com/office/drawing/2014/main" id="{F21C9815-9165-3D12-046C-6CEDDD99E9EF}"/>
              </a:ext>
            </a:extLst>
          </p:cNvPr>
          <p:cNvPicPr>
            <a:picLocks noChangeAspect="1"/>
          </p:cNvPicPr>
          <p:nvPr userDrawn="1"/>
        </p:nvPicPr>
        <p:blipFill>
          <a:blip r:embed="rId3">
            <a:alphaModFix amt="55000"/>
            <a:extLst>
              <a:ext uri="{BEBA8EAE-BF5A-486C-A8C5-ECC9F3942E4B}">
                <a14:imgProps xmlns:a14="http://schemas.microsoft.com/office/drawing/2010/main">
                  <a14:imgLayer r:embed="rId4">
                    <a14:imgEffect>
                      <a14:saturation sat="400000"/>
                    </a14:imgEffect>
                  </a14:imgLayer>
                </a14:imgProps>
              </a:ext>
            </a:extLst>
          </a:blip>
          <a:srcRect t="63538" r="2527"/>
          <a:stretch/>
        </p:blipFill>
        <p:spPr>
          <a:xfrm>
            <a:off x="0" y="4292600"/>
            <a:ext cx="12192000" cy="2565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7623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par>
                                <p:cTn id="8" presetID="26" presetClass="emph" presetSubtype="0" repeatCount="indefinite" fill="hold" nodeType="withEffect">
                                  <p:stCondLst>
                                    <p:cond delay="3500"/>
                                  </p:stCondLst>
                                  <p:childTnLst>
                                    <p:animEffect transition="out" filter="fade">
                                      <p:cBhvr>
                                        <p:cTn id="9" dur="3000" tmFilter="0, 0; .2, .5; .8, .5; 1, 0"/>
                                        <p:tgtEl>
                                          <p:spTgt spid="4"/>
                                        </p:tgtEl>
                                      </p:cBhvr>
                                    </p:animEffect>
                                    <p:animScale>
                                      <p:cBhvr>
                                        <p:cTn id="10" dur="1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Purple-Dark-Blank">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6391-2F7B-4058-D86A-29620284C3E1}"/>
              </a:ext>
            </a:extLst>
          </p:cNvPr>
          <p:cNvSpPr>
            <a:spLocks noGrp="1"/>
          </p:cNvSpPr>
          <p:nvPr>
            <p:ph type="title" hasCustomPrompt="1"/>
          </p:nvPr>
        </p:nvSpPr>
        <p:spPr>
          <a:xfrm>
            <a:off x="423863" y="495048"/>
            <a:ext cx="11338560"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70BB5BCA-91DE-5006-1598-A434FE642F76}"/>
              </a:ext>
            </a:extLst>
          </p:cNvPr>
          <p:cNvSpPr>
            <a:spLocks noGrp="1"/>
          </p:cNvSpPr>
          <p:nvPr>
            <p:ph type="body" sz="quarter" idx="13" hasCustomPrompt="1"/>
          </p:nvPr>
        </p:nvSpPr>
        <p:spPr>
          <a:xfrm>
            <a:off x="426720" y="118549"/>
            <a:ext cx="11338560" cy="342000"/>
          </a:xfrm>
          <a:prstGeom prst="rect">
            <a:avLst/>
          </a:prstGeom>
        </p:spPr>
        <p:txBody>
          <a:bodyPr anchor="b">
            <a:noAutofit/>
          </a:bodyPr>
          <a:lstStyle>
            <a:lvl1pPr marL="0" indent="0" algn="ctr">
              <a:spcBef>
                <a:spcPts val="0"/>
              </a:spcBef>
              <a:spcAft>
                <a:spcPts val="0"/>
              </a:spcAft>
              <a:buNone/>
              <a:defRPr sz="1600" b="0" spc="100" baseline="0">
                <a:solidFill>
                  <a:srgbClr val="00D9FF"/>
                </a:solidFill>
                <a:latin typeface="+mn-lt"/>
                <a:cs typeface="Calibri Light" panose="020F030202020403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05E86F0F-5F94-A2CB-3625-4DDCBBF27FA7}"/>
              </a:ext>
            </a:extLst>
          </p:cNvPr>
          <p:cNvSpPr>
            <a:spLocks noChangeArrowheads="1"/>
          </p:cNvSpPr>
          <p:nvPr userDrawn="1"/>
        </p:nvSpPr>
        <p:spPr bwMode="gray">
          <a:xfrm>
            <a:off x="0" y="1333500"/>
            <a:ext cx="12192000" cy="4784725"/>
          </a:xfrm>
          <a:prstGeom prst="rect">
            <a:avLst/>
          </a:prstGeom>
          <a:solidFill>
            <a:schemeClr val="bg1">
              <a:alpha val="20000"/>
            </a:schemeClr>
          </a:solidFill>
          <a:ln>
            <a:noFill/>
          </a:ln>
        </p:spPr>
        <p:txBody>
          <a:bodyPr lIns="88900" tIns="88900" rIns="88900" bIns="88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0" fontAlgn="base" latinLnBrk="0" hangingPunct="0">
              <a:lnSpc>
                <a:spcPct val="106000"/>
              </a:lnSpc>
              <a:spcBef>
                <a:spcPct val="0"/>
              </a:spcBef>
              <a:spcAft>
                <a:spcPct val="0"/>
              </a:spcAft>
              <a:buClrTx/>
              <a:buSzTx/>
              <a:buFont typeface="Wingdings 2" panose="05020102010507070707" pitchFamily="18" charset="2"/>
              <a:buNone/>
              <a:tabLst/>
              <a:defRPr/>
            </a:pPr>
            <a:endParaRPr kumimoji="0" lang="en-US" altLang="en-US" sz="16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Footer Placeholder 1">
            <a:extLst>
              <a:ext uri="{FF2B5EF4-FFF2-40B4-BE49-F238E27FC236}">
                <a16:creationId xmlns:a16="http://schemas.microsoft.com/office/drawing/2014/main" id="{24E422FE-DF50-A687-EBEE-2351CA02675B}"/>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bg1"/>
                </a:solidFill>
              </a:rPr>
              <a:t>© 2025 CAQH, All Rights Reserved. Confidential and Proprietary.</a:t>
            </a:r>
          </a:p>
        </p:txBody>
      </p:sp>
      <p:sp>
        <p:nvSpPr>
          <p:cNvPr id="12" name="Slide Number Placeholder 3">
            <a:extLst>
              <a:ext uri="{FF2B5EF4-FFF2-40B4-BE49-F238E27FC236}">
                <a16:creationId xmlns:a16="http://schemas.microsoft.com/office/drawing/2014/main" id="{D3243A0F-D7AD-597F-396A-4A3D01B13A71}"/>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bg1"/>
                </a:solidFill>
              </a:rPr>
              <a:pPr lvl="0"/>
              <a:t>‹#›</a:t>
            </a:fld>
            <a:endParaRPr lang="en-US" b="0">
              <a:solidFill>
                <a:schemeClr val="bg1"/>
              </a:solidFill>
            </a:endParaRPr>
          </a:p>
        </p:txBody>
      </p:sp>
      <p:pic>
        <p:nvPicPr>
          <p:cNvPr id="3" name="Graphic 4">
            <a:extLst>
              <a:ext uri="{FF2B5EF4-FFF2-40B4-BE49-F238E27FC236}">
                <a16:creationId xmlns:a16="http://schemas.microsoft.com/office/drawing/2014/main" id="{6A3D3226-5B18-BC7F-06FC-FE8299E8E969}"/>
              </a:ext>
            </a:extLst>
          </p:cNvPr>
          <p:cNvPicPr>
            <a:picLocks noChangeAspect="1" noChangeArrowheads="1"/>
          </p:cNvPicPr>
          <p:nvPr userDrawn="1"/>
        </p:nvPicPr>
        <p:blipFill>
          <a:blip r:embed="rId2"/>
          <a:srcRect/>
          <a:stretch/>
        </p:blipFill>
        <p:spPr bwMode="auto">
          <a:xfrm>
            <a:off x="10898188" y="6415528"/>
            <a:ext cx="850900" cy="2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48057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Purple-Dark-Blank">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6391-2F7B-4058-D86A-29620284C3E1}"/>
              </a:ext>
            </a:extLst>
          </p:cNvPr>
          <p:cNvSpPr>
            <a:spLocks noGrp="1"/>
          </p:cNvSpPr>
          <p:nvPr>
            <p:ph type="title" hasCustomPrompt="1"/>
          </p:nvPr>
        </p:nvSpPr>
        <p:spPr>
          <a:xfrm>
            <a:off x="423863" y="495048"/>
            <a:ext cx="11338560"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70BB5BCA-91DE-5006-1598-A434FE642F76}"/>
              </a:ext>
            </a:extLst>
          </p:cNvPr>
          <p:cNvSpPr>
            <a:spLocks noGrp="1"/>
          </p:cNvSpPr>
          <p:nvPr>
            <p:ph type="body" sz="quarter" idx="13" hasCustomPrompt="1"/>
          </p:nvPr>
        </p:nvSpPr>
        <p:spPr>
          <a:xfrm>
            <a:off x="426720" y="118549"/>
            <a:ext cx="11338560" cy="342000"/>
          </a:xfrm>
          <a:prstGeom prst="rect">
            <a:avLst/>
          </a:prstGeom>
        </p:spPr>
        <p:txBody>
          <a:bodyPr anchor="b">
            <a:noAutofit/>
          </a:bodyPr>
          <a:lstStyle>
            <a:lvl1pPr marL="0" indent="0" algn="ctr">
              <a:spcBef>
                <a:spcPts val="0"/>
              </a:spcBef>
              <a:spcAft>
                <a:spcPts val="0"/>
              </a:spcAft>
              <a:buNone/>
              <a:defRPr sz="1600" b="0" spc="100" baseline="0">
                <a:solidFill>
                  <a:srgbClr val="00D9FF"/>
                </a:solidFill>
                <a:latin typeface="+mn-lt"/>
                <a:cs typeface="Calibri Light" panose="020F0302020204030204" pitchFamily="34" charset="0"/>
              </a:defRPr>
            </a:lvl1pPr>
          </a:lstStyle>
          <a:p>
            <a:pPr lvl="0"/>
            <a:r>
              <a:rPr lang="en-US" dirty="0"/>
              <a:t>CLICK TO EDIT MASTER TEXT STYLES</a:t>
            </a:r>
          </a:p>
        </p:txBody>
      </p:sp>
      <p:sp>
        <p:nvSpPr>
          <p:cNvPr id="11" name="Footer Placeholder 1">
            <a:extLst>
              <a:ext uri="{FF2B5EF4-FFF2-40B4-BE49-F238E27FC236}">
                <a16:creationId xmlns:a16="http://schemas.microsoft.com/office/drawing/2014/main" id="{24E422FE-DF50-A687-EBEE-2351CA02675B}"/>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bg1"/>
                </a:solidFill>
              </a:rPr>
              <a:t>© 2025 CAQH, All Rights Reserved. Confidential and Proprietary.</a:t>
            </a:r>
          </a:p>
        </p:txBody>
      </p:sp>
      <p:sp>
        <p:nvSpPr>
          <p:cNvPr id="12" name="Slide Number Placeholder 3">
            <a:extLst>
              <a:ext uri="{FF2B5EF4-FFF2-40B4-BE49-F238E27FC236}">
                <a16:creationId xmlns:a16="http://schemas.microsoft.com/office/drawing/2014/main" id="{D3243A0F-D7AD-597F-396A-4A3D01B13A71}"/>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bg1"/>
                </a:solidFill>
              </a:rPr>
              <a:pPr lvl="0"/>
              <a:t>‹#›</a:t>
            </a:fld>
            <a:endParaRPr lang="en-US" b="0">
              <a:solidFill>
                <a:schemeClr val="bg1"/>
              </a:solidFill>
            </a:endParaRPr>
          </a:p>
        </p:txBody>
      </p:sp>
      <p:pic>
        <p:nvPicPr>
          <p:cNvPr id="6" name="Graphic 4">
            <a:extLst>
              <a:ext uri="{FF2B5EF4-FFF2-40B4-BE49-F238E27FC236}">
                <a16:creationId xmlns:a16="http://schemas.microsoft.com/office/drawing/2014/main" id="{3018EF67-7627-D2DB-18C3-DC472CEEBAB1}"/>
              </a:ext>
            </a:extLst>
          </p:cNvPr>
          <p:cNvPicPr>
            <a:picLocks noChangeAspect="1" noChangeArrowheads="1"/>
          </p:cNvPicPr>
          <p:nvPr userDrawn="1"/>
        </p:nvPicPr>
        <p:blipFill>
          <a:blip r:embed="rId2"/>
          <a:srcRect/>
          <a:stretch/>
        </p:blipFill>
        <p:spPr bwMode="auto">
          <a:xfrm>
            <a:off x="10898188" y="6415528"/>
            <a:ext cx="850900" cy="2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71843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urple-Dark-Blank">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24E422FE-DF50-A687-EBEE-2351CA02675B}"/>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bg1"/>
                </a:solidFill>
              </a:rPr>
              <a:t>© 2025 CAQH, All Rights Reserved. Confidential and Proprietary.</a:t>
            </a:r>
          </a:p>
        </p:txBody>
      </p:sp>
      <p:sp>
        <p:nvSpPr>
          <p:cNvPr id="12" name="Slide Number Placeholder 3">
            <a:extLst>
              <a:ext uri="{FF2B5EF4-FFF2-40B4-BE49-F238E27FC236}">
                <a16:creationId xmlns:a16="http://schemas.microsoft.com/office/drawing/2014/main" id="{D3243A0F-D7AD-597F-396A-4A3D01B13A71}"/>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bg1"/>
                </a:solidFill>
              </a:rPr>
              <a:pPr lvl="0"/>
              <a:t>‹#›</a:t>
            </a:fld>
            <a:endParaRPr lang="en-US" b="0">
              <a:solidFill>
                <a:schemeClr val="bg1"/>
              </a:solidFill>
            </a:endParaRPr>
          </a:p>
        </p:txBody>
      </p:sp>
      <p:pic>
        <p:nvPicPr>
          <p:cNvPr id="3" name="Picture 2" descr="A black background with blue lines and dots&#10;&#10;Description automatically generated">
            <a:extLst>
              <a:ext uri="{FF2B5EF4-FFF2-40B4-BE49-F238E27FC236}">
                <a16:creationId xmlns:a16="http://schemas.microsoft.com/office/drawing/2014/main" id="{CB1C1874-89C2-7F75-1138-E16C3CB59B2B}"/>
              </a:ext>
            </a:extLst>
          </p:cNvPr>
          <p:cNvPicPr>
            <a:picLocks noChangeAspect="1"/>
          </p:cNvPicPr>
          <p:nvPr userDrawn="1"/>
        </p:nvPicPr>
        <p:blipFill>
          <a:blip r:embed="rId2">
            <a:alphaModFix amt="35000"/>
            <a:duotone>
              <a:schemeClr val="accent1">
                <a:shade val="45000"/>
                <a:satMod val="135000"/>
              </a:schemeClr>
              <a:prstClr val="white"/>
            </a:duotone>
          </a:blip>
          <a:srcRect l="71244" t="63538" r="2527"/>
          <a:stretch/>
        </p:blipFill>
        <p:spPr>
          <a:xfrm rot="16200000">
            <a:off x="9268906" y="374023"/>
            <a:ext cx="3280785" cy="2565400"/>
          </a:xfrm>
          <a:prstGeom prst="rect">
            <a:avLst/>
          </a:prstGeom>
          <a:effectLst>
            <a:outerShdw blurRad="50800" dist="38100" dir="8100000" algn="tr" rotWithShape="0">
              <a:prstClr val="black">
                <a:alpha val="40000"/>
              </a:prstClr>
            </a:outerShdw>
          </a:effectLst>
        </p:spPr>
      </p:pic>
      <p:pic>
        <p:nvPicPr>
          <p:cNvPr id="6" name="Picture 5" descr="A black background with blue lines and dots&#10;&#10;Description automatically generated">
            <a:extLst>
              <a:ext uri="{FF2B5EF4-FFF2-40B4-BE49-F238E27FC236}">
                <a16:creationId xmlns:a16="http://schemas.microsoft.com/office/drawing/2014/main" id="{E7840B48-8CA3-AB21-4DB0-750FD3A9D4A6}"/>
              </a:ext>
            </a:extLst>
          </p:cNvPr>
          <p:cNvPicPr>
            <a:picLocks noChangeAspect="1"/>
          </p:cNvPicPr>
          <p:nvPr userDrawn="1"/>
        </p:nvPicPr>
        <p:blipFill>
          <a:blip r:embed="rId3">
            <a:alphaModFix amt="35000"/>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30000"/>
                    </a14:imgEffect>
                  </a14:imgLayer>
                </a14:imgProps>
              </a:ext>
            </a:extLst>
          </a:blip>
          <a:srcRect l="73184" t="60567" r="1539" b="2"/>
          <a:stretch/>
        </p:blipFill>
        <p:spPr>
          <a:xfrm rot="5400000">
            <a:off x="-196850" y="3841750"/>
            <a:ext cx="3213100" cy="28194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6293704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urple-Dark-Blank">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pic>
        <p:nvPicPr>
          <p:cNvPr id="5" name="Picture 4" descr="A black background with blue lines and dots&#10;&#10;Description automatically generated">
            <a:extLst>
              <a:ext uri="{FF2B5EF4-FFF2-40B4-BE49-F238E27FC236}">
                <a16:creationId xmlns:a16="http://schemas.microsoft.com/office/drawing/2014/main" id="{21B5C142-584F-E22A-93DB-18D99387441C}"/>
              </a:ext>
            </a:extLst>
          </p:cNvPr>
          <p:cNvPicPr>
            <a:picLocks noChangeAspect="1"/>
          </p:cNvPicPr>
          <p:nvPr userDrawn="1"/>
        </p:nvPicPr>
        <p:blipFill>
          <a:blip r:embed="rId2">
            <a:alphaModFix amt="45000"/>
            <a:duotone>
              <a:prstClr val="black"/>
              <a:schemeClr val="accent1">
                <a:tint val="45000"/>
                <a:satMod val="400000"/>
              </a:schemeClr>
            </a:duotone>
            <a:extLst>
              <a:ext uri="{BEBA8EAE-BF5A-486C-A8C5-ECC9F3942E4B}">
                <a14:imgProps xmlns:a14="http://schemas.microsoft.com/office/drawing/2010/main">
                  <a14:imgLayer r:embed="rId3">
                    <a14:imgEffect>
                      <a14:saturation sat="400000"/>
                    </a14:imgEffect>
                    <a14:imgEffect>
                      <a14:brightnessContrast bright="30000"/>
                    </a14:imgEffect>
                  </a14:imgLayer>
                </a14:imgProps>
              </a:ext>
            </a:extLst>
          </a:blip>
          <a:srcRect l="12342" t="59717" r="539" b="1080"/>
          <a:stretch/>
        </p:blipFill>
        <p:spPr>
          <a:xfrm>
            <a:off x="0" y="3752850"/>
            <a:ext cx="12192000" cy="3086100"/>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0CEF6391-2F7B-4058-D86A-29620284C3E1}"/>
              </a:ext>
            </a:extLst>
          </p:cNvPr>
          <p:cNvSpPr>
            <a:spLocks noGrp="1"/>
          </p:cNvSpPr>
          <p:nvPr>
            <p:ph type="title" hasCustomPrompt="1"/>
          </p:nvPr>
        </p:nvSpPr>
        <p:spPr>
          <a:xfrm>
            <a:off x="423863" y="495048"/>
            <a:ext cx="11338560"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70BB5BCA-91DE-5006-1598-A434FE642F76}"/>
              </a:ext>
            </a:extLst>
          </p:cNvPr>
          <p:cNvSpPr>
            <a:spLocks noGrp="1"/>
          </p:cNvSpPr>
          <p:nvPr>
            <p:ph type="body" sz="quarter" idx="13" hasCustomPrompt="1"/>
          </p:nvPr>
        </p:nvSpPr>
        <p:spPr>
          <a:xfrm>
            <a:off x="426720" y="118549"/>
            <a:ext cx="11338560" cy="342000"/>
          </a:xfrm>
          <a:prstGeom prst="rect">
            <a:avLst/>
          </a:prstGeom>
        </p:spPr>
        <p:txBody>
          <a:bodyPr anchor="b">
            <a:noAutofit/>
          </a:bodyPr>
          <a:lstStyle>
            <a:lvl1pPr marL="0" indent="0" algn="ctr">
              <a:spcBef>
                <a:spcPts val="0"/>
              </a:spcBef>
              <a:spcAft>
                <a:spcPts val="0"/>
              </a:spcAft>
              <a:buNone/>
              <a:defRPr sz="1600" b="0" spc="100" baseline="0">
                <a:solidFill>
                  <a:srgbClr val="00D9FF"/>
                </a:solidFill>
                <a:latin typeface="+mn-lt"/>
                <a:cs typeface="Calibri Light" panose="020F0302020204030204" pitchFamily="34" charset="0"/>
              </a:defRPr>
            </a:lvl1pPr>
          </a:lstStyle>
          <a:p>
            <a:pPr lvl="0"/>
            <a:r>
              <a:rPr lang="en-US" dirty="0"/>
              <a:t>CLICK TO EDIT MASTER TEXT STYLES</a:t>
            </a:r>
          </a:p>
        </p:txBody>
      </p:sp>
      <p:sp>
        <p:nvSpPr>
          <p:cNvPr id="11" name="Footer Placeholder 1">
            <a:extLst>
              <a:ext uri="{FF2B5EF4-FFF2-40B4-BE49-F238E27FC236}">
                <a16:creationId xmlns:a16="http://schemas.microsoft.com/office/drawing/2014/main" id="{24E422FE-DF50-A687-EBEE-2351CA02675B}"/>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bg1"/>
                </a:solidFill>
              </a:rPr>
              <a:t>© 2025 CAQH, All Rights Reserved. Confidential and Proprietary.</a:t>
            </a:r>
          </a:p>
        </p:txBody>
      </p:sp>
      <p:sp>
        <p:nvSpPr>
          <p:cNvPr id="12" name="Slide Number Placeholder 3">
            <a:extLst>
              <a:ext uri="{FF2B5EF4-FFF2-40B4-BE49-F238E27FC236}">
                <a16:creationId xmlns:a16="http://schemas.microsoft.com/office/drawing/2014/main" id="{D3243A0F-D7AD-597F-396A-4A3D01B13A71}"/>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bg1"/>
                </a:solidFill>
              </a:rPr>
              <a:pPr lvl="0"/>
              <a:t>‹#›</a:t>
            </a:fld>
            <a:endParaRPr lang="en-US" b="0">
              <a:solidFill>
                <a:schemeClr val="bg1"/>
              </a:solidFill>
            </a:endParaRPr>
          </a:p>
        </p:txBody>
      </p:sp>
      <p:pic>
        <p:nvPicPr>
          <p:cNvPr id="7" name="Graphic 4">
            <a:extLst>
              <a:ext uri="{FF2B5EF4-FFF2-40B4-BE49-F238E27FC236}">
                <a16:creationId xmlns:a16="http://schemas.microsoft.com/office/drawing/2014/main" id="{1D7FCB06-D6BF-BBB7-2ED1-16CF58D6D24C}"/>
              </a:ext>
            </a:extLst>
          </p:cNvPr>
          <p:cNvPicPr>
            <a:picLocks noChangeAspect="1" noChangeArrowheads="1"/>
          </p:cNvPicPr>
          <p:nvPr userDrawn="1"/>
        </p:nvPicPr>
        <p:blipFill>
          <a:blip r:embed="rId4"/>
          <a:srcRect/>
          <a:stretch/>
        </p:blipFill>
        <p:spPr bwMode="auto">
          <a:xfrm>
            <a:off x="10898188" y="6415528"/>
            <a:ext cx="850900" cy="2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1949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urple-Dark-Blank">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pic>
        <p:nvPicPr>
          <p:cNvPr id="3" name="Picture 2" descr="A black background with blue lines and dots&#10;&#10;Description automatically generated">
            <a:extLst>
              <a:ext uri="{FF2B5EF4-FFF2-40B4-BE49-F238E27FC236}">
                <a16:creationId xmlns:a16="http://schemas.microsoft.com/office/drawing/2014/main" id="{DF679847-2C67-A445-F2F4-F3DECC48FFE7}"/>
              </a:ext>
            </a:extLst>
          </p:cNvPr>
          <p:cNvPicPr>
            <a:picLocks noChangeAspect="1"/>
          </p:cNvPicPr>
          <p:nvPr userDrawn="1"/>
        </p:nvPicPr>
        <p:blipFill>
          <a:blip r:embed="rId2">
            <a:alphaModFix amt="35000"/>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0000"/>
                    </a14:imgEffect>
                  </a14:imgLayer>
                </a14:imgProps>
              </a:ext>
            </a:extLst>
          </a:blip>
          <a:srcRect l="73184" t="60567" r="1539" b="2"/>
          <a:stretch/>
        </p:blipFill>
        <p:spPr>
          <a:xfrm rot="5400000">
            <a:off x="-196850" y="3841750"/>
            <a:ext cx="3213100" cy="2819400"/>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0CEF6391-2F7B-4058-D86A-29620284C3E1}"/>
              </a:ext>
            </a:extLst>
          </p:cNvPr>
          <p:cNvSpPr>
            <a:spLocks noGrp="1"/>
          </p:cNvSpPr>
          <p:nvPr>
            <p:ph type="title" hasCustomPrompt="1"/>
          </p:nvPr>
        </p:nvSpPr>
        <p:spPr>
          <a:xfrm>
            <a:off x="423863" y="495048"/>
            <a:ext cx="11338560"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70BB5BCA-91DE-5006-1598-A434FE642F76}"/>
              </a:ext>
            </a:extLst>
          </p:cNvPr>
          <p:cNvSpPr>
            <a:spLocks noGrp="1"/>
          </p:cNvSpPr>
          <p:nvPr>
            <p:ph type="body" sz="quarter" idx="13" hasCustomPrompt="1"/>
          </p:nvPr>
        </p:nvSpPr>
        <p:spPr>
          <a:xfrm>
            <a:off x="426720" y="118549"/>
            <a:ext cx="11338560" cy="342000"/>
          </a:xfrm>
          <a:prstGeom prst="rect">
            <a:avLst/>
          </a:prstGeom>
        </p:spPr>
        <p:txBody>
          <a:bodyPr anchor="b">
            <a:noAutofit/>
          </a:bodyPr>
          <a:lstStyle>
            <a:lvl1pPr marL="0" indent="0" algn="ctr">
              <a:spcBef>
                <a:spcPts val="0"/>
              </a:spcBef>
              <a:spcAft>
                <a:spcPts val="0"/>
              </a:spcAft>
              <a:buNone/>
              <a:defRPr sz="1600" b="0" spc="100" baseline="0">
                <a:solidFill>
                  <a:srgbClr val="00D9FF"/>
                </a:solidFill>
                <a:latin typeface="+mn-lt"/>
                <a:cs typeface="Calibri Light" panose="020F0302020204030204" pitchFamily="34" charset="0"/>
              </a:defRPr>
            </a:lvl1pPr>
          </a:lstStyle>
          <a:p>
            <a:pPr lvl="0"/>
            <a:r>
              <a:rPr lang="en-US" dirty="0"/>
              <a:t>CLICK TO EDIT MASTER TEXT STYLES</a:t>
            </a:r>
          </a:p>
        </p:txBody>
      </p:sp>
      <p:sp>
        <p:nvSpPr>
          <p:cNvPr id="11" name="Footer Placeholder 1">
            <a:extLst>
              <a:ext uri="{FF2B5EF4-FFF2-40B4-BE49-F238E27FC236}">
                <a16:creationId xmlns:a16="http://schemas.microsoft.com/office/drawing/2014/main" id="{24E422FE-DF50-A687-EBEE-2351CA02675B}"/>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bg1"/>
                </a:solidFill>
              </a:rPr>
              <a:t>© 2025 CAQH, All Rights Reserved. Confidential and Proprietary.</a:t>
            </a:r>
          </a:p>
        </p:txBody>
      </p:sp>
      <p:sp>
        <p:nvSpPr>
          <p:cNvPr id="12" name="Slide Number Placeholder 3">
            <a:extLst>
              <a:ext uri="{FF2B5EF4-FFF2-40B4-BE49-F238E27FC236}">
                <a16:creationId xmlns:a16="http://schemas.microsoft.com/office/drawing/2014/main" id="{D3243A0F-D7AD-597F-396A-4A3D01B13A71}"/>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bg1"/>
                </a:solidFill>
              </a:rPr>
              <a:pPr lvl="0"/>
              <a:t>‹#›</a:t>
            </a:fld>
            <a:endParaRPr lang="en-US" b="0">
              <a:solidFill>
                <a:schemeClr val="bg1"/>
              </a:solidFill>
            </a:endParaRPr>
          </a:p>
        </p:txBody>
      </p:sp>
      <p:pic>
        <p:nvPicPr>
          <p:cNvPr id="6" name="Graphic 4">
            <a:extLst>
              <a:ext uri="{FF2B5EF4-FFF2-40B4-BE49-F238E27FC236}">
                <a16:creationId xmlns:a16="http://schemas.microsoft.com/office/drawing/2014/main" id="{B80155C9-2F9F-D1E5-4D70-4A3EC80B6872}"/>
              </a:ext>
            </a:extLst>
          </p:cNvPr>
          <p:cNvPicPr>
            <a:picLocks noChangeAspect="1" noChangeArrowheads="1"/>
          </p:cNvPicPr>
          <p:nvPr userDrawn="1"/>
        </p:nvPicPr>
        <p:blipFill>
          <a:blip r:embed="rId4"/>
          <a:srcRect/>
          <a:stretch/>
        </p:blipFill>
        <p:spPr bwMode="auto">
          <a:xfrm>
            <a:off x="10898188" y="6415528"/>
            <a:ext cx="850900" cy="2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9788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urple-Dark-Blank">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FACE73-4AED-C63A-1B80-7AC4F11AF229}"/>
              </a:ext>
            </a:extLst>
          </p:cNvPr>
          <p:cNvGrpSpPr/>
          <p:nvPr userDrawn="1"/>
        </p:nvGrpSpPr>
        <p:grpSpPr>
          <a:xfrm>
            <a:off x="-2" y="0"/>
            <a:ext cx="3950245" cy="6857999"/>
            <a:chOff x="-2" y="0"/>
            <a:chExt cx="3950245" cy="6857999"/>
          </a:xfrm>
        </p:grpSpPr>
        <p:pic>
          <p:nvPicPr>
            <p:cNvPr id="6" name="Picture 5" descr="A black background with blue lines and dots&#10;&#10;Description automatically generated">
              <a:extLst>
                <a:ext uri="{FF2B5EF4-FFF2-40B4-BE49-F238E27FC236}">
                  <a16:creationId xmlns:a16="http://schemas.microsoft.com/office/drawing/2014/main" id="{8F13739F-A0C9-84F0-A983-F54D7366E562}"/>
                </a:ext>
              </a:extLst>
            </p:cNvPr>
            <p:cNvPicPr>
              <a:picLocks noChangeAspect="1"/>
            </p:cNvPicPr>
            <p:nvPr userDrawn="1"/>
          </p:nvPicPr>
          <p:blipFill>
            <a:blip r:embed="rId2">
              <a:alphaModFix amt="35000"/>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0000"/>
                      </a14:imgEffect>
                    </a14:imgLayer>
                  </a14:imgProps>
                </a:ext>
              </a:extLst>
            </a:blip>
            <a:srcRect l="75346" t="29603" r="-171" b="1"/>
            <a:stretch/>
          </p:blipFill>
          <p:spPr>
            <a:xfrm rot="16200000" flipV="1">
              <a:off x="736872" y="-736872"/>
              <a:ext cx="2476499" cy="3950243"/>
            </a:xfrm>
            <a:prstGeom prst="rect">
              <a:avLst/>
            </a:prstGeom>
            <a:effectLst>
              <a:outerShdw blurRad="50800" dist="38100" dir="8100000" algn="tr" rotWithShape="0">
                <a:prstClr val="black">
                  <a:alpha val="40000"/>
                </a:prstClr>
              </a:outerShdw>
            </a:effectLst>
          </p:spPr>
        </p:pic>
        <p:pic>
          <p:nvPicPr>
            <p:cNvPr id="7" name="Picture 6" descr="A black background with blue lines and dots">
              <a:extLst>
                <a:ext uri="{FF2B5EF4-FFF2-40B4-BE49-F238E27FC236}">
                  <a16:creationId xmlns:a16="http://schemas.microsoft.com/office/drawing/2014/main" id="{C641D7E7-7313-0106-E4DF-83E0812185C9}"/>
                </a:ext>
              </a:extLst>
            </p:cNvPr>
            <p:cNvPicPr>
              <a:picLocks noChangeAspect="1"/>
            </p:cNvPicPr>
            <p:nvPr userDrawn="1"/>
          </p:nvPicPr>
          <p:blipFill>
            <a:blip r:embed="rId2">
              <a:alphaModFix amt="35000"/>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0000"/>
                      </a14:imgEffect>
                    </a14:imgLayer>
                  </a14:imgProps>
                </a:ext>
              </a:extLst>
            </a:blip>
            <a:srcRect l="32910" t="72500" r="33802" b="3320"/>
            <a:stretch/>
          </p:blipFill>
          <p:spPr>
            <a:xfrm rot="16200000" flipV="1">
              <a:off x="-1089027" y="4264023"/>
              <a:ext cx="3683001" cy="1504952"/>
            </a:xfrm>
            <a:prstGeom prst="rect">
              <a:avLst/>
            </a:prstGeom>
            <a:effectLst>
              <a:outerShdw blurRad="50800" dist="38100" dir="8100000" algn="tr" rotWithShape="0">
                <a:prstClr val="black">
                  <a:alpha val="40000"/>
                </a:prstClr>
              </a:outerShdw>
            </a:effectLst>
          </p:spPr>
        </p:pic>
      </p:grpSp>
      <p:pic>
        <p:nvPicPr>
          <p:cNvPr id="8" name="Picture 7" descr="A black background with blue lines and dots">
            <a:extLst>
              <a:ext uri="{FF2B5EF4-FFF2-40B4-BE49-F238E27FC236}">
                <a16:creationId xmlns:a16="http://schemas.microsoft.com/office/drawing/2014/main" id="{D45A6290-E640-2E36-71FA-8E3A7C87D68D}"/>
              </a:ext>
            </a:extLst>
          </p:cNvPr>
          <p:cNvPicPr>
            <a:picLocks noChangeAspect="1"/>
          </p:cNvPicPr>
          <p:nvPr userDrawn="1"/>
        </p:nvPicPr>
        <p:blipFill>
          <a:blip r:embed="rId2">
            <a:alphaModFix amt="35000"/>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0000"/>
                    </a14:imgEffect>
                  </a14:imgLayer>
                </a14:imgProps>
              </a:ext>
            </a:extLst>
          </a:blip>
          <a:srcRect l="32910" t="72500" r="33802" b="3320"/>
          <a:stretch/>
        </p:blipFill>
        <p:spPr>
          <a:xfrm rot="16200000" flipH="1">
            <a:off x="9598024" y="3997325"/>
            <a:ext cx="3683001" cy="1504952"/>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0CEF6391-2F7B-4058-D86A-29620284C3E1}"/>
              </a:ext>
            </a:extLst>
          </p:cNvPr>
          <p:cNvSpPr>
            <a:spLocks noGrp="1"/>
          </p:cNvSpPr>
          <p:nvPr>
            <p:ph type="title" hasCustomPrompt="1"/>
          </p:nvPr>
        </p:nvSpPr>
        <p:spPr>
          <a:xfrm>
            <a:off x="423863" y="495048"/>
            <a:ext cx="11338560"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70BB5BCA-91DE-5006-1598-A434FE642F76}"/>
              </a:ext>
            </a:extLst>
          </p:cNvPr>
          <p:cNvSpPr>
            <a:spLocks noGrp="1"/>
          </p:cNvSpPr>
          <p:nvPr>
            <p:ph type="body" sz="quarter" idx="13" hasCustomPrompt="1"/>
          </p:nvPr>
        </p:nvSpPr>
        <p:spPr>
          <a:xfrm>
            <a:off x="426720" y="118549"/>
            <a:ext cx="11338560" cy="342000"/>
          </a:xfrm>
          <a:prstGeom prst="rect">
            <a:avLst/>
          </a:prstGeom>
        </p:spPr>
        <p:txBody>
          <a:bodyPr anchor="b">
            <a:noAutofit/>
          </a:bodyPr>
          <a:lstStyle>
            <a:lvl1pPr marL="0" indent="0" algn="ctr">
              <a:spcBef>
                <a:spcPts val="0"/>
              </a:spcBef>
              <a:spcAft>
                <a:spcPts val="0"/>
              </a:spcAft>
              <a:buNone/>
              <a:defRPr sz="1600" b="0" spc="100" baseline="0">
                <a:solidFill>
                  <a:srgbClr val="00D9FF"/>
                </a:solidFill>
                <a:latin typeface="+mn-lt"/>
                <a:cs typeface="Calibri Light" panose="020F0302020204030204" pitchFamily="34" charset="0"/>
              </a:defRPr>
            </a:lvl1pPr>
          </a:lstStyle>
          <a:p>
            <a:pPr lvl="0"/>
            <a:r>
              <a:rPr lang="en-US" dirty="0"/>
              <a:t>CLICK TO EDIT MASTER TEXT STYLES</a:t>
            </a:r>
          </a:p>
        </p:txBody>
      </p:sp>
      <p:sp>
        <p:nvSpPr>
          <p:cNvPr id="11" name="Footer Placeholder 1">
            <a:extLst>
              <a:ext uri="{FF2B5EF4-FFF2-40B4-BE49-F238E27FC236}">
                <a16:creationId xmlns:a16="http://schemas.microsoft.com/office/drawing/2014/main" id="{24E422FE-DF50-A687-EBEE-2351CA02675B}"/>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bg1"/>
                </a:solidFill>
              </a:rPr>
              <a:t>© 2025 CAQH, All Rights Reserved. Confidential and Proprietary.</a:t>
            </a:r>
          </a:p>
        </p:txBody>
      </p:sp>
      <p:sp>
        <p:nvSpPr>
          <p:cNvPr id="12" name="Slide Number Placeholder 3">
            <a:extLst>
              <a:ext uri="{FF2B5EF4-FFF2-40B4-BE49-F238E27FC236}">
                <a16:creationId xmlns:a16="http://schemas.microsoft.com/office/drawing/2014/main" id="{D3243A0F-D7AD-597F-396A-4A3D01B13A71}"/>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bg1"/>
                </a:solidFill>
              </a:rPr>
              <a:pPr lvl="0"/>
              <a:t>‹#›</a:t>
            </a:fld>
            <a:endParaRPr lang="en-US" b="0">
              <a:solidFill>
                <a:schemeClr val="bg1"/>
              </a:solidFill>
            </a:endParaRPr>
          </a:p>
        </p:txBody>
      </p:sp>
      <p:pic>
        <p:nvPicPr>
          <p:cNvPr id="9" name="Graphic 4">
            <a:extLst>
              <a:ext uri="{FF2B5EF4-FFF2-40B4-BE49-F238E27FC236}">
                <a16:creationId xmlns:a16="http://schemas.microsoft.com/office/drawing/2014/main" id="{181EED63-6403-EEAC-B56A-BC5588E6A296}"/>
              </a:ext>
            </a:extLst>
          </p:cNvPr>
          <p:cNvPicPr>
            <a:picLocks noChangeAspect="1" noChangeArrowheads="1"/>
          </p:cNvPicPr>
          <p:nvPr userDrawn="1"/>
        </p:nvPicPr>
        <p:blipFill>
          <a:blip r:embed="rId4"/>
          <a:srcRect/>
          <a:stretch/>
        </p:blipFill>
        <p:spPr bwMode="auto">
          <a:xfrm>
            <a:off x="10898188" y="6415528"/>
            <a:ext cx="850900" cy="2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1150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genda CORNER Connector">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CB760C8-FA94-1C8C-7B08-A8681B9E978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CCB760C8-FA94-1C8C-7B08-A8681B9E9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descr="A blue and black logo&#10;&#10;Description automatically generated">
            <a:extLst>
              <a:ext uri="{FF2B5EF4-FFF2-40B4-BE49-F238E27FC236}">
                <a16:creationId xmlns:a16="http://schemas.microsoft.com/office/drawing/2014/main" id="{37441DA6-ABD3-F80F-59DB-033514E8FB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2562" y="593022"/>
            <a:ext cx="2597311" cy="617569"/>
          </a:xfrm>
          <a:prstGeom prst="rect">
            <a:avLst/>
          </a:prstGeom>
        </p:spPr>
      </p:pic>
    </p:spTree>
    <p:extLst>
      <p:ext uri="{BB962C8B-B14F-4D97-AF65-F5344CB8AC3E}">
        <p14:creationId xmlns:p14="http://schemas.microsoft.com/office/powerpoint/2010/main" val="2494990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urple-Dark-Blank">
    <p:bg>
      <p:bgPr>
        <a:solidFill>
          <a:schemeClr val="bg1"/>
        </a:solidFill>
        <a:effectLst/>
      </p:bgPr>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58CF7B9-0BED-7C5B-C807-AEE26EC296D9}"/>
              </a:ext>
            </a:extLst>
          </p:cNvPr>
          <p:cNvSpPr>
            <a:spLocks noChangeArrowheads="1"/>
          </p:cNvSpPr>
          <p:nvPr userDrawn="1"/>
        </p:nvSpPr>
        <p:spPr bwMode="auto">
          <a:xfrm>
            <a:off x="0" y="-1"/>
            <a:ext cx="12192000" cy="1347675"/>
          </a:xfrm>
          <a:prstGeom prst="rect">
            <a:avLst/>
          </a:prstGeom>
          <a:gradFill>
            <a:gsLst>
              <a:gs pos="0">
                <a:srgbClr val="005091"/>
              </a:gs>
              <a:gs pos="20000">
                <a:srgbClr val="005091"/>
              </a:gs>
              <a:gs pos="100000">
                <a:srgbClr val="00A6E0"/>
              </a:gs>
            </a:gsLst>
            <a:lin ang="0" scaled="1"/>
          </a:gra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endParaRPr lang="en-US" altLang="en-US">
              <a:solidFill>
                <a:srgbClr val="FFFFFF"/>
              </a:solidFill>
              <a:latin typeface="Arial" panose="020B0604020202020204" pitchFamily="34" charset="0"/>
            </a:endParaRPr>
          </a:p>
        </p:txBody>
      </p:sp>
      <p:sp>
        <p:nvSpPr>
          <p:cNvPr id="15" name="Footer Placeholder 1">
            <a:extLst>
              <a:ext uri="{FF2B5EF4-FFF2-40B4-BE49-F238E27FC236}">
                <a16:creationId xmlns:a16="http://schemas.microsoft.com/office/drawing/2014/main" id="{E7619CFD-2292-1DBC-9103-E1D3D2E3CE8C}"/>
              </a:ext>
            </a:extLst>
          </p:cNvPr>
          <p:cNvSpPr txBox="1">
            <a:spLocks/>
          </p:cNvSpPr>
          <p:nvPr userDrawn="1"/>
        </p:nvSpPr>
        <p:spPr>
          <a:xfrm>
            <a:off x="902054" y="6472480"/>
            <a:ext cx="4114800" cy="123111"/>
          </a:xfrm>
          <a:prstGeom prst="rect">
            <a:avLst/>
          </a:prstGeom>
        </p:spPr>
        <p:txBody>
          <a:bodyPr lIns="0" tIns="0" rIns="0" bIns="0"/>
          <a:lstStyle>
            <a:defPPr>
              <a:defRPr lang="en-US"/>
            </a:defPPr>
            <a:lvl1pPr>
              <a:defRPr sz="800">
                <a:solidFill>
                  <a:schemeClr val="bg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b="0">
                <a:solidFill>
                  <a:schemeClr val="tx1"/>
                </a:solidFill>
              </a:rPr>
              <a:t>© 2025 CAQH, All Rights Reserved. Confidential and Proprietary.</a:t>
            </a:r>
          </a:p>
        </p:txBody>
      </p:sp>
      <p:sp>
        <p:nvSpPr>
          <p:cNvPr id="16" name="Slide Number Placeholder 3">
            <a:extLst>
              <a:ext uri="{FF2B5EF4-FFF2-40B4-BE49-F238E27FC236}">
                <a16:creationId xmlns:a16="http://schemas.microsoft.com/office/drawing/2014/main" id="{6D796514-A2CC-E504-803E-6A69C5741FFF}"/>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b="0" smtClean="0">
                <a:solidFill>
                  <a:schemeClr val="tx1"/>
                </a:solidFill>
              </a:rPr>
              <a:pPr lvl="0"/>
              <a:t>‹#›</a:t>
            </a:fld>
            <a:endParaRPr lang="en-US" b="0">
              <a:solidFill>
                <a:schemeClr val="tx1"/>
              </a:solidFill>
            </a:endParaRPr>
          </a:p>
        </p:txBody>
      </p:sp>
      <p:pic>
        <p:nvPicPr>
          <p:cNvPr id="5" name="Picture 4" descr="A black background with blue lines and dots&#10;&#10;Description automatically generated">
            <a:extLst>
              <a:ext uri="{FF2B5EF4-FFF2-40B4-BE49-F238E27FC236}">
                <a16:creationId xmlns:a16="http://schemas.microsoft.com/office/drawing/2014/main" id="{642DA77A-0335-89A4-D3A4-BCAE1DC4C282}"/>
              </a:ext>
            </a:extLst>
          </p:cNvPr>
          <p:cNvPicPr>
            <a:picLocks noChangeAspect="1"/>
          </p:cNvPicPr>
          <p:nvPr userDrawn="1"/>
        </p:nvPicPr>
        <p:blipFill>
          <a:blip r:embed="rId2">
            <a:alphaModFix amt="35000"/>
            <a:extLst>
              <a:ext uri="{BEBA8EAE-BF5A-486C-A8C5-ECC9F3942E4B}">
                <a14:imgProps xmlns:a14="http://schemas.microsoft.com/office/drawing/2010/main">
                  <a14:imgLayer r:embed="rId3">
                    <a14:imgEffect>
                      <a14:brightnessContrast bright="30000"/>
                    </a14:imgEffect>
                  </a14:imgLayer>
                </a14:imgProps>
              </a:ext>
            </a:extLst>
          </a:blip>
          <a:srcRect l="32507" t="75489" r="34594" b="2489"/>
          <a:stretch/>
        </p:blipFill>
        <p:spPr>
          <a:xfrm>
            <a:off x="9326880" y="268865"/>
            <a:ext cx="2865120" cy="1078809"/>
          </a:xfrm>
          <a:prstGeom prst="rect">
            <a:avLst/>
          </a:prstGeom>
          <a:effectLst>
            <a:outerShdw blurRad="50800" dist="38100" dir="8100000" algn="tr" rotWithShape="0">
              <a:prstClr val="black">
                <a:alpha val="40000"/>
              </a:prstClr>
            </a:outerShdw>
          </a:effectLst>
        </p:spPr>
      </p:pic>
      <p:sp>
        <p:nvSpPr>
          <p:cNvPr id="10" name="Title 1">
            <a:extLst>
              <a:ext uri="{FF2B5EF4-FFF2-40B4-BE49-F238E27FC236}">
                <a16:creationId xmlns:a16="http://schemas.microsoft.com/office/drawing/2014/main" id="{57B0A982-869E-60ED-CEB8-AEACCEAD622F}"/>
              </a:ext>
            </a:extLst>
          </p:cNvPr>
          <p:cNvSpPr>
            <a:spLocks noGrp="1"/>
          </p:cNvSpPr>
          <p:nvPr>
            <p:ph type="title" hasCustomPrompt="1"/>
          </p:nvPr>
        </p:nvSpPr>
        <p:spPr>
          <a:xfrm>
            <a:off x="423863" y="495048"/>
            <a:ext cx="11338560"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14" name="Text Placeholder 8">
            <a:extLst>
              <a:ext uri="{FF2B5EF4-FFF2-40B4-BE49-F238E27FC236}">
                <a16:creationId xmlns:a16="http://schemas.microsoft.com/office/drawing/2014/main" id="{C92DFCB2-E62C-1DD3-ECE7-AB9148A6449F}"/>
              </a:ext>
            </a:extLst>
          </p:cNvPr>
          <p:cNvSpPr>
            <a:spLocks noGrp="1"/>
          </p:cNvSpPr>
          <p:nvPr>
            <p:ph type="body" sz="quarter" idx="13" hasCustomPrompt="1"/>
          </p:nvPr>
        </p:nvSpPr>
        <p:spPr>
          <a:xfrm>
            <a:off x="426720" y="118549"/>
            <a:ext cx="11338560" cy="342000"/>
          </a:xfrm>
          <a:prstGeom prst="rect">
            <a:avLst/>
          </a:prstGeom>
        </p:spPr>
        <p:txBody>
          <a:bodyPr anchor="b">
            <a:noAutofit/>
          </a:bodyPr>
          <a:lstStyle>
            <a:lvl1pPr marL="0" indent="0" algn="ctr">
              <a:spcBef>
                <a:spcPts val="0"/>
              </a:spcBef>
              <a:spcAft>
                <a:spcPts val="0"/>
              </a:spcAft>
              <a:buNone/>
              <a:defRPr sz="1600" b="0" spc="100" baseline="0">
                <a:solidFill>
                  <a:srgbClr val="00D9FF"/>
                </a:solidFill>
                <a:latin typeface="+mn-lt"/>
                <a:cs typeface="Calibri Light" panose="020F0302020204030204" pitchFamily="34" charset="0"/>
              </a:defRPr>
            </a:lvl1pPr>
          </a:lstStyle>
          <a:p>
            <a:pPr lvl="0"/>
            <a:r>
              <a:rPr lang="en-US" dirty="0"/>
              <a:t>CLICK TO EDIT MASTER TEXT STYLES</a:t>
            </a:r>
          </a:p>
        </p:txBody>
      </p:sp>
      <p:pic>
        <p:nvPicPr>
          <p:cNvPr id="6" name="Graphic 6">
            <a:extLst>
              <a:ext uri="{FF2B5EF4-FFF2-40B4-BE49-F238E27FC236}">
                <a16:creationId xmlns:a16="http://schemas.microsoft.com/office/drawing/2014/main" id="{24DF539C-A9C5-D288-FD23-A483A76F1674}"/>
              </a:ext>
            </a:extLst>
          </p:cNvPr>
          <p:cNvPicPr>
            <a:picLocks noChangeAspect="1" noChangeArrowheads="1"/>
          </p:cNvPicPr>
          <p:nvPr userDrawn="1"/>
        </p:nvPicPr>
        <p:blipFill>
          <a:blip r:embed="rId4"/>
          <a:srcRect/>
          <a:stretch/>
        </p:blipFill>
        <p:spPr bwMode="auto">
          <a:xfrm>
            <a:off x="10899716" y="6415891"/>
            <a:ext cx="847844" cy="20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01205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Purple-Dark-Blank">
    <p:bg>
      <p:bgPr>
        <a:solidFill>
          <a:schemeClr val="bg1"/>
        </a:solidFill>
        <a:effectLst/>
      </p:bgPr>
    </p:bg>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6880644A-7957-D7AC-5FCF-7DE640E9D8FC}"/>
              </a:ext>
            </a:extLst>
          </p:cNvPr>
          <p:cNvSpPr/>
          <p:nvPr userDrawn="1"/>
        </p:nvSpPr>
        <p:spPr>
          <a:xfrm>
            <a:off x="-1" y="1262344"/>
            <a:ext cx="12192787" cy="5610169"/>
          </a:xfrm>
          <a:custGeom>
            <a:avLst/>
            <a:gdLst>
              <a:gd name="connsiteX0" fmla="*/ 0 w 12192000"/>
              <a:gd name="connsiteY0" fmla="*/ 0 h 5600698"/>
              <a:gd name="connsiteX1" fmla="*/ 12192000 w 12192000"/>
              <a:gd name="connsiteY1" fmla="*/ 0 h 5600698"/>
              <a:gd name="connsiteX2" fmla="*/ 12192000 w 12192000"/>
              <a:gd name="connsiteY2" fmla="*/ 5600698 h 5600698"/>
              <a:gd name="connsiteX3" fmla="*/ 0 w 12192000"/>
              <a:gd name="connsiteY3" fmla="*/ 5600698 h 5600698"/>
              <a:gd name="connsiteX4" fmla="*/ 0 w 12192000"/>
              <a:gd name="connsiteY4" fmla="*/ 0 h 5600698"/>
              <a:gd name="connsiteX0" fmla="*/ 0 w 12200164"/>
              <a:gd name="connsiteY0" fmla="*/ 0 h 5600698"/>
              <a:gd name="connsiteX1" fmla="*/ 12200164 w 12200164"/>
              <a:gd name="connsiteY1" fmla="*/ 3118757 h 5600698"/>
              <a:gd name="connsiteX2" fmla="*/ 12192000 w 12200164"/>
              <a:gd name="connsiteY2" fmla="*/ 5600698 h 5600698"/>
              <a:gd name="connsiteX3" fmla="*/ 0 w 12200164"/>
              <a:gd name="connsiteY3" fmla="*/ 5600698 h 5600698"/>
              <a:gd name="connsiteX4" fmla="*/ 0 w 12200164"/>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6477 h 5607175"/>
              <a:gd name="connsiteX1" fmla="*/ 12191999 w 12192785"/>
              <a:gd name="connsiteY1" fmla="*/ 1533198 h 5607175"/>
              <a:gd name="connsiteX2" fmla="*/ 12192000 w 12192785"/>
              <a:gd name="connsiteY2" fmla="*/ 5607175 h 5607175"/>
              <a:gd name="connsiteX3" fmla="*/ 0 w 12192785"/>
              <a:gd name="connsiteY3" fmla="*/ 5607175 h 5607175"/>
              <a:gd name="connsiteX4" fmla="*/ 0 w 12192785"/>
              <a:gd name="connsiteY4" fmla="*/ 6477 h 5607175"/>
              <a:gd name="connsiteX0" fmla="*/ 8164 w 12192785"/>
              <a:gd name="connsiteY0" fmla="*/ 8524 h 5462265"/>
              <a:gd name="connsiteX1" fmla="*/ 12191999 w 12192785"/>
              <a:gd name="connsiteY1" fmla="*/ 1388288 h 5462265"/>
              <a:gd name="connsiteX2" fmla="*/ 12192000 w 12192785"/>
              <a:gd name="connsiteY2" fmla="*/ 5462265 h 5462265"/>
              <a:gd name="connsiteX3" fmla="*/ 0 w 12192785"/>
              <a:gd name="connsiteY3" fmla="*/ 5462265 h 5462265"/>
              <a:gd name="connsiteX4" fmla="*/ 8164 w 12192785"/>
              <a:gd name="connsiteY4" fmla="*/ 8524 h 5462265"/>
              <a:gd name="connsiteX0" fmla="*/ 16329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16329 w 12192785"/>
              <a:gd name="connsiteY4" fmla="*/ 6657 h 5591026"/>
              <a:gd name="connsiteX0" fmla="*/ 8164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8164 w 12192785"/>
              <a:gd name="connsiteY4" fmla="*/ 6657 h 5591026"/>
              <a:gd name="connsiteX0" fmla="*/ 8164 w 12192785"/>
              <a:gd name="connsiteY0" fmla="*/ 24223 h 5608592"/>
              <a:gd name="connsiteX1" fmla="*/ 12191999 w 12192785"/>
              <a:gd name="connsiteY1" fmla="*/ 1534615 h 5608592"/>
              <a:gd name="connsiteX2" fmla="*/ 12192000 w 12192785"/>
              <a:gd name="connsiteY2" fmla="*/ 5608592 h 5608592"/>
              <a:gd name="connsiteX3" fmla="*/ 0 w 12192785"/>
              <a:gd name="connsiteY3" fmla="*/ 5608592 h 5608592"/>
              <a:gd name="connsiteX4" fmla="*/ 8164 w 12192785"/>
              <a:gd name="connsiteY4" fmla="*/ 24223 h 5608592"/>
              <a:gd name="connsiteX0" fmla="*/ 8164 w 12192785"/>
              <a:gd name="connsiteY0" fmla="*/ 15704 h 5600073"/>
              <a:gd name="connsiteX1" fmla="*/ 12191999 w 12192785"/>
              <a:gd name="connsiteY1" fmla="*/ 1526096 h 5600073"/>
              <a:gd name="connsiteX2" fmla="*/ 12192000 w 12192785"/>
              <a:gd name="connsiteY2" fmla="*/ 5600073 h 5600073"/>
              <a:gd name="connsiteX3" fmla="*/ 0 w 12192785"/>
              <a:gd name="connsiteY3" fmla="*/ 5600073 h 5600073"/>
              <a:gd name="connsiteX4" fmla="*/ 8164 w 12192785"/>
              <a:gd name="connsiteY4" fmla="*/ 15704 h 5600073"/>
              <a:gd name="connsiteX0" fmla="*/ 8164 w 12192785"/>
              <a:gd name="connsiteY0" fmla="*/ 25799 h 5610168"/>
              <a:gd name="connsiteX1" fmla="*/ 12191999 w 12192785"/>
              <a:gd name="connsiteY1" fmla="*/ 1536191 h 5610168"/>
              <a:gd name="connsiteX2" fmla="*/ 12192000 w 12192785"/>
              <a:gd name="connsiteY2" fmla="*/ 5610168 h 5610168"/>
              <a:gd name="connsiteX3" fmla="*/ 0 w 12192785"/>
              <a:gd name="connsiteY3" fmla="*/ 5610168 h 5610168"/>
              <a:gd name="connsiteX4" fmla="*/ 8164 w 12192785"/>
              <a:gd name="connsiteY4" fmla="*/ 25799 h 561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85" h="5610168">
                <a:moveTo>
                  <a:pt x="8164" y="25799"/>
                </a:moveTo>
                <a:cubicBezTo>
                  <a:pt x="3541485" y="-126601"/>
                  <a:pt x="8413748" y="398634"/>
                  <a:pt x="12191999" y="1536191"/>
                </a:cubicBezTo>
                <a:cubicBezTo>
                  <a:pt x="12189278" y="2363505"/>
                  <a:pt x="12194721" y="4782854"/>
                  <a:pt x="12192000" y="5610168"/>
                </a:cubicBezTo>
                <a:lnTo>
                  <a:pt x="0" y="5610168"/>
                </a:lnTo>
                <a:cubicBezTo>
                  <a:pt x="2721" y="3792254"/>
                  <a:pt x="5443" y="1843713"/>
                  <a:pt x="8164" y="25799"/>
                </a:cubicBezTo>
                <a:close/>
              </a:path>
            </a:pathLst>
          </a:custGeom>
          <a:gradFill>
            <a:gsLst>
              <a:gs pos="0">
                <a:srgbClr val="005091"/>
              </a:gs>
              <a:gs pos="55000">
                <a:srgbClr val="00599A"/>
              </a:gs>
              <a:gs pos="100000">
                <a:srgbClr val="00A6E0"/>
              </a:gs>
            </a:gsLst>
            <a:lin ang="0" scaled="1"/>
          </a:gra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8" descr="A black background with blue lines and dots&#10;&#10;Description automatically generated">
            <a:extLst>
              <a:ext uri="{FF2B5EF4-FFF2-40B4-BE49-F238E27FC236}">
                <a16:creationId xmlns:a16="http://schemas.microsoft.com/office/drawing/2014/main" id="{873766EC-7572-8A26-024C-08661B8330BE}"/>
              </a:ext>
            </a:extLst>
          </p:cNvPr>
          <p:cNvPicPr>
            <a:picLocks noChangeAspect="1"/>
          </p:cNvPicPr>
          <p:nvPr userDrawn="1"/>
        </p:nvPicPr>
        <p:blipFill>
          <a:blip r:embed="rId2">
            <a:alphaModFix amt="35000"/>
            <a:extLst>
              <a:ext uri="{BEBA8EAE-BF5A-486C-A8C5-ECC9F3942E4B}">
                <a14:imgProps xmlns:a14="http://schemas.microsoft.com/office/drawing/2010/main">
                  <a14:imgLayer r:embed="rId3">
                    <a14:imgEffect>
                      <a14:saturation sat="400000"/>
                    </a14:imgEffect>
                    <a14:imgEffect>
                      <a14:brightnessContrast bright="30000"/>
                    </a14:imgEffect>
                  </a14:imgLayer>
                </a14:imgProps>
              </a:ext>
            </a:extLst>
          </a:blip>
          <a:srcRect l="12342" t="59717" r="539" b="1080"/>
          <a:stretch/>
        </p:blipFill>
        <p:spPr>
          <a:xfrm>
            <a:off x="0" y="3752850"/>
            <a:ext cx="12192000" cy="3086100"/>
          </a:xfrm>
          <a:prstGeom prst="rect">
            <a:avLst/>
          </a:prstGeom>
          <a:effectLst>
            <a:outerShdw blurRad="50800" dist="38100" dir="8100000" algn="tr" rotWithShape="0">
              <a:prstClr val="black">
                <a:alpha val="40000"/>
              </a:prstClr>
            </a:outerShdw>
          </a:effectLst>
        </p:spPr>
      </p:pic>
      <p:cxnSp>
        <p:nvCxnSpPr>
          <p:cNvPr id="14" name="Straight Connector 13">
            <a:extLst>
              <a:ext uri="{FF2B5EF4-FFF2-40B4-BE49-F238E27FC236}">
                <a16:creationId xmlns:a16="http://schemas.microsoft.com/office/drawing/2014/main" id="{DBA22DA6-2E6E-3DCE-1CC6-6D8D7F224534}"/>
              </a:ext>
            </a:extLst>
          </p:cNvPr>
          <p:cNvCxnSpPr/>
          <p:nvPr userDrawn="1"/>
        </p:nvCxnSpPr>
        <p:spPr>
          <a:xfrm>
            <a:off x="450000" y="4622800"/>
            <a:ext cx="6483701" cy="0"/>
          </a:xfrm>
          <a:prstGeom prst="line">
            <a:avLst/>
          </a:prstGeom>
          <a:noFill/>
          <a:ln w="9525" cap="flat" cmpd="sng" algn="ctr">
            <a:solidFill>
              <a:srgbClr val="FFFFFF"/>
            </a:solidFill>
            <a:prstDash val="solid"/>
          </a:ln>
          <a:effectLst/>
        </p:spPr>
      </p:cxnSp>
      <p:pic>
        <p:nvPicPr>
          <p:cNvPr id="15" name="Picture 14" descr="A blue and black logo">
            <a:extLst>
              <a:ext uri="{FF2B5EF4-FFF2-40B4-BE49-F238E27FC236}">
                <a16:creationId xmlns:a16="http://schemas.microsoft.com/office/drawing/2014/main" id="{A664DA04-CA74-D283-4EF7-81C7BB68B2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3358" y="262610"/>
            <a:ext cx="3575767" cy="1495421"/>
          </a:xfrm>
          <a:prstGeom prst="rect">
            <a:avLst/>
          </a:prstGeom>
        </p:spPr>
      </p:pic>
      <p:sp>
        <p:nvSpPr>
          <p:cNvPr id="16" name="Copyright">
            <a:extLst>
              <a:ext uri="{FF2B5EF4-FFF2-40B4-BE49-F238E27FC236}">
                <a16:creationId xmlns:a16="http://schemas.microsoft.com/office/drawing/2014/main" id="{89EFCB41-4E3C-A7A7-2C18-D64B0ECE6C13}"/>
              </a:ext>
            </a:extLst>
          </p:cNvPr>
          <p:cNvSpPr txBox="1">
            <a:spLocks noChangeArrowheads="1"/>
          </p:cNvSpPr>
          <p:nvPr userDrawn="1"/>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ts val="450"/>
              </a:spcBef>
              <a:spcAft>
                <a:spcPct val="0"/>
              </a:spcAft>
              <a:buSzPct val="100000"/>
              <a:buFont typeface="Arial" panose="020B0604020202020204" pitchFamily="34" charset="0"/>
              <a:buNone/>
              <a:defRPr/>
            </a:pPr>
            <a:r>
              <a:rPr lang="en-US" altLang="en-US" sz="800" dirty="0">
                <a:solidFill>
                  <a:srgbClr val="FFFFFF"/>
                </a:solidFill>
                <a:latin typeface="Arial" panose="020B0604020202020204" pitchFamily="34" charset="0"/>
                <a:cs typeface="Arial" panose="020B0604020202020204" pitchFamily="34" charset="0"/>
              </a:rPr>
              <a:t>© 2025 CAQH, All Rights Reserved. Confidential and Proprietary.</a:t>
            </a:r>
          </a:p>
        </p:txBody>
      </p:sp>
      <p:sp>
        <p:nvSpPr>
          <p:cNvPr id="17" name="TextBox 9">
            <a:extLst>
              <a:ext uri="{FF2B5EF4-FFF2-40B4-BE49-F238E27FC236}">
                <a16:creationId xmlns:a16="http://schemas.microsoft.com/office/drawing/2014/main" id="{DFEBA402-DD91-D818-450E-0645867D50F9}"/>
              </a:ext>
            </a:extLst>
          </p:cNvPr>
          <p:cNvSpPr txBox="1">
            <a:spLocks noChangeArrowheads="1"/>
          </p:cNvSpPr>
          <p:nvPr userDrawn="1"/>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ts val="450"/>
              </a:spcBef>
              <a:spcAft>
                <a:spcPct val="0"/>
              </a:spcAft>
              <a:buSzPct val="100000"/>
              <a:buFont typeface="Arial" panose="020B0604020202020204" pitchFamily="34" charset="0"/>
              <a:buNone/>
              <a:defRPr/>
            </a:pPr>
            <a:fld id="{81EC135C-0127-4281-97B9-12FA44B2AA96}" type="slidenum">
              <a:rPr lang="en-US" altLang="en-US" sz="800" smtClean="0">
                <a:solidFill>
                  <a:srgbClr val="FFFFFF"/>
                </a:solidFill>
                <a:latin typeface="Arial" panose="020B0604020202020204" pitchFamily="34" charset="0"/>
                <a:cs typeface="Arial" panose="020B0604020202020204" pitchFamily="34" charset="0"/>
              </a:rPr>
              <a:pPr fontAlgn="base">
                <a:spcBef>
                  <a:spcPts val="450"/>
                </a:spcBef>
                <a:spcAft>
                  <a:spcPct val="0"/>
                </a:spcAft>
                <a:buSzPct val="100000"/>
                <a:buFont typeface="Arial" panose="020B0604020202020204" pitchFamily="34" charset="0"/>
                <a:buNone/>
                <a:defRPr/>
              </a:pPr>
              <a:t>‹#›</a:t>
            </a:fld>
            <a:endParaRPr lang="en-US" altLang="en-US" sz="800" dirty="0">
              <a:solidFill>
                <a:srgbClr val="FFFFFF"/>
              </a:solidFill>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24F055F9-FF72-4CF5-2673-929359A7C217}"/>
              </a:ext>
            </a:extLst>
          </p:cNvPr>
          <p:cNvSpPr>
            <a:spLocks noGrp="1"/>
          </p:cNvSpPr>
          <p:nvPr>
            <p:ph type="title"/>
          </p:nvPr>
        </p:nvSpPr>
        <p:spPr bwMode="gray">
          <a:xfrm>
            <a:off x="450000" y="2883921"/>
            <a:ext cx="6979500" cy="1592403"/>
          </a:xfrm>
          <a:prstGeom prst="rect">
            <a:avLst/>
          </a:prstGeom>
        </p:spPr>
        <p:txBody>
          <a:bodyPr anchor="b"/>
          <a:lstStyle>
            <a:lvl1pPr algn="l">
              <a:lnSpc>
                <a:spcPct val="95000"/>
              </a:lnSpc>
              <a:defRPr sz="3600" b="1">
                <a:solidFill>
                  <a:schemeClr val="bg1"/>
                </a:solidFill>
                <a:latin typeface="Arial" panose="020B0604020202020204" pitchFamily="34" charset="0"/>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a:extLst>
              <a:ext uri="{FF2B5EF4-FFF2-40B4-BE49-F238E27FC236}">
                <a16:creationId xmlns:a16="http://schemas.microsoft.com/office/drawing/2014/main" id="{1595C499-3B35-4B75-4B6C-F6DA35F760AE}"/>
              </a:ext>
            </a:extLst>
          </p:cNvPr>
          <p:cNvSpPr>
            <a:spLocks noGrp="1"/>
          </p:cNvSpPr>
          <p:nvPr>
            <p:ph type="body" idx="1"/>
          </p:nvPr>
        </p:nvSpPr>
        <p:spPr bwMode="gray">
          <a:xfrm>
            <a:off x="450000" y="4819226"/>
            <a:ext cx="6979500" cy="495224"/>
          </a:xfrm>
        </p:spPr>
        <p:txBody>
          <a:bodyPr anchor="t">
            <a:noAutofit/>
          </a:bodyPr>
          <a:lstStyle>
            <a:lvl1pPr marL="0" indent="0" algn="l">
              <a:lnSpc>
                <a:spcPct val="95000"/>
              </a:lnSpc>
              <a:spcAft>
                <a:spcPts val="0"/>
              </a:spcAft>
              <a:buNone/>
              <a:defRPr sz="2400" b="0">
                <a:solidFill>
                  <a:srgbClr val="00D9FF"/>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87094646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rple-Dark-Blank">
    <p:bg>
      <p:bgPr>
        <a:gradFill>
          <a:gsLst>
            <a:gs pos="64000">
              <a:srgbClr val="4A5BB6"/>
            </a:gs>
            <a:gs pos="11000">
              <a:schemeClr val="accent6"/>
            </a:gs>
          </a:gsLst>
          <a:lin ang="6000000" scaled="0"/>
        </a:gradFill>
        <a:effectLst/>
      </p:bgPr>
    </p:bg>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A023592C-267B-FB0E-5020-7BE2F09AEA76}"/>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ooter Placeholder 3">
            <a:extLst>
              <a:ext uri="{FF2B5EF4-FFF2-40B4-BE49-F238E27FC236}">
                <a16:creationId xmlns:a16="http://schemas.microsoft.com/office/drawing/2014/main" id="{FF773134-99D6-EDD4-DB39-17474C07C657}"/>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2025 CAQH, All Rights Reserved. Confidential and Proprietary.</a:t>
            </a:r>
          </a:p>
        </p:txBody>
      </p:sp>
      <p:sp>
        <p:nvSpPr>
          <p:cNvPr id="9" name="Slide Number Placeholder 3">
            <a:extLst>
              <a:ext uri="{FF2B5EF4-FFF2-40B4-BE49-F238E27FC236}">
                <a16:creationId xmlns:a16="http://schemas.microsoft.com/office/drawing/2014/main" id="{0FC7DAFF-502C-F29C-CA96-BF630FE3CAF8}"/>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
        <p:nvSpPr>
          <p:cNvPr id="12" name="Title 1">
            <a:extLst>
              <a:ext uri="{FF2B5EF4-FFF2-40B4-BE49-F238E27FC236}">
                <a16:creationId xmlns:a16="http://schemas.microsoft.com/office/drawing/2014/main" id="{62DDFE12-A773-5698-3E8B-D4060C06BE3E}"/>
              </a:ext>
            </a:extLst>
          </p:cNvPr>
          <p:cNvSpPr>
            <a:spLocks noGrp="1"/>
          </p:cNvSpPr>
          <p:nvPr>
            <p:ph type="title" hasCustomPrompt="1"/>
          </p:nvPr>
        </p:nvSpPr>
        <p:spPr>
          <a:xfrm>
            <a:off x="423863" y="495048"/>
            <a:ext cx="11342687"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Tree>
    <p:extLst>
      <p:ext uri="{BB962C8B-B14F-4D97-AF65-F5344CB8AC3E}">
        <p14:creationId xmlns:p14="http://schemas.microsoft.com/office/powerpoint/2010/main" val="338809953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urple-Dark-Blank">
    <p:bg>
      <p:bgPr>
        <a:gradFill>
          <a:gsLst>
            <a:gs pos="64000">
              <a:srgbClr val="4A5BB6"/>
            </a:gs>
            <a:gs pos="11000">
              <a:schemeClr val="accent6"/>
            </a:gs>
          </a:gsLst>
          <a:lin ang="6000000" scaled="0"/>
        </a:gradFill>
        <a:effectLst/>
      </p:bgPr>
    </p:bg>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BAE23025-282D-B0EE-C580-04FE1755D991}"/>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ooter Placeholder 3">
            <a:extLst>
              <a:ext uri="{FF2B5EF4-FFF2-40B4-BE49-F238E27FC236}">
                <a16:creationId xmlns:a16="http://schemas.microsoft.com/office/drawing/2014/main" id="{905B3E6B-473A-8D4E-048D-A0EEE2197A97}"/>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2025 CAQH, All Rights Reserved. Confidential and Proprietary.</a:t>
            </a:r>
          </a:p>
        </p:txBody>
      </p:sp>
      <p:sp>
        <p:nvSpPr>
          <p:cNvPr id="7" name="Slide Number Placeholder 3">
            <a:extLst>
              <a:ext uri="{FF2B5EF4-FFF2-40B4-BE49-F238E27FC236}">
                <a16:creationId xmlns:a16="http://schemas.microsoft.com/office/drawing/2014/main" id="{3818EA57-9359-9F86-6B81-A850C1BD0C4D}"/>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
        <p:nvSpPr>
          <p:cNvPr id="9" name="Title 1">
            <a:extLst>
              <a:ext uri="{FF2B5EF4-FFF2-40B4-BE49-F238E27FC236}">
                <a16:creationId xmlns:a16="http://schemas.microsoft.com/office/drawing/2014/main" id="{D8436AA9-D9D6-55FF-38B4-CD68485C691A}"/>
              </a:ext>
            </a:extLst>
          </p:cNvPr>
          <p:cNvSpPr>
            <a:spLocks noGrp="1"/>
          </p:cNvSpPr>
          <p:nvPr>
            <p:ph type="title" hasCustomPrompt="1"/>
          </p:nvPr>
        </p:nvSpPr>
        <p:spPr>
          <a:xfrm>
            <a:off x="423863" y="495048"/>
            <a:ext cx="11342687" cy="852627"/>
          </a:xfrm>
          <a:prstGeom prst="rect">
            <a:avLst/>
          </a:prstGeom>
        </p:spPr>
        <p:txBody>
          <a:bodyPr lIns="0" tIns="0" rIns="0" bIns="0" anchor="t"/>
          <a:lstStyle>
            <a:lvl1pPr algn="ctr">
              <a:defRPr lang="en-US" sz="2800" dirty="0">
                <a:solidFill>
                  <a:schemeClr val="bg1"/>
                </a:solidFill>
              </a:defRPr>
            </a:lvl1pPr>
          </a:lstStyle>
          <a:p>
            <a:pPr lvl="0"/>
            <a:r>
              <a:rPr lang="en-US" dirty="0"/>
              <a:t>Type Brief Title Here with Eyebrow if Needed</a:t>
            </a:r>
          </a:p>
        </p:txBody>
      </p:sp>
      <p:sp>
        <p:nvSpPr>
          <p:cNvPr id="11" name="Text Placeholder 8">
            <a:extLst>
              <a:ext uri="{FF2B5EF4-FFF2-40B4-BE49-F238E27FC236}">
                <a16:creationId xmlns:a16="http://schemas.microsoft.com/office/drawing/2014/main" id="{66CEB26F-53C9-E589-EBE7-73F597C4CA25}"/>
              </a:ext>
            </a:extLst>
          </p:cNvPr>
          <p:cNvSpPr>
            <a:spLocks noGrp="1"/>
          </p:cNvSpPr>
          <p:nvPr>
            <p:ph type="body" sz="quarter" idx="13" hasCustomPrompt="1"/>
          </p:nvPr>
        </p:nvSpPr>
        <p:spPr>
          <a:xfrm>
            <a:off x="425099" y="118549"/>
            <a:ext cx="11328901" cy="342000"/>
          </a:xfrm>
          <a:prstGeom prst="rect">
            <a:avLst/>
          </a:prstGeom>
        </p:spPr>
        <p:txBody>
          <a:bodyPr anchor="b">
            <a:noAutofit/>
          </a:bodyPr>
          <a:lstStyle>
            <a:lvl1pPr marL="0" indent="0" algn="ctr">
              <a:spcBef>
                <a:spcPts val="0"/>
              </a:spcBef>
              <a:spcAft>
                <a:spcPts val="0"/>
              </a:spcAft>
              <a:buNone/>
              <a:defRPr sz="1400" b="0" spc="100" baseline="0">
                <a:solidFill>
                  <a:srgbClr val="8291FF"/>
                </a:solidFill>
                <a:latin typeface="+mn-lt"/>
                <a:cs typeface="Calibri Light" panose="020F0302020204030204" pitchFamily="34" charset="0"/>
              </a:defRPr>
            </a:lvl1pPr>
          </a:lstStyle>
          <a:p>
            <a:pPr lvl="0"/>
            <a:r>
              <a:rPr lang="en-US"/>
              <a:t>CLICK TO EDIT MASTER TEXT STYLES</a:t>
            </a:r>
          </a:p>
        </p:txBody>
      </p:sp>
      <p:pic>
        <p:nvPicPr>
          <p:cNvPr id="2" name="Picture 1" descr="A black background with blue lines and dots&#10;&#10;Description automatically generated">
            <a:extLst>
              <a:ext uri="{FF2B5EF4-FFF2-40B4-BE49-F238E27FC236}">
                <a16:creationId xmlns:a16="http://schemas.microsoft.com/office/drawing/2014/main" id="{DD11B852-1C84-C6A2-8361-AF3D81A64079}"/>
              </a:ext>
            </a:extLst>
          </p:cNvPr>
          <p:cNvPicPr>
            <a:picLocks noChangeAspect="1"/>
          </p:cNvPicPr>
          <p:nvPr userDrawn="1"/>
        </p:nvPicPr>
        <p:blipFill>
          <a:blip r:embed="rId2">
            <a:alphaModFix amt="45000"/>
            <a:duotone>
              <a:prstClr val="black"/>
              <a:schemeClr val="accent1">
                <a:tint val="45000"/>
                <a:satMod val="400000"/>
              </a:schemeClr>
            </a:duotone>
            <a:extLst>
              <a:ext uri="{BEBA8EAE-BF5A-486C-A8C5-ECC9F3942E4B}">
                <a14:imgProps xmlns:a14="http://schemas.microsoft.com/office/drawing/2010/main">
                  <a14:imgLayer r:embed="rId3">
                    <a14:imgEffect>
                      <a14:saturation sat="400000"/>
                    </a14:imgEffect>
                    <a14:imgEffect>
                      <a14:brightnessContrast bright="30000"/>
                    </a14:imgEffect>
                  </a14:imgLayer>
                </a14:imgProps>
              </a:ext>
            </a:extLst>
          </a:blip>
          <a:srcRect l="12342" t="59717" r="539" b="1080"/>
          <a:stretch/>
        </p:blipFill>
        <p:spPr>
          <a:xfrm>
            <a:off x="0" y="3752850"/>
            <a:ext cx="12192000" cy="30861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9598607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urple-Dark-Blank">
    <p:bg>
      <p:bgPr>
        <a:gradFill>
          <a:gsLst>
            <a:gs pos="64000">
              <a:srgbClr val="4A5BB6"/>
            </a:gs>
            <a:gs pos="11000">
              <a:schemeClr val="accent6"/>
            </a:gs>
          </a:gsLst>
          <a:lin ang="6000000" scaled="0"/>
        </a:gradFill>
        <a:effectLst/>
      </p:bgPr>
    </p:bg>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BAE23025-282D-B0EE-C580-04FE1755D991}"/>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ooter Placeholder 3">
            <a:extLst>
              <a:ext uri="{FF2B5EF4-FFF2-40B4-BE49-F238E27FC236}">
                <a16:creationId xmlns:a16="http://schemas.microsoft.com/office/drawing/2014/main" id="{905B3E6B-473A-8D4E-048D-A0EEE2197A97}"/>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2025 CAQH, All Rights Reserved. Confidential and Proprietary.</a:t>
            </a:r>
          </a:p>
        </p:txBody>
      </p:sp>
      <p:sp>
        <p:nvSpPr>
          <p:cNvPr id="7" name="Slide Number Placeholder 3">
            <a:extLst>
              <a:ext uri="{FF2B5EF4-FFF2-40B4-BE49-F238E27FC236}">
                <a16:creationId xmlns:a16="http://schemas.microsoft.com/office/drawing/2014/main" id="{3818EA57-9359-9F86-6B81-A850C1BD0C4D}"/>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sp>
        <p:nvSpPr>
          <p:cNvPr id="9" name="Title 1">
            <a:extLst>
              <a:ext uri="{FF2B5EF4-FFF2-40B4-BE49-F238E27FC236}">
                <a16:creationId xmlns:a16="http://schemas.microsoft.com/office/drawing/2014/main" id="{D8436AA9-D9D6-55FF-38B4-CD68485C691A}"/>
              </a:ext>
            </a:extLst>
          </p:cNvPr>
          <p:cNvSpPr>
            <a:spLocks noGrp="1"/>
          </p:cNvSpPr>
          <p:nvPr>
            <p:ph type="title" hasCustomPrompt="1"/>
          </p:nvPr>
        </p:nvSpPr>
        <p:spPr>
          <a:xfrm>
            <a:off x="423863" y="495048"/>
            <a:ext cx="11342687"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11" name="Text Placeholder 8">
            <a:extLst>
              <a:ext uri="{FF2B5EF4-FFF2-40B4-BE49-F238E27FC236}">
                <a16:creationId xmlns:a16="http://schemas.microsoft.com/office/drawing/2014/main" id="{66CEB26F-53C9-E589-EBE7-73F597C4CA25}"/>
              </a:ext>
            </a:extLst>
          </p:cNvPr>
          <p:cNvSpPr>
            <a:spLocks noGrp="1"/>
          </p:cNvSpPr>
          <p:nvPr>
            <p:ph type="body" sz="quarter" idx="13" hasCustomPrompt="1"/>
          </p:nvPr>
        </p:nvSpPr>
        <p:spPr>
          <a:xfrm>
            <a:off x="425099" y="118549"/>
            <a:ext cx="11328901" cy="342000"/>
          </a:xfrm>
          <a:prstGeom prst="rect">
            <a:avLst/>
          </a:prstGeom>
        </p:spPr>
        <p:txBody>
          <a:bodyPr anchor="b">
            <a:noAutofit/>
          </a:bodyPr>
          <a:lstStyle>
            <a:lvl1pPr marL="0" indent="0" algn="ctr">
              <a:spcBef>
                <a:spcPts val="0"/>
              </a:spcBef>
              <a:spcAft>
                <a:spcPts val="0"/>
              </a:spcAft>
              <a:buNone/>
              <a:defRPr sz="1400" b="0" spc="100" baseline="0">
                <a:solidFill>
                  <a:srgbClr val="8291FF"/>
                </a:solidFill>
                <a:latin typeface="+mn-lt"/>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29276167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urple-Dark-Blank">
    <p:bg>
      <p:bgPr>
        <a:gradFill>
          <a:gsLst>
            <a:gs pos="64000">
              <a:srgbClr val="4A5BB6"/>
            </a:gs>
            <a:gs pos="11000">
              <a:schemeClr val="accent6"/>
            </a:gs>
          </a:gsLst>
          <a:lin ang="6000000" scaled="0"/>
        </a:gradFill>
        <a:effectLst/>
      </p:bgPr>
    </p:bg>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BAE23025-282D-B0EE-C580-04FE1755D991}"/>
              </a:ext>
            </a:extLst>
          </p:cNvPr>
          <p:cNvSpPr>
            <a:spLocks noEditPoints="1"/>
          </p:cNvSpPr>
          <p:nvPr userDrawn="1"/>
        </p:nvSpPr>
        <p:spPr bwMode="auto">
          <a:xfrm>
            <a:off x="10856426" y="6340263"/>
            <a:ext cx="966442" cy="245496"/>
          </a:xfrm>
          <a:custGeom>
            <a:avLst/>
            <a:gdLst>
              <a:gd name="T0" fmla="*/ 0 w 1981"/>
              <a:gd name="T1" fmla="*/ 235 h 470"/>
              <a:gd name="T2" fmla="*/ 412 w 1981"/>
              <a:gd name="T3" fmla="*/ 71 h 470"/>
              <a:gd name="T4" fmla="*/ 233 w 1981"/>
              <a:gd name="T5" fmla="*/ 73 h 470"/>
              <a:gd name="T6" fmla="*/ 84 w 1981"/>
              <a:gd name="T7" fmla="*/ 235 h 470"/>
              <a:gd name="T8" fmla="*/ 364 w 1981"/>
              <a:gd name="T9" fmla="*/ 338 h 470"/>
              <a:gd name="T10" fmla="*/ 231 w 1981"/>
              <a:gd name="T11" fmla="*/ 470 h 470"/>
              <a:gd name="T12" fmla="*/ 1470 w 1981"/>
              <a:gd name="T13" fmla="*/ 8 h 470"/>
              <a:gd name="T14" fmla="*/ 1550 w 1981"/>
              <a:gd name="T15" fmla="*/ 197 h 470"/>
              <a:gd name="T16" fmla="*/ 1767 w 1981"/>
              <a:gd name="T17" fmla="*/ 8 h 470"/>
              <a:gd name="T18" fmla="*/ 1847 w 1981"/>
              <a:gd name="T19" fmla="*/ 462 h 470"/>
              <a:gd name="T20" fmla="*/ 1767 w 1981"/>
              <a:gd name="T21" fmla="*/ 271 h 470"/>
              <a:gd name="T22" fmla="*/ 1550 w 1981"/>
              <a:gd name="T23" fmla="*/ 462 h 470"/>
              <a:gd name="T24" fmla="*/ 1470 w 1981"/>
              <a:gd name="T25" fmla="*/ 8 h 470"/>
              <a:gd name="T26" fmla="*/ 804 w 1981"/>
              <a:gd name="T27" fmla="*/ 462 h 470"/>
              <a:gd name="T28" fmla="*/ 801 w 1981"/>
              <a:gd name="T29" fmla="*/ 262 h 470"/>
              <a:gd name="T30" fmla="*/ 1420 w 1981"/>
              <a:gd name="T31" fmla="*/ 462 h 470"/>
              <a:gd name="T32" fmla="*/ 1379 w 1981"/>
              <a:gd name="T33" fmla="*/ 235 h 470"/>
              <a:gd name="T34" fmla="*/ 1142 w 1981"/>
              <a:gd name="T35" fmla="*/ 0 h 470"/>
              <a:gd name="T36" fmla="*/ 764 w 1981"/>
              <a:gd name="T37" fmla="*/ 178 h 470"/>
              <a:gd name="T38" fmla="*/ 614 w 1981"/>
              <a:gd name="T39" fmla="*/ 8 h 470"/>
              <a:gd name="T40" fmla="*/ 496 w 1981"/>
              <a:gd name="T41" fmla="*/ 462 h 470"/>
              <a:gd name="T42" fmla="*/ 722 w 1981"/>
              <a:gd name="T43" fmla="*/ 269 h 470"/>
              <a:gd name="T44" fmla="*/ 793 w 1981"/>
              <a:gd name="T45" fmla="*/ 244 h 470"/>
              <a:gd name="T46" fmla="*/ 904 w 1981"/>
              <a:gd name="T47" fmla="*/ 229 h 470"/>
              <a:gd name="T48" fmla="*/ 904 w 1981"/>
              <a:gd name="T49" fmla="*/ 236 h 470"/>
              <a:gd name="T50" fmla="*/ 1301 w 1981"/>
              <a:gd name="T51" fmla="*/ 411 h 470"/>
              <a:gd name="T52" fmla="*/ 1420 w 1981"/>
              <a:gd name="T53" fmla="*/ 462 h 470"/>
              <a:gd name="T54" fmla="*/ 650 w 1981"/>
              <a:gd name="T55" fmla="*/ 100 h 470"/>
              <a:gd name="T56" fmla="*/ 578 w 1981"/>
              <a:gd name="T57" fmla="*/ 270 h 470"/>
              <a:gd name="T58" fmla="*/ 1295 w 1981"/>
              <a:gd name="T59" fmla="*/ 235 h 470"/>
              <a:gd name="T60" fmla="*/ 1286 w 1981"/>
              <a:gd name="T61" fmla="*/ 293 h 470"/>
              <a:gd name="T62" fmla="*/ 1141 w 1981"/>
              <a:gd name="T63" fmla="*/ 73 h 470"/>
              <a:gd name="T64" fmla="*/ 987 w 1981"/>
              <a:gd name="T65" fmla="*/ 234 h 470"/>
              <a:gd name="T66" fmla="*/ 1247 w 1981"/>
              <a:gd name="T67" fmla="*/ 355 h 470"/>
              <a:gd name="T68" fmla="*/ 987 w 1981"/>
              <a:gd name="T69" fmla="*/ 235 h 470"/>
              <a:gd name="T70" fmla="*/ 1940 w 1981"/>
              <a:gd name="T71" fmla="*/ 462 h 470"/>
              <a:gd name="T72" fmla="*/ 1934 w 1981"/>
              <a:gd name="T73" fmla="*/ 416 h 470"/>
              <a:gd name="T74" fmla="*/ 1958 w 1981"/>
              <a:gd name="T75" fmla="*/ 442 h 470"/>
              <a:gd name="T76" fmla="*/ 1981 w 1981"/>
              <a:gd name="T77" fmla="*/ 416 h 470"/>
              <a:gd name="T78" fmla="*/ 1975 w 1981"/>
              <a:gd name="T79" fmla="*/ 462 h 470"/>
              <a:gd name="T80" fmla="*/ 1957 w 1981"/>
              <a:gd name="T81" fmla="*/ 453 h 470"/>
              <a:gd name="T82" fmla="*/ 1918 w 1981"/>
              <a:gd name="T83" fmla="*/ 427 h 470"/>
              <a:gd name="T84" fmla="*/ 1900 w 1981"/>
              <a:gd name="T85" fmla="*/ 423 h 470"/>
              <a:gd name="T86" fmla="*/ 1904 w 1981"/>
              <a:gd name="T87" fmla="*/ 434 h 470"/>
              <a:gd name="T88" fmla="*/ 1922 w 1981"/>
              <a:gd name="T89" fmla="*/ 443 h 470"/>
              <a:gd name="T90" fmla="*/ 1889 w 1981"/>
              <a:gd name="T91" fmla="*/ 455 h 470"/>
              <a:gd name="T92" fmla="*/ 1914 w 1981"/>
              <a:gd name="T93" fmla="*/ 455 h 470"/>
              <a:gd name="T94" fmla="*/ 1908 w 1981"/>
              <a:gd name="T95" fmla="*/ 442 h 470"/>
              <a:gd name="T96" fmla="*/ 1895 w 1981"/>
              <a:gd name="T97" fmla="*/ 418 h 470"/>
              <a:gd name="T98" fmla="*/ 1923 w 1981"/>
              <a:gd name="T99" fmla="*/ 4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1" h="470">
                <a:moveTo>
                  <a:pt x="0" y="236"/>
                </a:moveTo>
                <a:cubicBezTo>
                  <a:pt x="0" y="235"/>
                  <a:pt x="0" y="235"/>
                  <a:pt x="0" y="235"/>
                </a:cubicBezTo>
                <a:cubicBezTo>
                  <a:pt x="0" y="106"/>
                  <a:pt x="97" y="0"/>
                  <a:pt x="234" y="0"/>
                </a:cubicBezTo>
                <a:cubicBezTo>
                  <a:pt x="318" y="0"/>
                  <a:pt x="368" y="29"/>
                  <a:pt x="412" y="71"/>
                </a:cubicBezTo>
                <a:cubicBezTo>
                  <a:pt x="361" y="130"/>
                  <a:pt x="361" y="130"/>
                  <a:pt x="361" y="130"/>
                </a:cubicBezTo>
                <a:cubicBezTo>
                  <a:pt x="324" y="96"/>
                  <a:pt x="285" y="73"/>
                  <a:pt x="233" y="73"/>
                </a:cubicBezTo>
                <a:cubicBezTo>
                  <a:pt x="147" y="73"/>
                  <a:pt x="84" y="145"/>
                  <a:pt x="84" y="234"/>
                </a:cubicBezTo>
                <a:cubicBezTo>
                  <a:pt x="84" y="235"/>
                  <a:pt x="84" y="235"/>
                  <a:pt x="84" y="235"/>
                </a:cubicBezTo>
                <a:cubicBezTo>
                  <a:pt x="84" y="324"/>
                  <a:pt x="146" y="396"/>
                  <a:pt x="233" y="396"/>
                </a:cubicBezTo>
                <a:cubicBezTo>
                  <a:pt x="289" y="396"/>
                  <a:pt x="325" y="374"/>
                  <a:pt x="364" y="338"/>
                </a:cubicBezTo>
                <a:cubicBezTo>
                  <a:pt x="415" y="390"/>
                  <a:pt x="415" y="390"/>
                  <a:pt x="415" y="390"/>
                </a:cubicBezTo>
                <a:cubicBezTo>
                  <a:pt x="368" y="439"/>
                  <a:pt x="316" y="470"/>
                  <a:pt x="231" y="470"/>
                </a:cubicBezTo>
                <a:cubicBezTo>
                  <a:pt x="98" y="470"/>
                  <a:pt x="0" y="367"/>
                  <a:pt x="0" y="236"/>
                </a:cubicBezTo>
                <a:close/>
                <a:moveTo>
                  <a:pt x="1470" y="8"/>
                </a:moveTo>
                <a:cubicBezTo>
                  <a:pt x="1550" y="8"/>
                  <a:pt x="1550" y="8"/>
                  <a:pt x="1550" y="8"/>
                </a:cubicBezTo>
                <a:cubicBezTo>
                  <a:pt x="1550" y="197"/>
                  <a:pt x="1550" y="197"/>
                  <a:pt x="1550" y="197"/>
                </a:cubicBezTo>
                <a:cubicBezTo>
                  <a:pt x="1767" y="197"/>
                  <a:pt x="1767" y="197"/>
                  <a:pt x="1767" y="197"/>
                </a:cubicBezTo>
                <a:cubicBezTo>
                  <a:pt x="1767" y="8"/>
                  <a:pt x="1767" y="8"/>
                  <a:pt x="1767" y="8"/>
                </a:cubicBezTo>
                <a:cubicBezTo>
                  <a:pt x="1847" y="8"/>
                  <a:pt x="1847" y="8"/>
                  <a:pt x="1847" y="8"/>
                </a:cubicBezTo>
                <a:cubicBezTo>
                  <a:pt x="1847" y="462"/>
                  <a:pt x="1847" y="462"/>
                  <a:pt x="1847" y="462"/>
                </a:cubicBezTo>
                <a:cubicBezTo>
                  <a:pt x="1767" y="462"/>
                  <a:pt x="1767" y="462"/>
                  <a:pt x="1767" y="462"/>
                </a:cubicBezTo>
                <a:cubicBezTo>
                  <a:pt x="1767" y="271"/>
                  <a:pt x="1767" y="271"/>
                  <a:pt x="1767" y="271"/>
                </a:cubicBezTo>
                <a:cubicBezTo>
                  <a:pt x="1550" y="271"/>
                  <a:pt x="1550" y="271"/>
                  <a:pt x="1550" y="271"/>
                </a:cubicBezTo>
                <a:cubicBezTo>
                  <a:pt x="1550" y="462"/>
                  <a:pt x="1550" y="462"/>
                  <a:pt x="1550" y="462"/>
                </a:cubicBezTo>
                <a:cubicBezTo>
                  <a:pt x="1470" y="462"/>
                  <a:pt x="1470" y="462"/>
                  <a:pt x="1470" y="462"/>
                </a:cubicBezTo>
                <a:lnTo>
                  <a:pt x="1470" y="8"/>
                </a:lnTo>
                <a:close/>
                <a:moveTo>
                  <a:pt x="729" y="287"/>
                </a:moveTo>
                <a:cubicBezTo>
                  <a:pt x="804" y="462"/>
                  <a:pt x="804" y="462"/>
                  <a:pt x="804" y="462"/>
                </a:cubicBezTo>
                <a:cubicBezTo>
                  <a:pt x="888" y="462"/>
                  <a:pt x="888" y="462"/>
                  <a:pt x="888" y="462"/>
                </a:cubicBezTo>
                <a:cubicBezTo>
                  <a:pt x="801" y="262"/>
                  <a:pt x="801" y="262"/>
                  <a:pt x="801" y="262"/>
                </a:cubicBezTo>
                <a:cubicBezTo>
                  <a:pt x="776" y="269"/>
                  <a:pt x="752" y="277"/>
                  <a:pt x="729" y="287"/>
                </a:cubicBezTo>
                <a:close/>
                <a:moveTo>
                  <a:pt x="1420" y="462"/>
                </a:moveTo>
                <a:cubicBezTo>
                  <a:pt x="1400" y="423"/>
                  <a:pt x="1375" y="387"/>
                  <a:pt x="1347" y="354"/>
                </a:cubicBezTo>
                <a:cubicBezTo>
                  <a:pt x="1367" y="319"/>
                  <a:pt x="1379" y="278"/>
                  <a:pt x="1379" y="235"/>
                </a:cubicBezTo>
                <a:cubicBezTo>
                  <a:pt x="1379" y="234"/>
                  <a:pt x="1379" y="234"/>
                  <a:pt x="1379" y="234"/>
                </a:cubicBezTo>
                <a:cubicBezTo>
                  <a:pt x="1379" y="106"/>
                  <a:pt x="1281" y="0"/>
                  <a:pt x="1142" y="0"/>
                </a:cubicBezTo>
                <a:cubicBezTo>
                  <a:pt x="1032" y="0"/>
                  <a:pt x="948" y="66"/>
                  <a:pt x="917" y="157"/>
                </a:cubicBezTo>
                <a:cubicBezTo>
                  <a:pt x="864" y="157"/>
                  <a:pt x="813" y="164"/>
                  <a:pt x="764" y="178"/>
                </a:cubicBezTo>
                <a:cubicBezTo>
                  <a:pt x="688" y="8"/>
                  <a:pt x="688" y="8"/>
                  <a:pt x="688" y="8"/>
                </a:cubicBezTo>
                <a:cubicBezTo>
                  <a:pt x="614" y="8"/>
                  <a:pt x="614" y="8"/>
                  <a:pt x="614" y="8"/>
                </a:cubicBezTo>
                <a:cubicBezTo>
                  <a:pt x="414" y="462"/>
                  <a:pt x="414" y="462"/>
                  <a:pt x="414" y="462"/>
                </a:cubicBezTo>
                <a:cubicBezTo>
                  <a:pt x="496" y="462"/>
                  <a:pt x="496" y="462"/>
                  <a:pt x="496" y="462"/>
                </a:cubicBezTo>
                <a:cubicBezTo>
                  <a:pt x="497" y="462"/>
                  <a:pt x="497" y="462"/>
                  <a:pt x="497" y="462"/>
                </a:cubicBezTo>
                <a:cubicBezTo>
                  <a:pt x="550" y="377"/>
                  <a:pt x="629" y="309"/>
                  <a:pt x="722" y="269"/>
                </a:cubicBezTo>
                <a:cubicBezTo>
                  <a:pt x="722" y="269"/>
                  <a:pt x="722" y="269"/>
                  <a:pt x="722" y="269"/>
                </a:cubicBezTo>
                <a:cubicBezTo>
                  <a:pt x="745" y="259"/>
                  <a:pt x="769" y="251"/>
                  <a:pt x="793" y="244"/>
                </a:cubicBezTo>
                <a:cubicBezTo>
                  <a:pt x="793" y="244"/>
                  <a:pt x="793" y="244"/>
                  <a:pt x="793" y="244"/>
                </a:cubicBezTo>
                <a:cubicBezTo>
                  <a:pt x="829" y="235"/>
                  <a:pt x="866" y="230"/>
                  <a:pt x="904" y="229"/>
                </a:cubicBezTo>
                <a:cubicBezTo>
                  <a:pt x="904" y="231"/>
                  <a:pt x="904" y="233"/>
                  <a:pt x="904" y="235"/>
                </a:cubicBezTo>
                <a:cubicBezTo>
                  <a:pt x="904" y="236"/>
                  <a:pt x="904" y="236"/>
                  <a:pt x="904" y="236"/>
                </a:cubicBezTo>
                <a:cubicBezTo>
                  <a:pt x="904" y="364"/>
                  <a:pt x="1001" y="470"/>
                  <a:pt x="1141" y="470"/>
                </a:cubicBezTo>
                <a:cubicBezTo>
                  <a:pt x="1205" y="470"/>
                  <a:pt x="1260" y="448"/>
                  <a:pt x="1301" y="411"/>
                </a:cubicBezTo>
                <a:cubicBezTo>
                  <a:pt x="1314" y="427"/>
                  <a:pt x="1327" y="444"/>
                  <a:pt x="1338" y="462"/>
                </a:cubicBezTo>
                <a:lnTo>
                  <a:pt x="1420" y="462"/>
                </a:lnTo>
                <a:close/>
                <a:moveTo>
                  <a:pt x="578" y="270"/>
                </a:moveTo>
                <a:cubicBezTo>
                  <a:pt x="650" y="100"/>
                  <a:pt x="650" y="100"/>
                  <a:pt x="650" y="100"/>
                </a:cubicBezTo>
                <a:cubicBezTo>
                  <a:pt x="694" y="203"/>
                  <a:pt x="694" y="203"/>
                  <a:pt x="694" y="203"/>
                </a:cubicBezTo>
                <a:cubicBezTo>
                  <a:pt x="652" y="221"/>
                  <a:pt x="614" y="243"/>
                  <a:pt x="578" y="270"/>
                </a:cubicBezTo>
                <a:close/>
                <a:moveTo>
                  <a:pt x="1141" y="73"/>
                </a:moveTo>
                <a:cubicBezTo>
                  <a:pt x="1231" y="73"/>
                  <a:pt x="1295" y="147"/>
                  <a:pt x="1295" y="235"/>
                </a:cubicBezTo>
                <a:cubicBezTo>
                  <a:pt x="1295" y="236"/>
                  <a:pt x="1295" y="236"/>
                  <a:pt x="1295" y="236"/>
                </a:cubicBezTo>
                <a:cubicBezTo>
                  <a:pt x="1295" y="256"/>
                  <a:pt x="1292" y="276"/>
                  <a:pt x="1286" y="293"/>
                </a:cubicBezTo>
                <a:cubicBezTo>
                  <a:pt x="1207" y="226"/>
                  <a:pt x="1110" y="179"/>
                  <a:pt x="1002" y="163"/>
                </a:cubicBezTo>
                <a:cubicBezTo>
                  <a:pt x="1026" y="110"/>
                  <a:pt x="1076" y="73"/>
                  <a:pt x="1141" y="73"/>
                </a:cubicBezTo>
                <a:close/>
                <a:moveTo>
                  <a:pt x="987" y="235"/>
                </a:moveTo>
                <a:cubicBezTo>
                  <a:pt x="987" y="234"/>
                  <a:pt x="987" y="234"/>
                  <a:pt x="987" y="234"/>
                </a:cubicBezTo>
                <a:cubicBezTo>
                  <a:pt x="987" y="234"/>
                  <a:pt x="987" y="234"/>
                  <a:pt x="987" y="234"/>
                </a:cubicBezTo>
                <a:cubicBezTo>
                  <a:pt x="1086" y="248"/>
                  <a:pt x="1176" y="291"/>
                  <a:pt x="1247" y="355"/>
                </a:cubicBezTo>
                <a:cubicBezTo>
                  <a:pt x="1220" y="380"/>
                  <a:pt x="1184" y="396"/>
                  <a:pt x="1142" y="396"/>
                </a:cubicBezTo>
                <a:cubicBezTo>
                  <a:pt x="1052" y="396"/>
                  <a:pt x="987" y="323"/>
                  <a:pt x="987" y="235"/>
                </a:cubicBezTo>
                <a:close/>
                <a:moveTo>
                  <a:pt x="1940" y="426"/>
                </a:moveTo>
                <a:cubicBezTo>
                  <a:pt x="1940" y="462"/>
                  <a:pt x="1940" y="462"/>
                  <a:pt x="1940" y="462"/>
                </a:cubicBezTo>
                <a:cubicBezTo>
                  <a:pt x="1934" y="462"/>
                  <a:pt x="1934" y="462"/>
                  <a:pt x="1934" y="462"/>
                </a:cubicBezTo>
                <a:cubicBezTo>
                  <a:pt x="1934" y="416"/>
                  <a:pt x="1934" y="416"/>
                  <a:pt x="1934" y="416"/>
                </a:cubicBezTo>
                <a:cubicBezTo>
                  <a:pt x="1941" y="416"/>
                  <a:pt x="1941" y="416"/>
                  <a:pt x="1941" y="416"/>
                </a:cubicBezTo>
                <a:cubicBezTo>
                  <a:pt x="1958" y="442"/>
                  <a:pt x="1958" y="442"/>
                  <a:pt x="1958" y="442"/>
                </a:cubicBezTo>
                <a:cubicBezTo>
                  <a:pt x="1975" y="416"/>
                  <a:pt x="1975" y="416"/>
                  <a:pt x="1975" y="416"/>
                </a:cubicBezTo>
                <a:cubicBezTo>
                  <a:pt x="1981" y="416"/>
                  <a:pt x="1981" y="416"/>
                  <a:pt x="1981" y="416"/>
                </a:cubicBezTo>
                <a:cubicBezTo>
                  <a:pt x="1981" y="462"/>
                  <a:pt x="1981" y="462"/>
                  <a:pt x="1981" y="462"/>
                </a:cubicBezTo>
                <a:cubicBezTo>
                  <a:pt x="1975" y="462"/>
                  <a:pt x="1975" y="462"/>
                  <a:pt x="1975" y="462"/>
                </a:cubicBezTo>
                <a:cubicBezTo>
                  <a:pt x="1975" y="426"/>
                  <a:pt x="1975" y="426"/>
                  <a:pt x="1975" y="426"/>
                </a:cubicBezTo>
                <a:cubicBezTo>
                  <a:pt x="1957" y="453"/>
                  <a:pt x="1957" y="453"/>
                  <a:pt x="1957" y="453"/>
                </a:cubicBezTo>
                <a:lnTo>
                  <a:pt x="1940" y="426"/>
                </a:lnTo>
                <a:close/>
                <a:moveTo>
                  <a:pt x="1918" y="427"/>
                </a:moveTo>
                <a:cubicBezTo>
                  <a:pt x="1917" y="425"/>
                  <a:pt x="1916" y="424"/>
                  <a:pt x="1913" y="423"/>
                </a:cubicBezTo>
                <a:cubicBezTo>
                  <a:pt x="1910" y="421"/>
                  <a:pt x="1903" y="420"/>
                  <a:pt x="1900" y="423"/>
                </a:cubicBezTo>
                <a:cubicBezTo>
                  <a:pt x="1897" y="425"/>
                  <a:pt x="1897" y="429"/>
                  <a:pt x="1900" y="431"/>
                </a:cubicBezTo>
                <a:cubicBezTo>
                  <a:pt x="1901" y="432"/>
                  <a:pt x="1903" y="433"/>
                  <a:pt x="1904" y="434"/>
                </a:cubicBezTo>
                <a:cubicBezTo>
                  <a:pt x="1908" y="435"/>
                  <a:pt x="1913" y="437"/>
                  <a:pt x="1917" y="439"/>
                </a:cubicBezTo>
                <a:cubicBezTo>
                  <a:pt x="1919" y="440"/>
                  <a:pt x="1921" y="441"/>
                  <a:pt x="1922" y="443"/>
                </a:cubicBezTo>
                <a:cubicBezTo>
                  <a:pt x="1925" y="448"/>
                  <a:pt x="1924" y="456"/>
                  <a:pt x="1919" y="459"/>
                </a:cubicBezTo>
                <a:cubicBezTo>
                  <a:pt x="1911" y="466"/>
                  <a:pt x="1894" y="464"/>
                  <a:pt x="1889" y="455"/>
                </a:cubicBezTo>
                <a:cubicBezTo>
                  <a:pt x="1894" y="451"/>
                  <a:pt x="1894" y="451"/>
                  <a:pt x="1894" y="451"/>
                </a:cubicBezTo>
                <a:cubicBezTo>
                  <a:pt x="1898" y="457"/>
                  <a:pt x="1908" y="459"/>
                  <a:pt x="1914" y="455"/>
                </a:cubicBezTo>
                <a:cubicBezTo>
                  <a:pt x="1918" y="453"/>
                  <a:pt x="1918" y="447"/>
                  <a:pt x="1914" y="445"/>
                </a:cubicBezTo>
                <a:cubicBezTo>
                  <a:pt x="1912" y="443"/>
                  <a:pt x="1910" y="442"/>
                  <a:pt x="1908" y="442"/>
                </a:cubicBezTo>
                <a:cubicBezTo>
                  <a:pt x="1903" y="440"/>
                  <a:pt x="1897" y="439"/>
                  <a:pt x="1893" y="435"/>
                </a:cubicBezTo>
                <a:cubicBezTo>
                  <a:pt x="1889" y="430"/>
                  <a:pt x="1890" y="422"/>
                  <a:pt x="1895" y="418"/>
                </a:cubicBezTo>
                <a:cubicBezTo>
                  <a:pt x="1900" y="414"/>
                  <a:pt x="1910" y="414"/>
                  <a:pt x="1917" y="417"/>
                </a:cubicBezTo>
                <a:cubicBezTo>
                  <a:pt x="1919" y="418"/>
                  <a:pt x="1922" y="420"/>
                  <a:pt x="1923" y="422"/>
                </a:cubicBezTo>
                <a:lnTo>
                  <a:pt x="1918" y="4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ooter Placeholder 3">
            <a:extLst>
              <a:ext uri="{FF2B5EF4-FFF2-40B4-BE49-F238E27FC236}">
                <a16:creationId xmlns:a16="http://schemas.microsoft.com/office/drawing/2014/main" id="{ABF0F452-D24D-1804-EDF9-5AEFD6B3F68F}"/>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solidFill>
              </a:rPr>
              <a:t>© 2025 CAQH, All Rights Reserved. Confidential and Proprietary.</a:t>
            </a:r>
          </a:p>
        </p:txBody>
      </p:sp>
      <p:sp>
        <p:nvSpPr>
          <p:cNvPr id="16" name="Slide Number Placeholder 3">
            <a:extLst>
              <a:ext uri="{FF2B5EF4-FFF2-40B4-BE49-F238E27FC236}">
                <a16:creationId xmlns:a16="http://schemas.microsoft.com/office/drawing/2014/main" id="{241717AF-C5E0-E9AE-23B8-60F9405DAB4E}"/>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solidFill>
              </a:rPr>
              <a:pPr lvl="0"/>
              <a:t>‹#›</a:t>
            </a:fld>
            <a:endParaRPr lang="en-US" sz="700">
              <a:solidFill>
                <a:schemeClr val="bg1"/>
              </a:solidFill>
            </a:endParaRPr>
          </a:p>
        </p:txBody>
      </p:sp>
      <p:pic>
        <p:nvPicPr>
          <p:cNvPr id="7" name="Picture 6" descr="A black background with blue lines and dots&#10;&#10;Description automatically generated">
            <a:extLst>
              <a:ext uri="{FF2B5EF4-FFF2-40B4-BE49-F238E27FC236}">
                <a16:creationId xmlns:a16="http://schemas.microsoft.com/office/drawing/2014/main" id="{1500BEFB-6560-48BB-39F9-887431C7250C}"/>
              </a:ext>
            </a:extLst>
          </p:cNvPr>
          <p:cNvPicPr>
            <a:picLocks noChangeAspect="1"/>
          </p:cNvPicPr>
          <p:nvPr userDrawn="1"/>
        </p:nvPicPr>
        <p:blipFill>
          <a:blip r:embed="rId2">
            <a:alphaModFix amt="55000"/>
            <a:duotone>
              <a:prstClr val="black"/>
              <a:schemeClr val="tx2">
                <a:tint val="45000"/>
                <a:satMod val="400000"/>
              </a:schemeClr>
            </a:duotone>
            <a:extLst>
              <a:ext uri="{BEBA8EAE-BF5A-486C-A8C5-ECC9F3942E4B}">
                <a14:imgProps xmlns:a14="http://schemas.microsoft.com/office/drawing/2010/main">
                  <a14:imgLayer r:embed="rId3">
                    <a14:imgEffect>
                      <a14:brightnessContrast bright="30000"/>
                    </a14:imgEffect>
                  </a14:imgLayer>
                </a14:imgProps>
              </a:ext>
            </a:extLst>
          </a:blip>
          <a:srcRect l="73184" t="60567" r="1539" b="2"/>
          <a:stretch/>
        </p:blipFill>
        <p:spPr>
          <a:xfrm rot="5400000">
            <a:off x="-196850" y="3841750"/>
            <a:ext cx="3213100" cy="2819400"/>
          </a:xfrm>
          <a:prstGeom prst="rect">
            <a:avLst/>
          </a:prstGeom>
          <a:effectLst>
            <a:outerShdw blurRad="50800" dist="38100" dir="8100000" algn="tr" rotWithShape="0">
              <a:prstClr val="black">
                <a:alpha val="40000"/>
              </a:prstClr>
            </a:outerShdw>
          </a:effectLst>
        </p:spPr>
      </p:pic>
      <p:sp>
        <p:nvSpPr>
          <p:cNvPr id="9" name="Title 1">
            <a:extLst>
              <a:ext uri="{FF2B5EF4-FFF2-40B4-BE49-F238E27FC236}">
                <a16:creationId xmlns:a16="http://schemas.microsoft.com/office/drawing/2014/main" id="{016FB7AD-1936-CE91-16C7-36FC3312A592}"/>
              </a:ext>
            </a:extLst>
          </p:cNvPr>
          <p:cNvSpPr>
            <a:spLocks noGrp="1"/>
          </p:cNvSpPr>
          <p:nvPr>
            <p:ph type="title" hasCustomPrompt="1"/>
          </p:nvPr>
        </p:nvSpPr>
        <p:spPr>
          <a:xfrm>
            <a:off x="423863" y="495048"/>
            <a:ext cx="11342687"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10" name="Text Placeholder 8">
            <a:extLst>
              <a:ext uri="{FF2B5EF4-FFF2-40B4-BE49-F238E27FC236}">
                <a16:creationId xmlns:a16="http://schemas.microsoft.com/office/drawing/2014/main" id="{B8E48A20-4073-4F06-0F5C-405BFFBEBD30}"/>
              </a:ext>
            </a:extLst>
          </p:cNvPr>
          <p:cNvSpPr>
            <a:spLocks noGrp="1"/>
          </p:cNvSpPr>
          <p:nvPr>
            <p:ph type="body" sz="quarter" idx="13" hasCustomPrompt="1"/>
          </p:nvPr>
        </p:nvSpPr>
        <p:spPr>
          <a:xfrm>
            <a:off x="425099" y="118549"/>
            <a:ext cx="11328901" cy="342000"/>
          </a:xfrm>
          <a:prstGeom prst="rect">
            <a:avLst/>
          </a:prstGeom>
        </p:spPr>
        <p:txBody>
          <a:bodyPr anchor="b">
            <a:noAutofit/>
          </a:bodyPr>
          <a:lstStyle>
            <a:lvl1pPr marL="0" indent="0" algn="ctr">
              <a:spcBef>
                <a:spcPts val="0"/>
              </a:spcBef>
              <a:spcAft>
                <a:spcPts val="0"/>
              </a:spcAft>
              <a:buNone/>
              <a:defRPr sz="1400" b="0" spc="100" baseline="0">
                <a:solidFill>
                  <a:srgbClr val="8291FF"/>
                </a:solidFill>
                <a:latin typeface="+mn-lt"/>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89184345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Header-Connections-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948D4-BDF6-F94B-CF1D-38399703FFC4}"/>
              </a:ext>
            </a:extLst>
          </p:cNvPr>
          <p:cNvSpPr/>
          <p:nvPr userDrawn="1"/>
        </p:nvSpPr>
        <p:spPr>
          <a:xfrm rot="5400000" flipH="1">
            <a:off x="3883350" y="-3879738"/>
            <a:ext cx="4427020" cy="12190280"/>
          </a:xfrm>
          <a:prstGeom prst="rect">
            <a:avLst/>
          </a:prstGeom>
          <a:gradFill>
            <a:gsLst>
              <a:gs pos="0">
                <a:schemeClr val="accent3">
                  <a:lumMod val="40000"/>
                  <a:lumOff val="60000"/>
                </a:schemeClr>
              </a:gs>
              <a:gs pos="31000">
                <a:schemeClr val="accent3"/>
              </a:gs>
              <a:gs pos="91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B55F4670-7D2D-A363-7AF2-B4FB66718958}"/>
              </a:ext>
            </a:extLst>
          </p:cNvPr>
          <p:cNvSpPr/>
          <p:nvPr userDrawn="1"/>
        </p:nvSpPr>
        <p:spPr>
          <a:xfrm>
            <a:off x="2241" y="4329207"/>
            <a:ext cx="12192000" cy="273955"/>
          </a:xfrm>
          <a:prstGeom prst="rect">
            <a:avLst/>
          </a:prstGeom>
          <a:gradFill>
            <a:gsLst>
              <a:gs pos="0">
                <a:schemeClr val="accent3"/>
              </a:gs>
              <a:gs pos="100000">
                <a:schemeClr val="accent3">
                  <a:lumMod val="40000"/>
                  <a:lumOff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ooter Placeholder 3">
            <a:extLst>
              <a:ext uri="{FF2B5EF4-FFF2-40B4-BE49-F238E27FC236}">
                <a16:creationId xmlns:a16="http://schemas.microsoft.com/office/drawing/2014/main" id="{7F6DBE29-42DD-BB6F-59AB-B24CB88AD749}"/>
              </a:ext>
            </a:extLst>
          </p:cNvPr>
          <p:cNvSpPr txBox="1">
            <a:spLocks/>
          </p:cNvSpPr>
          <p:nvPr userDrawn="1"/>
        </p:nvSpPr>
        <p:spPr>
          <a:xfrm>
            <a:off x="723014" y="6472480"/>
            <a:ext cx="4114800" cy="123111"/>
          </a:xfrm>
          <a:prstGeom prst="rect">
            <a:avLst/>
          </a:prstGeom>
        </p:spPr>
        <p:txBody>
          <a:bodyPr vert="horz" lIns="0" tIns="0" rIns="0" bIns="0" rtlCol="0" anchor="ctr">
            <a:noAutofit/>
          </a:bodyPr>
          <a:lstStyle>
            <a:defPPr>
              <a:defRPr lang="en-US"/>
            </a:defPPr>
            <a:lvl1pPr>
              <a:defRPr sz="800" b="0">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00">
                <a:solidFill>
                  <a:schemeClr val="bg1">
                    <a:lumMod val="65000"/>
                  </a:schemeClr>
                </a:solidFill>
              </a:rPr>
              <a:t>© 2025 CAQH, All Rights Reserved. Confidential and Proprietary.</a:t>
            </a:r>
          </a:p>
        </p:txBody>
      </p:sp>
      <p:sp>
        <p:nvSpPr>
          <p:cNvPr id="10" name="Slide Number Placeholder 3">
            <a:extLst>
              <a:ext uri="{FF2B5EF4-FFF2-40B4-BE49-F238E27FC236}">
                <a16:creationId xmlns:a16="http://schemas.microsoft.com/office/drawing/2014/main" id="{BF63B143-4E00-BBD8-18FA-11CEF8086687}"/>
              </a:ext>
            </a:extLst>
          </p:cNvPr>
          <p:cNvSpPr txBox="1">
            <a:spLocks/>
          </p:cNvSpPr>
          <p:nvPr userDrawn="1"/>
        </p:nvSpPr>
        <p:spPr>
          <a:xfrm>
            <a:off x="425099" y="6472480"/>
            <a:ext cx="276577" cy="123111"/>
          </a:xfrm>
          <a:prstGeom prst="rect">
            <a:avLst/>
          </a:prstGeom>
        </p:spPr>
        <p:txBody>
          <a:bodyPr vert="horz" lIns="0" tIns="0" rIns="0" bIns="0" rtlCol="0" anchor="ctr">
            <a:noAutofit/>
          </a:bodyPr>
          <a:lstStyle>
            <a:defPPr>
              <a:defRPr lang="en-US"/>
            </a:defPPr>
            <a:lvl1pPr>
              <a:defRPr sz="800" b="1">
                <a:solidFill>
                  <a:srgbClr val="898C8D"/>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CEA9F37-2D8A-4D22-AA9B-010C9B4F6B49}" type="slidenum">
              <a:rPr lang="en-US" sz="700" smtClean="0">
                <a:solidFill>
                  <a:schemeClr val="bg1">
                    <a:lumMod val="65000"/>
                  </a:schemeClr>
                </a:solidFill>
              </a:rPr>
              <a:pPr lvl="0"/>
              <a:t>‹#›</a:t>
            </a:fld>
            <a:endParaRPr lang="en-US" sz="700">
              <a:solidFill>
                <a:schemeClr val="bg1">
                  <a:lumMod val="65000"/>
                </a:schemeClr>
              </a:solidFill>
            </a:endParaRPr>
          </a:p>
        </p:txBody>
      </p:sp>
      <p:sp>
        <p:nvSpPr>
          <p:cNvPr id="3" name="Title 1">
            <a:extLst>
              <a:ext uri="{FF2B5EF4-FFF2-40B4-BE49-F238E27FC236}">
                <a16:creationId xmlns:a16="http://schemas.microsoft.com/office/drawing/2014/main" id="{1E55F6A6-8526-BE8A-15A7-2554F0E36085}"/>
              </a:ext>
            </a:extLst>
          </p:cNvPr>
          <p:cNvSpPr>
            <a:spLocks noGrp="1"/>
          </p:cNvSpPr>
          <p:nvPr>
            <p:ph type="title" hasCustomPrompt="1"/>
          </p:nvPr>
        </p:nvSpPr>
        <p:spPr>
          <a:xfrm>
            <a:off x="423863" y="495048"/>
            <a:ext cx="11342687" cy="852627"/>
          </a:xfrm>
          <a:prstGeom prst="rect">
            <a:avLst/>
          </a:prstGeom>
        </p:spPr>
        <p:txBody>
          <a:bodyPr lIns="0" tIns="0" rIns="0" bIns="0" anchor="t"/>
          <a:lstStyle>
            <a:lvl1pPr algn="ctr">
              <a:defRPr lang="en-US" sz="2800" dirty="0">
                <a:solidFill>
                  <a:schemeClr val="bg1"/>
                </a:solidFill>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88182448-D4DA-BED1-13C5-11E459544A6D}"/>
              </a:ext>
            </a:extLst>
          </p:cNvPr>
          <p:cNvSpPr>
            <a:spLocks noGrp="1"/>
          </p:cNvSpPr>
          <p:nvPr>
            <p:ph type="body" sz="quarter" idx="13" hasCustomPrompt="1"/>
          </p:nvPr>
        </p:nvSpPr>
        <p:spPr>
          <a:xfrm>
            <a:off x="425099" y="118549"/>
            <a:ext cx="11328901" cy="342000"/>
          </a:xfrm>
          <a:prstGeom prst="rect">
            <a:avLst/>
          </a:prstGeom>
        </p:spPr>
        <p:txBody>
          <a:bodyPr anchor="b">
            <a:noAutofit/>
          </a:bodyPr>
          <a:lstStyle>
            <a:lvl1pPr marL="0" indent="0" algn="ctr">
              <a:spcBef>
                <a:spcPts val="0"/>
              </a:spcBef>
              <a:spcAft>
                <a:spcPts val="0"/>
              </a:spcAft>
              <a:buNone/>
              <a:defRPr sz="1400" b="0" spc="100" baseline="0">
                <a:solidFill>
                  <a:srgbClr val="8291FF"/>
                </a:solidFill>
                <a:latin typeface="+mn-lt"/>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89844023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Blue Logo white curve">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C7C8C558-7847-CB5C-976C-09FFB1EC38C6}"/>
              </a:ext>
            </a:extLst>
          </p:cNvPr>
          <p:cNvSpPr/>
          <p:nvPr userDrawn="1"/>
        </p:nvSpPr>
        <p:spPr>
          <a:xfrm>
            <a:off x="0" y="1262344"/>
            <a:ext cx="12192787" cy="5610169"/>
          </a:xfrm>
          <a:custGeom>
            <a:avLst/>
            <a:gdLst>
              <a:gd name="connsiteX0" fmla="*/ 0 w 12192000"/>
              <a:gd name="connsiteY0" fmla="*/ 0 h 5600698"/>
              <a:gd name="connsiteX1" fmla="*/ 12192000 w 12192000"/>
              <a:gd name="connsiteY1" fmla="*/ 0 h 5600698"/>
              <a:gd name="connsiteX2" fmla="*/ 12192000 w 12192000"/>
              <a:gd name="connsiteY2" fmla="*/ 5600698 h 5600698"/>
              <a:gd name="connsiteX3" fmla="*/ 0 w 12192000"/>
              <a:gd name="connsiteY3" fmla="*/ 5600698 h 5600698"/>
              <a:gd name="connsiteX4" fmla="*/ 0 w 12192000"/>
              <a:gd name="connsiteY4" fmla="*/ 0 h 5600698"/>
              <a:gd name="connsiteX0" fmla="*/ 0 w 12200164"/>
              <a:gd name="connsiteY0" fmla="*/ 0 h 5600698"/>
              <a:gd name="connsiteX1" fmla="*/ 12200164 w 12200164"/>
              <a:gd name="connsiteY1" fmla="*/ 3118757 h 5600698"/>
              <a:gd name="connsiteX2" fmla="*/ 12192000 w 12200164"/>
              <a:gd name="connsiteY2" fmla="*/ 5600698 h 5600698"/>
              <a:gd name="connsiteX3" fmla="*/ 0 w 12200164"/>
              <a:gd name="connsiteY3" fmla="*/ 5600698 h 5600698"/>
              <a:gd name="connsiteX4" fmla="*/ 0 w 12200164"/>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0 h 5600698"/>
              <a:gd name="connsiteX1" fmla="*/ 12191999 w 12192785"/>
              <a:gd name="connsiteY1" fmla="*/ 1526721 h 5600698"/>
              <a:gd name="connsiteX2" fmla="*/ 12192000 w 12192785"/>
              <a:gd name="connsiteY2" fmla="*/ 5600698 h 5600698"/>
              <a:gd name="connsiteX3" fmla="*/ 0 w 12192785"/>
              <a:gd name="connsiteY3" fmla="*/ 5600698 h 5600698"/>
              <a:gd name="connsiteX4" fmla="*/ 0 w 12192785"/>
              <a:gd name="connsiteY4" fmla="*/ 0 h 5600698"/>
              <a:gd name="connsiteX0" fmla="*/ 0 w 12192785"/>
              <a:gd name="connsiteY0" fmla="*/ 6477 h 5607175"/>
              <a:gd name="connsiteX1" fmla="*/ 12191999 w 12192785"/>
              <a:gd name="connsiteY1" fmla="*/ 1533198 h 5607175"/>
              <a:gd name="connsiteX2" fmla="*/ 12192000 w 12192785"/>
              <a:gd name="connsiteY2" fmla="*/ 5607175 h 5607175"/>
              <a:gd name="connsiteX3" fmla="*/ 0 w 12192785"/>
              <a:gd name="connsiteY3" fmla="*/ 5607175 h 5607175"/>
              <a:gd name="connsiteX4" fmla="*/ 0 w 12192785"/>
              <a:gd name="connsiteY4" fmla="*/ 6477 h 5607175"/>
              <a:gd name="connsiteX0" fmla="*/ 8164 w 12192785"/>
              <a:gd name="connsiteY0" fmla="*/ 8524 h 5462265"/>
              <a:gd name="connsiteX1" fmla="*/ 12191999 w 12192785"/>
              <a:gd name="connsiteY1" fmla="*/ 1388288 h 5462265"/>
              <a:gd name="connsiteX2" fmla="*/ 12192000 w 12192785"/>
              <a:gd name="connsiteY2" fmla="*/ 5462265 h 5462265"/>
              <a:gd name="connsiteX3" fmla="*/ 0 w 12192785"/>
              <a:gd name="connsiteY3" fmla="*/ 5462265 h 5462265"/>
              <a:gd name="connsiteX4" fmla="*/ 8164 w 12192785"/>
              <a:gd name="connsiteY4" fmla="*/ 8524 h 5462265"/>
              <a:gd name="connsiteX0" fmla="*/ 16329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16329 w 12192785"/>
              <a:gd name="connsiteY4" fmla="*/ 6657 h 5591026"/>
              <a:gd name="connsiteX0" fmla="*/ 8164 w 12192785"/>
              <a:gd name="connsiteY0" fmla="*/ 6657 h 5591026"/>
              <a:gd name="connsiteX1" fmla="*/ 12191999 w 12192785"/>
              <a:gd name="connsiteY1" fmla="*/ 1517049 h 5591026"/>
              <a:gd name="connsiteX2" fmla="*/ 12192000 w 12192785"/>
              <a:gd name="connsiteY2" fmla="*/ 5591026 h 5591026"/>
              <a:gd name="connsiteX3" fmla="*/ 0 w 12192785"/>
              <a:gd name="connsiteY3" fmla="*/ 5591026 h 5591026"/>
              <a:gd name="connsiteX4" fmla="*/ 8164 w 12192785"/>
              <a:gd name="connsiteY4" fmla="*/ 6657 h 5591026"/>
              <a:gd name="connsiteX0" fmla="*/ 8164 w 12192785"/>
              <a:gd name="connsiteY0" fmla="*/ 24223 h 5608592"/>
              <a:gd name="connsiteX1" fmla="*/ 12191999 w 12192785"/>
              <a:gd name="connsiteY1" fmla="*/ 1534615 h 5608592"/>
              <a:gd name="connsiteX2" fmla="*/ 12192000 w 12192785"/>
              <a:gd name="connsiteY2" fmla="*/ 5608592 h 5608592"/>
              <a:gd name="connsiteX3" fmla="*/ 0 w 12192785"/>
              <a:gd name="connsiteY3" fmla="*/ 5608592 h 5608592"/>
              <a:gd name="connsiteX4" fmla="*/ 8164 w 12192785"/>
              <a:gd name="connsiteY4" fmla="*/ 24223 h 5608592"/>
              <a:gd name="connsiteX0" fmla="*/ 8164 w 12192785"/>
              <a:gd name="connsiteY0" fmla="*/ 15704 h 5600073"/>
              <a:gd name="connsiteX1" fmla="*/ 12191999 w 12192785"/>
              <a:gd name="connsiteY1" fmla="*/ 1526096 h 5600073"/>
              <a:gd name="connsiteX2" fmla="*/ 12192000 w 12192785"/>
              <a:gd name="connsiteY2" fmla="*/ 5600073 h 5600073"/>
              <a:gd name="connsiteX3" fmla="*/ 0 w 12192785"/>
              <a:gd name="connsiteY3" fmla="*/ 5600073 h 5600073"/>
              <a:gd name="connsiteX4" fmla="*/ 8164 w 12192785"/>
              <a:gd name="connsiteY4" fmla="*/ 15704 h 5600073"/>
              <a:gd name="connsiteX0" fmla="*/ 8164 w 12192785"/>
              <a:gd name="connsiteY0" fmla="*/ 25799 h 5610168"/>
              <a:gd name="connsiteX1" fmla="*/ 12191999 w 12192785"/>
              <a:gd name="connsiteY1" fmla="*/ 1536191 h 5610168"/>
              <a:gd name="connsiteX2" fmla="*/ 12192000 w 12192785"/>
              <a:gd name="connsiteY2" fmla="*/ 5610168 h 5610168"/>
              <a:gd name="connsiteX3" fmla="*/ 0 w 12192785"/>
              <a:gd name="connsiteY3" fmla="*/ 5610168 h 5610168"/>
              <a:gd name="connsiteX4" fmla="*/ 8164 w 12192785"/>
              <a:gd name="connsiteY4" fmla="*/ 25799 h 561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85" h="5610168">
                <a:moveTo>
                  <a:pt x="8164" y="25799"/>
                </a:moveTo>
                <a:cubicBezTo>
                  <a:pt x="3541485" y="-126601"/>
                  <a:pt x="8413748" y="398634"/>
                  <a:pt x="12191999" y="1536191"/>
                </a:cubicBezTo>
                <a:cubicBezTo>
                  <a:pt x="12189278" y="2363505"/>
                  <a:pt x="12194721" y="4782854"/>
                  <a:pt x="12192000" y="5610168"/>
                </a:cubicBezTo>
                <a:lnTo>
                  <a:pt x="0" y="5610168"/>
                </a:lnTo>
                <a:cubicBezTo>
                  <a:pt x="2721" y="3792254"/>
                  <a:pt x="5443" y="1843713"/>
                  <a:pt x="8164" y="25799"/>
                </a:cubicBezTo>
                <a:close/>
              </a:path>
            </a:pathLst>
          </a:custGeom>
          <a:gradFill>
            <a:gsLst>
              <a:gs pos="0">
                <a:schemeClr val="tx2"/>
              </a:gs>
              <a:gs pos="55000">
                <a:srgbClr val="00599A"/>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Freeform: Shape 14">
            <a:extLst>
              <a:ext uri="{FF2B5EF4-FFF2-40B4-BE49-F238E27FC236}">
                <a16:creationId xmlns:a16="http://schemas.microsoft.com/office/drawing/2014/main" id="{97E57004-BB5E-DF40-B186-B073811AE37D}"/>
              </a:ext>
            </a:extLst>
          </p:cNvPr>
          <p:cNvSpPr/>
          <p:nvPr userDrawn="1"/>
        </p:nvSpPr>
        <p:spPr>
          <a:xfrm>
            <a:off x="0"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2798535 h 6858000"/>
              <a:gd name="connsiteX3" fmla="*/ 8163 w 12192000"/>
              <a:gd name="connsiteY3" fmla="*/ 1288143 h 6858000"/>
              <a:gd name="connsiteX4" fmla="*/ 1019 w 12192000"/>
              <a:gd name="connsiteY4" fmla="*/ 6185182 h 6858000"/>
              <a:gd name="connsiteX5" fmla="*/ 21 w 12192000"/>
              <a:gd name="connsiteY5" fmla="*/ 6858000 h 6858000"/>
              <a:gd name="connsiteX6" fmla="*/ 0 w 12192000"/>
              <a:gd name="connsiteY6" fmla="*/ 6858000 h 6858000"/>
              <a:gd name="connsiteX7" fmla="*/ 0 w 12192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2798535"/>
                </a:lnTo>
                <a:cubicBezTo>
                  <a:pt x="8413748" y="1660978"/>
                  <a:pt x="3541485" y="1135743"/>
                  <a:pt x="8163" y="1288143"/>
                </a:cubicBezTo>
                <a:cubicBezTo>
                  <a:pt x="5782" y="2878819"/>
                  <a:pt x="3400" y="4569505"/>
                  <a:pt x="1019" y="6185182"/>
                </a:cubicBezTo>
                <a:lnTo>
                  <a:pt x="21"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ndParaRPr>
          </a:p>
        </p:txBody>
      </p:sp>
      <p:sp>
        <p:nvSpPr>
          <p:cNvPr id="13" name="Freeform: Shape 12">
            <a:extLst>
              <a:ext uri="{FF2B5EF4-FFF2-40B4-BE49-F238E27FC236}">
                <a16:creationId xmlns:a16="http://schemas.microsoft.com/office/drawing/2014/main" id="{1A095EBF-3B4C-A631-975A-E712056D93E6}"/>
              </a:ext>
            </a:extLst>
          </p:cNvPr>
          <p:cNvSpPr/>
          <p:nvPr userDrawn="1"/>
        </p:nvSpPr>
        <p:spPr>
          <a:xfrm>
            <a:off x="12191214" y="2798535"/>
            <a:ext cx="786" cy="2035784"/>
          </a:xfrm>
          <a:custGeom>
            <a:avLst/>
            <a:gdLst>
              <a:gd name="connsiteX0" fmla="*/ 786 w 786"/>
              <a:gd name="connsiteY0" fmla="*/ 0 h 2035784"/>
              <a:gd name="connsiteX1" fmla="*/ 786 w 786"/>
              <a:gd name="connsiteY1" fmla="*/ 2035784 h 2035784"/>
              <a:gd name="connsiteX2" fmla="*/ 535 w 786"/>
              <a:gd name="connsiteY2" fmla="*/ 1733392 h 2035784"/>
              <a:gd name="connsiteX3" fmla="*/ 786 w 786"/>
              <a:gd name="connsiteY3" fmla="*/ 0 h 2035784"/>
            </a:gdLst>
            <a:ahLst/>
            <a:cxnLst>
              <a:cxn ang="0">
                <a:pos x="connsiteX0" y="connsiteY0"/>
              </a:cxn>
              <a:cxn ang="0">
                <a:pos x="connsiteX1" y="connsiteY1"/>
              </a:cxn>
              <a:cxn ang="0">
                <a:pos x="connsiteX2" y="connsiteY2"/>
              </a:cxn>
              <a:cxn ang="0">
                <a:pos x="connsiteX3" y="connsiteY3"/>
              </a:cxn>
            </a:cxnLst>
            <a:rect l="l" t="t" r="r" b="b"/>
            <a:pathLst>
              <a:path w="786" h="2035784">
                <a:moveTo>
                  <a:pt x="786" y="0"/>
                </a:moveTo>
                <a:lnTo>
                  <a:pt x="786" y="2035784"/>
                </a:lnTo>
                <a:lnTo>
                  <a:pt x="535" y="1733392"/>
                </a:lnTo>
                <a:cubicBezTo>
                  <a:pt x="-32" y="1028626"/>
                  <a:pt x="-404" y="361950"/>
                  <a:pt x="78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ndParaRPr>
          </a:p>
        </p:txBody>
      </p:sp>
      <p:sp>
        <p:nvSpPr>
          <p:cNvPr id="12" name="Freeform: Shape 11">
            <a:extLst>
              <a:ext uri="{FF2B5EF4-FFF2-40B4-BE49-F238E27FC236}">
                <a16:creationId xmlns:a16="http://schemas.microsoft.com/office/drawing/2014/main" id="{05ACA2DB-D7B0-99A3-989A-FE5E7654C865}"/>
              </a:ext>
            </a:extLst>
          </p:cNvPr>
          <p:cNvSpPr/>
          <p:nvPr userDrawn="1"/>
        </p:nvSpPr>
        <p:spPr>
          <a:xfrm>
            <a:off x="-1" y="4834319"/>
            <a:ext cx="12192787" cy="2038194"/>
          </a:xfrm>
          <a:custGeom>
            <a:avLst/>
            <a:gdLst>
              <a:gd name="connsiteX0" fmla="*/ 12192001 w 12192787"/>
              <a:gd name="connsiteY0" fmla="*/ 0 h 2038194"/>
              <a:gd name="connsiteX1" fmla="*/ 12192002 w 12192787"/>
              <a:gd name="connsiteY1" fmla="*/ 1205 h 2038194"/>
              <a:gd name="connsiteX2" fmla="*/ 12192002 w 12192787"/>
              <a:gd name="connsiteY2" fmla="*/ 2038194 h 2038194"/>
              <a:gd name="connsiteX3" fmla="*/ 0 w 12192787"/>
              <a:gd name="connsiteY3" fmla="*/ 2038194 h 2038194"/>
              <a:gd name="connsiteX4" fmla="*/ 22 w 12192787"/>
              <a:gd name="connsiteY4" fmla="*/ 2023681 h 2038194"/>
              <a:gd name="connsiteX5" fmla="*/ 12192001 w 12192787"/>
              <a:gd name="connsiteY5" fmla="*/ 2023681 h 2038194"/>
              <a:gd name="connsiteX6" fmla="*/ 12192001 w 12192787"/>
              <a:gd name="connsiteY6" fmla="*/ 0 h 20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787" h="2038194">
                <a:moveTo>
                  <a:pt x="12192001" y="0"/>
                </a:moveTo>
                <a:lnTo>
                  <a:pt x="12192002" y="1205"/>
                </a:lnTo>
                <a:cubicBezTo>
                  <a:pt x="12192682" y="812871"/>
                  <a:pt x="12193363" y="1624537"/>
                  <a:pt x="12192002" y="2038194"/>
                </a:cubicBezTo>
                <a:lnTo>
                  <a:pt x="0" y="2038194"/>
                </a:lnTo>
                <a:lnTo>
                  <a:pt x="22" y="2023681"/>
                </a:lnTo>
                <a:lnTo>
                  <a:pt x="12192001" y="2023681"/>
                </a:lnTo>
                <a:lnTo>
                  <a:pt x="121920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ndParaRPr>
          </a:p>
        </p:txBody>
      </p:sp>
      <p:graphicFrame>
        <p:nvGraphicFramePr>
          <p:cNvPr id="4" name="think-cell data - do not delete" hidden="1">
            <a:extLst>
              <a:ext uri="{FF2B5EF4-FFF2-40B4-BE49-F238E27FC236}">
                <a16:creationId xmlns:a16="http://schemas.microsoft.com/office/drawing/2014/main" id="{63F82A66-4FF5-FF94-4BA9-A941CE1456F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63F82A66-4FF5-FF94-4BA9-A941CE14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bwMode="gray">
          <a:xfrm>
            <a:off x="450000" y="2883921"/>
            <a:ext cx="6979500" cy="1592403"/>
          </a:xfrm>
          <a:prstGeom prst="rect">
            <a:avLst/>
          </a:prstGeom>
        </p:spPr>
        <p:txBody>
          <a:bodyPr anchor="b"/>
          <a:lstStyle>
            <a:lvl1pPr algn="l">
              <a:lnSpc>
                <a:spcPct val="95000"/>
              </a:lnSpc>
              <a:defRPr sz="3600" b="1">
                <a:solidFill>
                  <a:schemeClr val="tx1"/>
                </a:solidFill>
                <a:latin typeface="Arial" panose="020B0604020202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50000" y="4819226"/>
            <a:ext cx="6979500" cy="495224"/>
          </a:xfrm>
        </p:spPr>
        <p:txBody>
          <a:bodyPr anchor="t">
            <a:noAutofit/>
          </a:bodyPr>
          <a:lstStyle>
            <a:lvl1pPr marL="0" indent="0" algn="l">
              <a:lnSpc>
                <a:spcPct val="95000"/>
              </a:lnSpc>
              <a:spcAft>
                <a:spcPts val="0"/>
              </a:spcAft>
              <a:buNone/>
              <a:defRPr sz="2400" b="0">
                <a:solidFill>
                  <a:srgbClr val="00D9FF"/>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Click to edit Master text styles</a:t>
            </a:r>
          </a:p>
        </p:txBody>
      </p:sp>
      <p:cxnSp>
        <p:nvCxnSpPr>
          <p:cNvPr id="14" name="Straight Connector 13">
            <a:extLst>
              <a:ext uri="{FF2B5EF4-FFF2-40B4-BE49-F238E27FC236}">
                <a16:creationId xmlns:a16="http://schemas.microsoft.com/office/drawing/2014/main" id="{07648286-0437-BEC2-90DD-8C14ABCC7A66}"/>
              </a:ext>
            </a:extLst>
          </p:cNvPr>
          <p:cNvCxnSpPr/>
          <p:nvPr userDrawn="1"/>
        </p:nvCxnSpPr>
        <p:spPr>
          <a:xfrm>
            <a:off x="450000" y="4622800"/>
            <a:ext cx="64837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blue and black logo">
            <a:extLst>
              <a:ext uri="{FF2B5EF4-FFF2-40B4-BE49-F238E27FC236}">
                <a16:creationId xmlns:a16="http://schemas.microsoft.com/office/drawing/2014/main" id="{95F67E75-6CC9-0FF7-112A-B54B2FF3CA8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73358" y="262610"/>
            <a:ext cx="3575767" cy="1495421"/>
          </a:xfrm>
          <a:prstGeom prst="rect">
            <a:avLst/>
          </a:prstGeom>
        </p:spPr>
      </p:pic>
      <p:sp>
        <p:nvSpPr>
          <p:cNvPr id="7" name="Copyright">
            <a:extLst>
              <a:ext uri="{FF2B5EF4-FFF2-40B4-BE49-F238E27FC236}">
                <a16:creationId xmlns:a16="http://schemas.microsoft.com/office/drawing/2014/main" id="{719B94F3-9B18-87FC-A6A7-656D770E421C}"/>
              </a:ext>
            </a:extLst>
          </p:cNvPr>
          <p:cNvSpPr txBox="1">
            <a:spLocks noChangeArrowheads="1"/>
          </p:cNvSpPr>
          <p:nvPr userDrawn="1"/>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chemeClr val="tx1"/>
                </a:solidFill>
                <a:latin typeface="Arial" panose="020B0604020202020204" pitchFamily="34" charset="0"/>
                <a:cs typeface="Arial" panose="020B0604020202020204" pitchFamily="34" charset="0"/>
              </a:rPr>
              <a:t>© 2026 CAQH, All Rights Reserved. Confidential and Proprietary.</a:t>
            </a:r>
          </a:p>
        </p:txBody>
      </p:sp>
      <p:sp>
        <p:nvSpPr>
          <p:cNvPr id="8" name="TextBox 9">
            <a:extLst>
              <a:ext uri="{FF2B5EF4-FFF2-40B4-BE49-F238E27FC236}">
                <a16:creationId xmlns:a16="http://schemas.microsoft.com/office/drawing/2014/main" id="{594D81BF-A64C-0EFF-00B8-AACE17232D96}"/>
              </a:ext>
            </a:extLst>
          </p:cNvPr>
          <p:cNvSpPr txBox="1">
            <a:spLocks noChangeArrowheads="1"/>
          </p:cNvSpPr>
          <p:nvPr userDrawn="1"/>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fld id="{81EC135C-0127-4281-97B9-12FA44B2AA96}" type="slidenum">
              <a:rPr lang="en-US" altLang="en-US" sz="800" smtClean="0">
                <a:solidFill>
                  <a:schemeClr val="tx1"/>
                </a:solidFill>
                <a:latin typeface="Arial" panose="020B0604020202020204" pitchFamily="34" charset="0"/>
                <a:cs typeface="Arial" panose="020B0604020202020204" pitchFamily="34" charset="0"/>
              </a:rPr>
              <a:pPr eaLnBrk="1" hangingPunct="1">
                <a:spcBef>
                  <a:spcPts val="450"/>
                </a:spcBef>
                <a:buSzPct val="100000"/>
                <a:buFont typeface="Arial" panose="020B0604020202020204" pitchFamily="34" charset="0"/>
                <a:buNone/>
                <a:defRPr/>
              </a:pPr>
              <a:t>‹#›</a:t>
            </a:fld>
            <a:endParaRPr lang="en-US" alt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09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Eyebrow - White bo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08EF99-B6F8-DE9D-E69B-60AE7B7DA60F}"/>
              </a:ext>
            </a:extLst>
          </p:cNvPr>
          <p:cNvSpPr>
            <a:spLocks noChangeArrowheads="1"/>
          </p:cNvSpPr>
          <p:nvPr userDrawn="1"/>
        </p:nvSpPr>
        <p:spPr bwMode="gray">
          <a:xfrm>
            <a:off x="0" y="1473200"/>
            <a:ext cx="12192000" cy="4697413"/>
          </a:xfrm>
          <a:prstGeom prst="rect">
            <a:avLst/>
          </a:prstGeom>
          <a:solidFill>
            <a:schemeClr val="accent1">
              <a:alpha val="20000"/>
            </a:schemeClr>
          </a:solidFill>
          <a:ln>
            <a:noFill/>
          </a:ln>
        </p:spPr>
        <p:txBody>
          <a:bodyPr lIns="88900" tIns="88900" rIns="88900" bIns="88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06000"/>
              </a:lnSpc>
              <a:buFont typeface="Wingdings 2" panose="05020102010507070707" pitchFamily="18" charset="2"/>
              <a:buNone/>
              <a:defRPr/>
            </a:pPr>
            <a:endParaRPr lang="en-US" altLang="en-US" sz="1600" b="1">
              <a:solidFill>
                <a:schemeClr val="bg1"/>
              </a:solidFill>
              <a:latin typeface="Arial" panose="020B0604020202020204" pitchFamily="34" charset="0"/>
            </a:endParaRPr>
          </a:p>
        </p:txBody>
      </p:sp>
      <p:sp>
        <p:nvSpPr>
          <p:cNvPr id="7" name="Title 1">
            <a:extLst>
              <a:ext uri="{FF2B5EF4-FFF2-40B4-BE49-F238E27FC236}">
                <a16:creationId xmlns:a16="http://schemas.microsoft.com/office/drawing/2014/main" id="{A8FC9CCE-9894-FDB3-36CA-AFA9E2B73E12}"/>
              </a:ext>
            </a:extLst>
          </p:cNvPr>
          <p:cNvSpPr>
            <a:spLocks noGrp="1"/>
          </p:cNvSpPr>
          <p:nvPr>
            <p:ph type="title" hasCustomPrompt="1"/>
          </p:nvPr>
        </p:nvSpPr>
        <p:spPr>
          <a:xfrm>
            <a:off x="457200" y="495048"/>
            <a:ext cx="11303075" cy="852627"/>
          </a:xfrm>
          <a:prstGeom prst="rect">
            <a:avLst/>
          </a:prstGeom>
        </p:spPr>
        <p:txBody>
          <a:bodyPr lIns="0" tIns="0" rIns="0" bIns="0" anchor="t"/>
          <a:lstStyle>
            <a:lvl1pPr algn="ctr">
              <a:lnSpc>
                <a:spcPts val="3000"/>
              </a:lnSpc>
              <a:defRPr lang="en-US" sz="2800" spc="-30" baseline="0" dirty="0">
                <a:solidFill>
                  <a:schemeClr val="tx1"/>
                </a:solidFill>
                <a:latin typeface="Arial" panose="020B0604020202020204" pitchFamily="34" charset="0"/>
              </a:defRPr>
            </a:lvl1pPr>
          </a:lstStyle>
          <a:p>
            <a:pPr lvl="0"/>
            <a:r>
              <a:rPr lang="en-US"/>
              <a:t>Type Brief Title Here with Eyebrow if Needed</a:t>
            </a:r>
          </a:p>
        </p:txBody>
      </p:sp>
      <p:sp>
        <p:nvSpPr>
          <p:cNvPr id="8" name="Text Placeholder 8">
            <a:extLst>
              <a:ext uri="{FF2B5EF4-FFF2-40B4-BE49-F238E27FC236}">
                <a16:creationId xmlns:a16="http://schemas.microsoft.com/office/drawing/2014/main" id="{40E4E53D-6658-D0F1-56A0-6666D0AFC191}"/>
              </a:ext>
            </a:extLst>
          </p:cNvPr>
          <p:cNvSpPr>
            <a:spLocks noGrp="1"/>
          </p:cNvSpPr>
          <p:nvPr>
            <p:ph type="body" sz="quarter" idx="13" hasCustomPrompt="1"/>
          </p:nvPr>
        </p:nvSpPr>
        <p:spPr>
          <a:xfrm>
            <a:off x="457200" y="118549"/>
            <a:ext cx="11303075" cy="342000"/>
          </a:xfrm>
          <a:prstGeom prst="rect">
            <a:avLst/>
          </a:prstGeom>
        </p:spPr>
        <p:txBody>
          <a:bodyPr anchor="b">
            <a:noAutofit/>
          </a:bodyPr>
          <a:lstStyle>
            <a:lvl1pPr marL="0" indent="0" algn="ctr">
              <a:spcBef>
                <a:spcPts val="0"/>
              </a:spcBef>
              <a:spcAft>
                <a:spcPts val="0"/>
              </a:spcAft>
              <a:buNone/>
              <a:defRPr sz="1600" b="0" spc="200" baseline="0">
                <a:solidFill>
                  <a:srgbClr val="00D9FF"/>
                </a:solidFill>
                <a:latin typeface="Arial" panose="020B0604020202020204" pitchFamily="34" charset="0"/>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85558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Eyebrow - Dk. Blue white top">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8E64511-0778-E5A2-AFBA-7B2E0E6BDBD4}"/>
              </a:ext>
            </a:extLst>
          </p:cNvPr>
          <p:cNvSpPr/>
          <p:nvPr userDrawn="1"/>
        </p:nvSpPr>
        <p:spPr>
          <a:xfrm>
            <a:off x="-11676" y="-1"/>
            <a:ext cx="12203675" cy="19154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itle 1">
            <a:extLst>
              <a:ext uri="{FF2B5EF4-FFF2-40B4-BE49-F238E27FC236}">
                <a16:creationId xmlns:a16="http://schemas.microsoft.com/office/drawing/2014/main" id="{8D7E3E76-C5F9-FF64-7AA8-94927A98D840}"/>
              </a:ext>
            </a:extLst>
          </p:cNvPr>
          <p:cNvSpPr>
            <a:spLocks noGrp="1"/>
          </p:cNvSpPr>
          <p:nvPr>
            <p:ph type="title" hasCustomPrompt="1"/>
          </p:nvPr>
        </p:nvSpPr>
        <p:spPr>
          <a:xfrm>
            <a:off x="457200" y="495048"/>
            <a:ext cx="11303075" cy="852627"/>
          </a:xfrm>
          <a:prstGeom prst="rect">
            <a:avLst/>
          </a:prstGeom>
        </p:spPr>
        <p:txBody>
          <a:bodyPr lIns="0" tIns="0" rIns="0" bIns="0" anchor="t"/>
          <a:lstStyle>
            <a:lvl1pPr algn="ctr">
              <a:lnSpc>
                <a:spcPts val="3000"/>
              </a:lnSpc>
              <a:defRPr lang="en-US" sz="2800" spc="-30" baseline="0" dirty="0">
                <a:solidFill>
                  <a:schemeClr val="bg1"/>
                </a:solidFill>
                <a:latin typeface="Arial" panose="020B0604020202020204" pitchFamily="34" charset="0"/>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2D7EC468-5FBE-C4F2-30DF-86C0B7EDB4A7}"/>
              </a:ext>
            </a:extLst>
          </p:cNvPr>
          <p:cNvSpPr>
            <a:spLocks noGrp="1"/>
          </p:cNvSpPr>
          <p:nvPr>
            <p:ph type="body" sz="quarter" idx="13" hasCustomPrompt="1"/>
          </p:nvPr>
        </p:nvSpPr>
        <p:spPr>
          <a:xfrm>
            <a:off x="457200" y="118549"/>
            <a:ext cx="11303075" cy="342000"/>
          </a:xfrm>
          <a:prstGeom prst="rect">
            <a:avLst/>
          </a:prstGeom>
        </p:spPr>
        <p:txBody>
          <a:bodyPr anchor="b">
            <a:noAutofit/>
          </a:bodyPr>
          <a:lstStyle>
            <a:lvl1pPr marL="0" indent="0" algn="ctr">
              <a:spcBef>
                <a:spcPts val="0"/>
              </a:spcBef>
              <a:spcAft>
                <a:spcPts val="0"/>
              </a:spcAft>
              <a:buNone/>
              <a:defRPr sz="1600" b="0" spc="200" baseline="0">
                <a:solidFill>
                  <a:schemeClr val="accent1"/>
                </a:solidFill>
                <a:latin typeface="Arial" panose="020B0604020202020204" pitchFamily="34" charset="0"/>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59370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k. Blue NO Connecto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9FCD8C-7323-D022-B7EE-AA0625329E64}"/>
              </a:ext>
            </a:extLst>
          </p:cNvPr>
          <p:cNvSpPr>
            <a:spLocks noGrp="1"/>
          </p:cNvSpPr>
          <p:nvPr>
            <p:ph type="title" hasCustomPrompt="1"/>
          </p:nvPr>
        </p:nvSpPr>
        <p:spPr>
          <a:xfrm>
            <a:off x="457200" y="495048"/>
            <a:ext cx="11303075" cy="852627"/>
          </a:xfrm>
          <a:prstGeom prst="rect">
            <a:avLst/>
          </a:prstGeom>
        </p:spPr>
        <p:txBody>
          <a:bodyPr lIns="0" tIns="0" rIns="0" bIns="0" anchor="t"/>
          <a:lstStyle>
            <a:lvl1pPr algn="ctr">
              <a:lnSpc>
                <a:spcPts val="3000"/>
              </a:lnSpc>
              <a:defRPr lang="en-US" sz="2800" spc="-30" baseline="0" dirty="0">
                <a:solidFill>
                  <a:schemeClr val="tx1"/>
                </a:solidFill>
                <a:latin typeface="Arial" panose="020B0604020202020204" pitchFamily="34" charset="0"/>
              </a:defRPr>
            </a:lvl1pPr>
          </a:lstStyle>
          <a:p>
            <a:pPr lvl="0"/>
            <a:r>
              <a:rPr lang="en-US"/>
              <a:t>Type Brief Title Here with Eyebrow if Needed</a:t>
            </a:r>
          </a:p>
        </p:txBody>
      </p:sp>
      <p:sp>
        <p:nvSpPr>
          <p:cNvPr id="4" name="Text Placeholder 8">
            <a:extLst>
              <a:ext uri="{FF2B5EF4-FFF2-40B4-BE49-F238E27FC236}">
                <a16:creationId xmlns:a16="http://schemas.microsoft.com/office/drawing/2014/main" id="{2FE77A76-9652-36B4-47B6-A8BFF84E857A}"/>
              </a:ext>
            </a:extLst>
          </p:cNvPr>
          <p:cNvSpPr>
            <a:spLocks noGrp="1"/>
          </p:cNvSpPr>
          <p:nvPr>
            <p:ph type="body" sz="quarter" idx="13" hasCustomPrompt="1"/>
          </p:nvPr>
        </p:nvSpPr>
        <p:spPr>
          <a:xfrm>
            <a:off x="457200" y="118549"/>
            <a:ext cx="11303075" cy="342000"/>
          </a:xfrm>
          <a:prstGeom prst="rect">
            <a:avLst/>
          </a:prstGeom>
        </p:spPr>
        <p:txBody>
          <a:bodyPr anchor="b">
            <a:noAutofit/>
          </a:bodyPr>
          <a:lstStyle>
            <a:lvl1pPr marL="0" indent="0" algn="ctr">
              <a:spcBef>
                <a:spcPts val="0"/>
              </a:spcBef>
              <a:spcAft>
                <a:spcPts val="0"/>
              </a:spcAft>
              <a:buNone/>
              <a:defRPr sz="1600" b="0" spc="200" baseline="0">
                <a:solidFill>
                  <a:srgbClr val="00D9FF"/>
                </a:solidFill>
                <a:latin typeface="Arial" panose="020B0604020202020204" pitchFamily="34" charset="0"/>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085668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1_Title, subtitle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A95A95-4C19-F938-FBA1-824A2D57A3C1}"/>
              </a:ext>
            </a:extLst>
          </p:cNvPr>
          <p:cNvSpPr/>
          <p:nvPr userDrawn="1"/>
        </p:nvSpPr>
        <p:spPr>
          <a:xfrm>
            <a:off x="0" y="380999"/>
            <a:ext cx="12192000" cy="6477001"/>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4" name="Picture 3" descr="A white and blue background&#10;&#10;AI-generated content may be incorrect.">
            <a:extLst>
              <a:ext uri="{FF2B5EF4-FFF2-40B4-BE49-F238E27FC236}">
                <a16:creationId xmlns:a16="http://schemas.microsoft.com/office/drawing/2014/main" id="{7FFB036D-0789-E4B3-A33E-0F841DBD0DE4}"/>
              </a:ext>
            </a:extLst>
          </p:cNvPr>
          <p:cNvPicPr>
            <a:picLocks noChangeAspect="1"/>
          </p:cNvPicPr>
          <p:nvPr userDrawn="1"/>
        </p:nvPicPr>
        <p:blipFill>
          <a:blip r:embed="rId3"/>
          <a:srcRect l="33505"/>
          <a:stretch>
            <a:fillRect/>
          </a:stretch>
        </p:blipFill>
        <p:spPr>
          <a:xfrm rot="16200000">
            <a:off x="2883570" y="-2398296"/>
            <a:ext cx="6424862" cy="12192001"/>
          </a:xfrm>
          <a:prstGeom prst="rect">
            <a:avLst/>
          </a:prstGeom>
        </p:spPr>
      </p:pic>
      <p:sp>
        <p:nvSpPr>
          <p:cNvPr id="9" name="Copyright">
            <a:extLst>
              <a:ext uri="{FF2B5EF4-FFF2-40B4-BE49-F238E27FC236}">
                <a16:creationId xmlns:a16="http://schemas.microsoft.com/office/drawing/2014/main" id="{24F645CD-DDB5-42AF-DD86-F24B78B13322}"/>
              </a:ext>
            </a:extLst>
          </p:cNvPr>
          <p:cNvSpPr txBox="1">
            <a:spLocks noChangeArrowheads="1"/>
          </p:cNvSpPr>
          <p:nvPr userDrawn="1"/>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rgbClr val="000000"/>
                </a:solidFill>
                <a:latin typeface="+mn-lt"/>
                <a:cs typeface="Calibri" panose="020F0502020204030204" pitchFamily="34" charset="0"/>
              </a:rPr>
              <a:t>© 2026 CAQH, All Rights Reserved. Confidential and Proprietary.</a:t>
            </a:r>
          </a:p>
        </p:txBody>
      </p:sp>
      <p:sp>
        <p:nvSpPr>
          <p:cNvPr id="10" name="TextBox 2">
            <a:extLst>
              <a:ext uri="{FF2B5EF4-FFF2-40B4-BE49-F238E27FC236}">
                <a16:creationId xmlns:a16="http://schemas.microsoft.com/office/drawing/2014/main" id="{5AFBF0B6-880C-39A9-CD7D-9A97486E1DE3}"/>
              </a:ext>
            </a:extLst>
          </p:cNvPr>
          <p:cNvSpPr txBox="1">
            <a:spLocks noChangeArrowheads="1"/>
          </p:cNvSpPr>
          <p:nvPr userDrawn="1"/>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fld id="{781278D7-11E2-4AC7-B81D-93097B3AC85E}" type="slidenum">
              <a:rPr lang="en-US" altLang="en-US" sz="800" smtClean="0">
                <a:solidFill>
                  <a:srgbClr val="000000"/>
                </a:solidFill>
                <a:latin typeface="+mn-lt"/>
                <a:cs typeface="Calibri" panose="020F0502020204030204" pitchFamily="34" charset="0"/>
              </a:rPr>
              <a:pPr eaLnBrk="1" hangingPunct="1">
                <a:spcBef>
                  <a:spcPts val="450"/>
                </a:spcBef>
                <a:buSzPct val="100000"/>
                <a:buFont typeface="Arial" panose="020B0604020202020204" pitchFamily="34" charset="0"/>
                <a:buNone/>
                <a:defRPr/>
              </a:pPr>
              <a:t>‹#›</a:t>
            </a:fld>
            <a:endParaRPr lang="en-US" altLang="en-US" sz="800">
              <a:solidFill>
                <a:srgbClr val="000000"/>
              </a:solidFill>
              <a:latin typeface="+mn-lt"/>
              <a:cs typeface="Calibri" panose="020F0502020204030204" pitchFamily="34" charset="0"/>
            </a:endParaRPr>
          </a:p>
        </p:txBody>
      </p:sp>
      <p:pic>
        <p:nvPicPr>
          <p:cNvPr id="11" name="Graphic 5">
            <a:extLst>
              <a:ext uri="{FF2B5EF4-FFF2-40B4-BE49-F238E27FC236}">
                <a16:creationId xmlns:a16="http://schemas.microsoft.com/office/drawing/2014/main" id="{AD9602E7-1AFF-FF80-ABC3-413E635AC87C}"/>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98188" y="6408738"/>
            <a:ext cx="850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BC0567C-4437-AA7A-8F35-5422C6C4167D}"/>
              </a:ext>
            </a:extLst>
          </p:cNvPr>
          <p:cNvSpPr/>
          <p:nvPr userDrawn="1"/>
        </p:nvSpPr>
        <p:spPr>
          <a:xfrm>
            <a:off x="0" y="380999"/>
            <a:ext cx="12192001" cy="144781"/>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3635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32">
          <p15:clr>
            <a:srgbClr val="FBAE40"/>
          </p15:clr>
        </p15:guide>
        <p15:guide id="2" orient="horz" pos="600">
          <p15:clr>
            <a:srgbClr val="FBAE40"/>
          </p15:clr>
        </p15:guide>
        <p15:guide id="3" orient="horz" pos="1368">
          <p15:clr>
            <a:srgbClr val="FBAE40"/>
          </p15:clr>
        </p15:guide>
        <p15:guide id="4" orient="horz" pos="1488">
          <p15:clr>
            <a:srgbClr val="FBAE40"/>
          </p15:clr>
        </p15:guide>
        <p15:guide id="5" pos="1296">
          <p15:clr>
            <a:srgbClr val="FBAE40"/>
          </p15:clr>
        </p15:guide>
        <p15:guide id="6" pos="1860">
          <p15:clr>
            <a:srgbClr val="FBAE40"/>
          </p15:clr>
        </p15:guide>
        <p15:guide id="7" pos="2430">
          <p15:clr>
            <a:srgbClr val="FBAE40"/>
          </p15:clr>
        </p15:guide>
        <p15:guide id="8" pos="3000">
          <p15:clr>
            <a:srgbClr val="FBAE40"/>
          </p15:clr>
        </p15:guide>
        <p15:guide id="9" pos="3561">
          <p15:clr>
            <a:srgbClr val="FBAE40"/>
          </p15:clr>
        </p15:guide>
        <p15:guide id="10" pos="4131">
          <p15:clr>
            <a:srgbClr val="FBAE40"/>
          </p15:clr>
        </p15:guide>
        <p15:guide id="11" pos="4680">
          <p15:clr>
            <a:srgbClr val="FBAE40"/>
          </p15:clr>
        </p15:guide>
        <p15:guide id="12" pos="5280">
          <p15:clr>
            <a:srgbClr val="FBAE40"/>
          </p15:clr>
        </p15:guide>
        <p15:guide id="13" pos="5820">
          <p15:clr>
            <a:srgbClr val="FBAE40"/>
          </p15:clr>
        </p15:guide>
        <p15:guide id="14" pos="6048">
          <p15:clr>
            <a:srgbClr val="FBAE40"/>
          </p15:clr>
        </p15:guide>
        <p15:guide id="15" pos="6720">
          <p15:clr>
            <a:srgbClr val="FBAE40"/>
          </p15:clr>
        </p15:guide>
        <p15:guide id="16" pos="7400">
          <p15:clr>
            <a:srgbClr val="FBAE40"/>
          </p15:clr>
        </p15:guide>
        <p15:guide id="17" pos="27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_Title, subtitle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A95A95-4C19-F938-FBA1-824A2D57A3C1}"/>
              </a:ext>
            </a:extLst>
          </p:cNvPr>
          <p:cNvSpPr/>
          <p:nvPr userDrawn="1"/>
        </p:nvSpPr>
        <p:spPr>
          <a:xfrm>
            <a:off x="0" y="380999"/>
            <a:ext cx="12192000" cy="6477001"/>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9" name="Copyright">
            <a:extLst>
              <a:ext uri="{FF2B5EF4-FFF2-40B4-BE49-F238E27FC236}">
                <a16:creationId xmlns:a16="http://schemas.microsoft.com/office/drawing/2014/main" id="{24F645CD-DDB5-42AF-DD86-F24B78B13322}"/>
              </a:ext>
            </a:extLst>
          </p:cNvPr>
          <p:cNvSpPr txBox="1">
            <a:spLocks noChangeArrowheads="1"/>
          </p:cNvSpPr>
          <p:nvPr userDrawn="1"/>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rgbClr val="000000"/>
                </a:solidFill>
                <a:latin typeface="+mn-lt"/>
                <a:cs typeface="Calibri" panose="020F0502020204030204" pitchFamily="34" charset="0"/>
              </a:rPr>
              <a:t>© 2026 CAQH, All Rights Reserved. Confidential and Proprietary.</a:t>
            </a:r>
          </a:p>
        </p:txBody>
      </p:sp>
      <p:sp>
        <p:nvSpPr>
          <p:cNvPr id="10" name="TextBox 2">
            <a:extLst>
              <a:ext uri="{FF2B5EF4-FFF2-40B4-BE49-F238E27FC236}">
                <a16:creationId xmlns:a16="http://schemas.microsoft.com/office/drawing/2014/main" id="{5AFBF0B6-880C-39A9-CD7D-9A97486E1DE3}"/>
              </a:ext>
            </a:extLst>
          </p:cNvPr>
          <p:cNvSpPr txBox="1">
            <a:spLocks noChangeArrowheads="1"/>
          </p:cNvSpPr>
          <p:nvPr userDrawn="1"/>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fld id="{781278D7-11E2-4AC7-B81D-93097B3AC85E}" type="slidenum">
              <a:rPr lang="en-US" altLang="en-US" sz="800" smtClean="0">
                <a:solidFill>
                  <a:srgbClr val="000000"/>
                </a:solidFill>
                <a:latin typeface="+mn-lt"/>
                <a:cs typeface="Calibri" panose="020F0502020204030204" pitchFamily="34" charset="0"/>
              </a:rPr>
              <a:pPr eaLnBrk="1" hangingPunct="1">
                <a:spcBef>
                  <a:spcPts val="450"/>
                </a:spcBef>
                <a:buSzPct val="100000"/>
                <a:buFont typeface="Arial" panose="020B0604020202020204" pitchFamily="34" charset="0"/>
                <a:buNone/>
                <a:defRPr/>
              </a:pPr>
              <a:t>‹#›</a:t>
            </a:fld>
            <a:endParaRPr lang="en-US" altLang="en-US" sz="800">
              <a:solidFill>
                <a:srgbClr val="000000"/>
              </a:solidFill>
              <a:latin typeface="+mn-lt"/>
              <a:cs typeface="Calibri" panose="020F0502020204030204" pitchFamily="34" charset="0"/>
            </a:endParaRPr>
          </a:p>
        </p:txBody>
      </p:sp>
      <p:pic>
        <p:nvPicPr>
          <p:cNvPr id="11" name="Graphic 5">
            <a:extLst>
              <a:ext uri="{FF2B5EF4-FFF2-40B4-BE49-F238E27FC236}">
                <a16:creationId xmlns:a16="http://schemas.microsoft.com/office/drawing/2014/main" id="{AD9602E7-1AFF-FF80-ABC3-413E635AC87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98188" y="6408738"/>
            <a:ext cx="850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BC0567C-4437-AA7A-8F35-5422C6C4167D}"/>
              </a:ext>
            </a:extLst>
          </p:cNvPr>
          <p:cNvSpPr/>
          <p:nvPr userDrawn="1"/>
        </p:nvSpPr>
        <p:spPr>
          <a:xfrm>
            <a:off x="0" y="380999"/>
            <a:ext cx="12192001" cy="144781"/>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7" name="Picture 6" descr="A white and blue squares&#10;&#10;AI-generated content may be incorrect.">
            <a:extLst>
              <a:ext uri="{FF2B5EF4-FFF2-40B4-BE49-F238E27FC236}">
                <a16:creationId xmlns:a16="http://schemas.microsoft.com/office/drawing/2014/main" id="{633A47F8-E96F-DC41-4E5C-3F1A2E9F11E1}"/>
              </a:ext>
            </a:extLst>
          </p:cNvPr>
          <p:cNvPicPr>
            <a:picLocks noChangeAspect="1"/>
          </p:cNvPicPr>
          <p:nvPr userDrawn="1"/>
        </p:nvPicPr>
        <p:blipFill>
          <a:blip r:embed="rId4" cstate="screen">
            <a:extLst>
              <a:ext uri="{28A0092B-C50C-407E-A947-70E740481C1C}">
                <a14:useLocalDpi xmlns:a14="http://schemas.microsoft.com/office/drawing/2010/main"/>
              </a:ext>
            </a:extLst>
          </a:blip>
          <a:srcRect t="1" b="45754"/>
          <a:stretch>
            <a:fillRect/>
          </a:stretch>
        </p:blipFill>
        <p:spPr>
          <a:xfrm>
            <a:off x="2439201" y="4504623"/>
            <a:ext cx="8282487" cy="2353377"/>
          </a:xfrm>
          <a:prstGeom prst="rect">
            <a:avLst/>
          </a:prstGeom>
        </p:spPr>
      </p:pic>
    </p:spTree>
    <p:extLst>
      <p:ext uri="{BB962C8B-B14F-4D97-AF65-F5344CB8AC3E}">
        <p14:creationId xmlns:p14="http://schemas.microsoft.com/office/powerpoint/2010/main" val="32845470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32">
          <p15:clr>
            <a:srgbClr val="FBAE40"/>
          </p15:clr>
        </p15:guide>
        <p15:guide id="2" orient="horz" pos="600">
          <p15:clr>
            <a:srgbClr val="FBAE40"/>
          </p15:clr>
        </p15:guide>
        <p15:guide id="3" orient="horz" pos="1368">
          <p15:clr>
            <a:srgbClr val="FBAE40"/>
          </p15:clr>
        </p15:guide>
        <p15:guide id="4" orient="horz" pos="1488">
          <p15:clr>
            <a:srgbClr val="FBAE40"/>
          </p15:clr>
        </p15:guide>
        <p15:guide id="5" pos="1296">
          <p15:clr>
            <a:srgbClr val="FBAE40"/>
          </p15:clr>
        </p15:guide>
        <p15:guide id="6" pos="1860">
          <p15:clr>
            <a:srgbClr val="FBAE40"/>
          </p15:clr>
        </p15:guide>
        <p15:guide id="7" pos="2430">
          <p15:clr>
            <a:srgbClr val="FBAE40"/>
          </p15:clr>
        </p15:guide>
        <p15:guide id="8" pos="3000">
          <p15:clr>
            <a:srgbClr val="FBAE40"/>
          </p15:clr>
        </p15:guide>
        <p15:guide id="9" pos="3561">
          <p15:clr>
            <a:srgbClr val="FBAE40"/>
          </p15:clr>
        </p15:guide>
        <p15:guide id="10" pos="4131">
          <p15:clr>
            <a:srgbClr val="FBAE40"/>
          </p15:clr>
        </p15:guide>
        <p15:guide id="11" pos="4680">
          <p15:clr>
            <a:srgbClr val="FBAE40"/>
          </p15:clr>
        </p15:guide>
        <p15:guide id="12" pos="5280">
          <p15:clr>
            <a:srgbClr val="FBAE40"/>
          </p15:clr>
        </p15:guide>
        <p15:guide id="13" pos="5820">
          <p15:clr>
            <a:srgbClr val="FBAE40"/>
          </p15:clr>
        </p15:guide>
        <p15:guide id="14" pos="6048">
          <p15:clr>
            <a:srgbClr val="FBAE40"/>
          </p15:clr>
        </p15:guide>
        <p15:guide id="15" pos="6720">
          <p15:clr>
            <a:srgbClr val="FBAE40"/>
          </p15:clr>
        </p15:guide>
        <p15:guide id="16" pos="7400">
          <p15:clr>
            <a:srgbClr val="FBAE40"/>
          </p15:clr>
        </p15:guide>
        <p15:guide id="17" pos="2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ubtitle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A95A95-4C19-F938-FBA1-824A2D57A3C1}"/>
              </a:ext>
            </a:extLst>
          </p:cNvPr>
          <p:cNvSpPr/>
          <p:nvPr userDrawn="1"/>
        </p:nvSpPr>
        <p:spPr>
          <a:xfrm>
            <a:off x="0" y="380999"/>
            <a:ext cx="12192000" cy="6477001"/>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9" name="Copyright">
            <a:extLst>
              <a:ext uri="{FF2B5EF4-FFF2-40B4-BE49-F238E27FC236}">
                <a16:creationId xmlns:a16="http://schemas.microsoft.com/office/drawing/2014/main" id="{24F645CD-DDB5-42AF-DD86-F24B78B13322}"/>
              </a:ext>
            </a:extLst>
          </p:cNvPr>
          <p:cNvSpPr txBox="1">
            <a:spLocks noChangeArrowheads="1"/>
          </p:cNvSpPr>
          <p:nvPr userDrawn="1"/>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rgbClr val="000000"/>
                </a:solidFill>
                <a:latin typeface="+mn-lt"/>
                <a:cs typeface="Calibri" panose="020F0502020204030204" pitchFamily="34" charset="0"/>
              </a:rPr>
              <a:t>© 2026 CAQH, All Rights Reserved. Confidential and Proprietary.</a:t>
            </a:r>
          </a:p>
        </p:txBody>
      </p:sp>
      <p:sp>
        <p:nvSpPr>
          <p:cNvPr id="10" name="TextBox 2">
            <a:extLst>
              <a:ext uri="{FF2B5EF4-FFF2-40B4-BE49-F238E27FC236}">
                <a16:creationId xmlns:a16="http://schemas.microsoft.com/office/drawing/2014/main" id="{5AFBF0B6-880C-39A9-CD7D-9A97486E1DE3}"/>
              </a:ext>
            </a:extLst>
          </p:cNvPr>
          <p:cNvSpPr txBox="1">
            <a:spLocks noChangeArrowheads="1"/>
          </p:cNvSpPr>
          <p:nvPr userDrawn="1"/>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fld id="{781278D7-11E2-4AC7-B81D-93097B3AC85E}" type="slidenum">
              <a:rPr lang="en-US" altLang="en-US" sz="800" smtClean="0">
                <a:solidFill>
                  <a:srgbClr val="000000"/>
                </a:solidFill>
                <a:latin typeface="+mn-lt"/>
                <a:cs typeface="Calibri" panose="020F0502020204030204" pitchFamily="34" charset="0"/>
              </a:rPr>
              <a:pPr eaLnBrk="1" hangingPunct="1">
                <a:spcBef>
                  <a:spcPts val="450"/>
                </a:spcBef>
                <a:buSzPct val="100000"/>
                <a:buFont typeface="Arial" panose="020B0604020202020204" pitchFamily="34" charset="0"/>
                <a:buNone/>
                <a:defRPr/>
              </a:pPr>
              <a:t>‹#›</a:t>
            </a:fld>
            <a:endParaRPr lang="en-US" altLang="en-US" sz="800">
              <a:solidFill>
                <a:srgbClr val="000000"/>
              </a:solidFill>
              <a:latin typeface="+mn-lt"/>
              <a:cs typeface="Calibri" panose="020F0502020204030204" pitchFamily="34" charset="0"/>
            </a:endParaRPr>
          </a:p>
        </p:txBody>
      </p:sp>
      <p:pic>
        <p:nvPicPr>
          <p:cNvPr id="11" name="Graphic 5">
            <a:extLst>
              <a:ext uri="{FF2B5EF4-FFF2-40B4-BE49-F238E27FC236}">
                <a16:creationId xmlns:a16="http://schemas.microsoft.com/office/drawing/2014/main" id="{AD9602E7-1AFF-FF80-ABC3-413E635AC87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98188" y="6408738"/>
            <a:ext cx="850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BC0567C-4437-AA7A-8F35-5422C6C4167D}"/>
              </a:ext>
            </a:extLst>
          </p:cNvPr>
          <p:cNvSpPr/>
          <p:nvPr userDrawn="1"/>
        </p:nvSpPr>
        <p:spPr>
          <a:xfrm>
            <a:off x="0" y="380999"/>
            <a:ext cx="12192001" cy="144781"/>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7" name="Picture 6" descr="A white and blue squares&#10;&#10;AI-generated content may be incorrect.">
            <a:extLst>
              <a:ext uri="{FF2B5EF4-FFF2-40B4-BE49-F238E27FC236}">
                <a16:creationId xmlns:a16="http://schemas.microsoft.com/office/drawing/2014/main" id="{633A47F8-E96F-DC41-4E5C-3F1A2E9F11E1}"/>
              </a:ext>
            </a:extLst>
          </p:cNvPr>
          <p:cNvPicPr>
            <a:picLocks noChangeAspect="1"/>
          </p:cNvPicPr>
          <p:nvPr userDrawn="1"/>
        </p:nvPicPr>
        <p:blipFill>
          <a:blip r:embed="rId4" cstate="screen">
            <a:extLst>
              <a:ext uri="{28A0092B-C50C-407E-A947-70E740481C1C}">
                <a14:useLocalDpi xmlns:a14="http://schemas.microsoft.com/office/drawing/2010/main"/>
              </a:ext>
            </a:extLst>
          </a:blip>
          <a:srcRect l="71150" t="-3548" r="-3651" b="-13149"/>
          <a:stretch>
            <a:fillRect/>
          </a:stretch>
        </p:blipFill>
        <p:spPr>
          <a:xfrm flipH="1">
            <a:off x="9310780" y="1155032"/>
            <a:ext cx="2881215" cy="5419023"/>
          </a:xfrm>
          <a:prstGeom prst="rect">
            <a:avLst/>
          </a:prstGeom>
        </p:spPr>
      </p:pic>
    </p:spTree>
    <p:extLst>
      <p:ext uri="{BB962C8B-B14F-4D97-AF65-F5344CB8AC3E}">
        <p14:creationId xmlns:p14="http://schemas.microsoft.com/office/powerpoint/2010/main" val="27496713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32">
          <p15:clr>
            <a:srgbClr val="FBAE40"/>
          </p15:clr>
        </p15:guide>
        <p15:guide id="2" orient="horz" pos="600">
          <p15:clr>
            <a:srgbClr val="FBAE40"/>
          </p15:clr>
        </p15:guide>
        <p15:guide id="3" orient="horz" pos="1368">
          <p15:clr>
            <a:srgbClr val="FBAE40"/>
          </p15:clr>
        </p15:guide>
        <p15:guide id="4" orient="horz" pos="1488">
          <p15:clr>
            <a:srgbClr val="FBAE40"/>
          </p15:clr>
        </p15:guide>
        <p15:guide id="5" pos="1296">
          <p15:clr>
            <a:srgbClr val="FBAE40"/>
          </p15:clr>
        </p15:guide>
        <p15:guide id="6" pos="1860">
          <p15:clr>
            <a:srgbClr val="FBAE40"/>
          </p15:clr>
        </p15:guide>
        <p15:guide id="7" pos="2430">
          <p15:clr>
            <a:srgbClr val="FBAE40"/>
          </p15:clr>
        </p15:guide>
        <p15:guide id="8" pos="3000">
          <p15:clr>
            <a:srgbClr val="FBAE40"/>
          </p15:clr>
        </p15:guide>
        <p15:guide id="9" pos="3561">
          <p15:clr>
            <a:srgbClr val="FBAE40"/>
          </p15:clr>
        </p15:guide>
        <p15:guide id="10" pos="4131">
          <p15:clr>
            <a:srgbClr val="FBAE40"/>
          </p15:clr>
        </p15:guide>
        <p15:guide id="11" pos="4680">
          <p15:clr>
            <a:srgbClr val="FBAE40"/>
          </p15:clr>
        </p15:guide>
        <p15:guide id="12" pos="5280">
          <p15:clr>
            <a:srgbClr val="FBAE40"/>
          </p15:clr>
        </p15:guide>
        <p15:guide id="13" pos="5820">
          <p15:clr>
            <a:srgbClr val="FBAE40"/>
          </p15:clr>
        </p15:guide>
        <p15:guide id="14" pos="6048">
          <p15:clr>
            <a:srgbClr val="FBAE40"/>
          </p15:clr>
        </p15:guide>
        <p15:guide id="15" pos="6720">
          <p15:clr>
            <a:srgbClr val="FBAE40"/>
          </p15:clr>
        </p15:guide>
        <p15:guide id="16" pos="7400">
          <p15:clr>
            <a:srgbClr val="FBAE40"/>
          </p15:clr>
        </p15:guide>
        <p15:guide id="17" pos="2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0">
              <a:srgbClr val="00A6E0"/>
            </a:gs>
            <a:gs pos="83000">
              <a:srgbClr val="0B80C3"/>
            </a:gs>
            <a:gs pos="47000">
              <a:srgbClr val="005091"/>
            </a:gs>
            <a:gs pos="62000">
              <a:srgbClr val="1462AD"/>
            </a:gs>
            <a:gs pos="22000">
              <a:srgbClr val="22305B"/>
            </a:gs>
          </a:gsLst>
          <a:lin ang="5820000" scaled="0"/>
        </a:gradFill>
        <a:effectLst/>
      </p:bgPr>
    </p:bg>
    <p:spTree>
      <p:nvGrpSpPr>
        <p:cNvPr id="1" name=""/>
        <p:cNvGrpSpPr/>
        <p:nvPr/>
      </p:nvGrpSpPr>
      <p:grpSpPr>
        <a:xfrm>
          <a:off x="0" y="0"/>
          <a:ext cx="0" cy="0"/>
          <a:chOff x="0" y="0"/>
          <a:chExt cx="0" cy="0"/>
        </a:xfrm>
      </p:grpSpPr>
      <p:graphicFrame>
        <p:nvGraphicFramePr>
          <p:cNvPr id="2051" name="Object 3" hidden="1">
            <a:extLst>
              <a:ext uri="{FF2B5EF4-FFF2-40B4-BE49-F238E27FC236}">
                <a16:creationId xmlns:a16="http://schemas.microsoft.com/office/drawing/2014/main" id="{5ED692E9-0065-D100-9CCD-3584368726D7}"/>
              </a:ext>
            </a:extLst>
          </p:cNvPr>
          <p:cNvGraphicFramePr>
            <a:graphicFrameLocks noChangeAspect="1"/>
          </p:cNvGraphicFramePr>
          <p:nvPr>
            <p:custDataLst>
              <p:tags r:id="rId1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2051" name="Object 3" hidden="1">
                        <a:extLst>
                          <a:ext uri="{FF2B5EF4-FFF2-40B4-BE49-F238E27FC236}">
                            <a16:creationId xmlns:a16="http://schemas.microsoft.com/office/drawing/2014/main" id="{5ED692E9-0065-D100-9CCD-3584368726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2" name="Title Placeholder 1">
            <a:extLst>
              <a:ext uri="{FF2B5EF4-FFF2-40B4-BE49-F238E27FC236}">
                <a16:creationId xmlns:a16="http://schemas.microsoft.com/office/drawing/2014/main" id="{2CA95DAC-177F-7CB6-C7E6-EC4BE67E6FD5}"/>
              </a:ext>
            </a:extLst>
          </p:cNvPr>
          <p:cNvSpPr>
            <a:spLocks noGrp="1" noChangeArrowheads="1"/>
          </p:cNvSpPr>
          <p:nvPr>
            <p:ph type="title"/>
          </p:nvPr>
        </p:nvSpPr>
        <p:spPr bwMode="gray">
          <a:xfrm>
            <a:off x="449263" y="346075"/>
            <a:ext cx="1130458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p>
        </p:txBody>
      </p:sp>
      <p:sp>
        <p:nvSpPr>
          <p:cNvPr id="2053" name="Text Placeholder 18">
            <a:extLst>
              <a:ext uri="{FF2B5EF4-FFF2-40B4-BE49-F238E27FC236}">
                <a16:creationId xmlns:a16="http://schemas.microsoft.com/office/drawing/2014/main" id="{D600CD80-ACF5-F805-FE69-C01424629D2D}"/>
              </a:ext>
            </a:extLst>
          </p:cNvPr>
          <p:cNvSpPr>
            <a:spLocks noGrp="1" noChangeArrowheads="1"/>
          </p:cNvSpPr>
          <p:nvPr>
            <p:ph type="body" idx="1"/>
          </p:nvPr>
        </p:nvSpPr>
        <p:spPr bwMode="auto">
          <a:xfrm>
            <a:off x="449263" y="1714500"/>
            <a:ext cx="11304587"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4" name="Graphic 4">
            <a:extLst>
              <a:ext uri="{FF2B5EF4-FFF2-40B4-BE49-F238E27FC236}">
                <a16:creationId xmlns:a16="http://schemas.microsoft.com/office/drawing/2014/main" id="{567A2018-1F5E-FB12-EFD5-1B927DCFF80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10898188" y="6415528"/>
            <a:ext cx="850900" cy="2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Copyright">
            <a:extLst>
              <a:ext uri="{FF2B5EF4-FFF2-40B4-BE49-F238E27FC236}">
                <a16:creationId xmlns:a16="http://schemas.microsoft.com/office/drawing/2014/main" id="{F5A4E199-475F-22BB-55A9-08AD5E41D44B}"/>
              </a:ext>
            </a:extLst>
          </p:cNvPr>
          <p:cNvSpPr txBox="1">
            <a:spLocks noChangeArrowheads="1"/>
          </p:cNvSpPr>
          <p:nvPr userDrawn="1"/>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chemeClr val="tx1"/>
                </a:solidFill>
                <a:latin typeface="Arial" panose="020B0604020202020204" pitchFamily="34" charset="0"/>
                <a:cs typeface="Arial" panose="020B0604020202020204" pitchFamily="34" charset="0"/>
              </a:rPr>
              <a:t>© 2026 CAQH, All Rights Reserved. Confidential and Proprietary.</a:t>
            </a:r>
          </a:p>
        </p:txBody>
      </p:sp>
      <p:sp>
        <p:nvSpPr>
          <p:cNvPr id="2056" name="TextBox 6">
            <a:extLst>
              <a:ext uri="{FF2B5EF4-FFF2-40B4-BE49-F238E27FC236}">
                <a16:creationId xmlns:a16="http://schemas.microsoft.com/office/drawing/2014/main" id="{EACFAC7F-462C-4C0D-BF9B-893BC97B6BB4}"/>
              </a:ext>
            </a:extLst>
          </p:cNvPr>
          <p:cNvSpPr txBox="1">
            <a:spLocks noChangeArrowheads="1"/>
          </p:cNvSpPr>
          <p:nvPr/>
        </p:nvSpPr>
        <p:spPr bwMode="auto">
          <a:xfrm>
            <a:off x="449263" y="6515100"/>
            <a:ext cx="30797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fld id="{B9534C99-1007-4F14-9F7C-C8A7A3F665EC}" type="slidenum">
              <a:rPr lang="en-US" altLang="en-US" sz="800" smtClean="0">
                <a:solidFill>
                  <a:schemeClr val="tx1"/>
                </a:solidFill>
                <a:latin typeface="Arial" panose="020B0604020202020204" pitchFamily="34" charset="0"/>
                <a:cs typeface="Arial" panose="020B0604020202020204" pitchFamily="34" charset="0"/>
              </a:rPr>
              <a:pPr eaLnBrk="1" hangingPunct="1">
                <a:spcBef>
                  <a:spcPts val="450"/>
                </a:spcBef>
                <a:buSzPct val="100000"/>
                <a:buFont typeface="Arial" panose="020B0604020202020204" pitchFamily="34" charset="0"/>
                <a:buNone/>
                <a:defRPr/>
              </a:pPr>
              <a:t>‹#›</a:t>
            </a:fld>
            <a:endParaRPr lang="en-US" alt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36396"/>
      </p:ext>
    </p:extLst>
  </p:cSld>
  <p:clrMap bg1="lt1" tx1="dk1" bg2="lt2" tx2="dk2" accent1="accent1" accent2="accent2" accent3="accent3" accent4="accent4" accent5="accent5" accent6="accent6" hlink="hlink" folHlink="folHlink"/>
  <p:sldLayoutIdLst>
    <p:sldLayoutId id="2147484360" r:id="rId1"/>
    <p:sldLayoutId id="2147484375" r:id="rId2"/>
    <p:sldLayoutId id="2147484361" r:id="rId3"/>
    <p:sldLayoutId id="2147484363" r:id="rId4"/>
    <p:sldLayoutId id="2147484365" r:id="rId5"/>
    <p:sldLayoutId id="2147484366" r:id="rId6"/>
    <p:sldLayoutId id="2147484377" r:id="rId7"/>
    <p:sldLayoutId id="2147484378" r:id="rId8"/>
    <p:sldLayoutId id="2147484379" r:id="rId9"/>
    <p:sldLayoutId id="2147484376" r:id="rId10"/>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ctr" defTabSz="685800" rtl="0" eaLnBrk="1" fontAlgn="base" hangingPunct="1">
        <a:spcBef>
          <a:spcPct val="0"/>
        </a:spcBef>
        <a:spcAft>
          <a:spcPct val="0"/>
        </a:spcAft>
        <a:defRPr sz="2800" kern="1200" spc="-30" baseline="0">
          <a:solidFill>
            <a:schemeClr val="tx1"/>
          </a:solidFill>
          <a:latin typeface="Arial" panose="020B0604020202020204" pitchFamily="34" charset="0"/>
          <a:ea typeface="+mj-ea"/>
          <a:cs typeface="Calibri Light" panose="020F0302020204030204" pitchFamily="34" charset="0"/>
        </a:defRPr>
      </a:lvl1pPr>
      <a:lvl2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2pPr>
      <a:lvl3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3pPr>
      <a:lvl4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4pPr>
      <a:lvl5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5pPr>
      <a:lvl6pPr marL="4572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6pPr>
      <a:lvl7pPr marL="9144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7pPr>
      <a:lvl8pPr marL="13716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8pPr>
      <a:lvl9pPr marL="18288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9pPr>
    </p:titleStyle>
    <p:bodyStyle>
      <a:lvl1pPr algn="l" defTabSz="685800" rtl="0" eaLnBrk="1" fontAlgn="base" hangingPunct="1">
        <a:spcBef>
          <a:spcPts val="200"/>
        </a:spcBef>
        <a:spcAft>
          <a:spcPts val="200"/>
        </a:spcAft>
        <a:buSzPct val="100000"/>
        <a:defRPr kern="1200">
          <a:solidFill>
            <a:schemeClr val="tx1"/>
          </a:solidFill>
          <a:latin typeface="Arial" panose="020B0604020202020204" pitchFamily="34" charset="0"/>
          <a:ea typeface="+mn-ea"/>
          <a:cs typeface="Calibri Light" panose="020F0302020204030204" pitchFamily="34" charset="0"/>
        </a:defRPr>
      </a:lvl1pPr>
      <a:lvl2pPr marL="179388" indent="-179388"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2pPr>
      <a:lvl3pPr marL="360363" indent="-180975"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3pPr>
      <a:lvl4pPr marL="538163" indent="-177800"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4pPr>
      <a:lvl5pPr marL="717550" indent="-179388" algn="l" defTabSz="598488"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F26B43"/>
          </p15:clr>
        </p15:guide>
        <p15:guide id="2" pos="288">
          <p15:clr>
            <a:srgbClr val="F26B43"/>
          </p15:clr>
        </p15:guide>
        <p15:guide id="3" pos="7410">
          <p15:clr>
            <a:srgbClr val="F26B43"/>
          </p15:clr>
        </p15:guide>
        <p15:guide id="4" orient="horz" pos="3943">
          <p15:clr>
            <a:srgbClr val="F26B43"/>
          </p15:clr>
        </p15:guide>
        <p15:guide id="5" orient="horz" pos="1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F19224-0975-B398-659F-C11324532E6C}"/>
              </a:ext>
            </a:extLst>
          </p:cNvPr>
          <p:cNvSpPr>
            <a:spLocks noGrp="1"/>
          </p:cNvSpPr>
          <p:nvPr>
            <p:ph type="body" idx="1"/>
          </p:nvPr>
        </p:nvSpPr>
        <p:spPr>
          <a:xfrm>
            <a:off x="427037" y="501445"/>
            <a:ext cx="11338560" cy="56167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1884321"/>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Lst>
  <p:transition spd="slow">
    <p:push dir="u"/>
  </p:transition>
  <p:hf hdr="0" dt="0"/>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4"/>
        </a:buClr>
        <a:buFont typeface="Arial" panose="020B0604020202020204" pitchFamily="34" charset="0"/>
        <a:buChar char="•"/>
        <a:defRPr sz="1800" kern="1200">
          <a:solidFill>
            <a:schemeClr val="tx1"/>
          </a:solidFill>
          <a:latin typeface="+mn-lt"/>
          <a:ea typeface="+mn-ea"/>
          <a:cs typeface="+mn-cs"/>
        </a:defRPr>
      </a:lvl1pPr>
      <a:lvl2pPr marL="439738" indent="-236538" algn="l" defTabSz="914400" rtl="0" eaLnBrk="1" latinLnBrk="0" hangingPunct="1">
        <a:lnSpc>
          <a:spcPct val="90000"/>
        </a:lnSpc>
        <a:spcBef>
          <a:spcPts val="8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654050" indent="-225425" algn="l" defTabSz="914400" rtl="0" eaLnBrk="1" latinLnBrk="0" hangingPunct="1">
        <a:lnSpc>
          <a:spcPct val="90000"/>
        </a:lnSpc>
        <a:spcBef>
          <a:spcPts val="800"/>
        </a:spcBef>
        <a:buClr>
          <a:schemeClr val="accent4"/>
        </a:buClr>
        <a:buFont typeface="Arial" panose="020B0604020202020204" pitchFamily="34" charset="0"/>
        <a:buChar char="•"/>
        <a:defRPr sz="1400" kern="1200">
          <a:solidFill>
            <a:schemeClr val="tx1"/>
          </a:solidFill>
          <a:latin typeface="+mn-lt"/>
          <a:ea typeface="+mn-ea"/>
          <a:cs typeface="+mn-cs"/>
        </a:defRPr>
      </a:lvl3pPr>
      <a:lvl4pPr marL="857250" indent="-225425" algn="l" defTabSz="914400" rtl="0" eaLnBrk="1" latinLnBrk="0" hangingPunct="1">
        <a:lnSpc>
          <a:spcPct val="9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4pPr>
      <a:lvl5pPr marL="1027113" indent="-169863" algn="l" defTabSz="914400" rtl="0" eaLnBrk="1" latinLnBrk="0" hangingPunct="1">
        <a:lnSpc>
          <a:spcPct val="90000"/>
        </a:lnSpc>
        <a:spcBef>
          <a:spcPts val="800"/>
        </a:spcBef>
        <a:buClr>
          <a:schemeClr val="accent4"/>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7">
          <p15:clr>
            <a:srgbClr val="F26B43"/>
          </p15:clr>
        </p15:guide>
        <p15:guide id="2" orient="horz" pos="3854">
          <p15:clr>
            <a:srgbClr val="F26B43"/>
          </p15:clr>
        </p15:guide>
        <p15:guide id="3" pos="7412">
          <p15:clr>
            <a:srgbClr val="F26B43"/>
          </p15:clr>
        </p15:guide>
        <p15:guide id="4" orient="horz" pos="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qh.org/insights/caqh-index-report?utm_source=index-executive-report&amp;utm_medium=qr-code&amp;utm_campaign=index_2025" TargetMode="External"/><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hyperlink" Target="mailto:insights@caqh.org"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hyperlink" Target="mailto:insights@caqh.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screen&#10;&#10;AI-generated content may be incorrect.">
            <a:extLst>
              <a:ext uri="{FF2B5EF4-FFF2-40B4-BE49-F238E27FC236}">
                <a16:creationId xmlns:a16="http://schemas.microsoft.com/office/drawing/2014/main" id="{FFE94B78-E037-1A12-FFF9-5166086EC8C5}"/>
              </a:ext>
            </a:extLst>
          </p:cNvPr>
          <p:cNvPicPr>
            <a:picLocks noChangeAspect="1"/>
          </p:cNvPicPr>
          <p:nvPr/>
        </p:nvPicPr>
        <p:blipFill>
          <a:blip r:embed="rId3" cstate="screen">
            <a:extLst>
              <a:ext uri="{28A0092B-C50C-407E-A947-70E740481C1C}">
                <a14:useLocalDpi xmlns:a14="http://schemas.microsoft.com/office/drawing/2010/main"/>
              </a:ext>
            </a:extLst>
          </a:blip>
          <a:srcRect l="6565" t="30107" r="19101" b="37318"/>
          <a:stretch>
            <a:fillRect/>
          </a:stretch>
        </p:blipFill>
        <p:spPr>
          <a:xfrm flipH="1">
            <a:off x="1" y="0"/>
            <a:ext cx="12191999" cy="6914272"/>
          </a:xfrm>
          <a:prstGeom prst="rect">
            <a:avLst/>
          </a:prstGeom>
        </p:spPr>
      </p:pic>
      <p:sp>
        <p:nvSpPr>
          <p:cNvPr id="3" name="Title 1">
            <a:extLst>
              <a:ext uri="{FF2B5EF4-FFF2-40B4-BE49-F238E27FC236}">
                <a16:creationId xmlns:a16="http://schemas.microsoft.com/office/drawing/2014/main" id="{F1DC86D8-9ABD-3804-30C1-3F8473E61D07}"/>
              </a:ext>
            </a:extLst>
          </p:cNvPr>
          <p:cNvSpPr txBox="1">
            <a:spLocks noChangeArrowheads="1"/>
          </p:cNvSpPr>
          <p:nvPr/>
        </p:nvSpPr>
        <p:spPr>
          <a:xfrm>
            <a:off x="209640" y="884871"/>
            <a:ext cx="10149466" cy="2858083"/>
          </a:xfrm>
          <a:prstGeom prst="rect">
            <a:avLst/>
          </a:prstGeom>
        </p:spPr>
        <p:txBody>
          <a:bodyPr anchor="t"/>
          <a:lstStyle>
            <a:lvl1pPr algn="ctr" defTabSz="685800" rtl="0" eaLnBrk="1" fontAlgn="base" hangingPunct="1">
              <a:spcBef>
                <a:spcPct val="0"/>
              </a:spcBef>
              <a:spcAft>
                <a:spcPct val="0"/>
              </a:spcAft>
              <a:defRPr sz="2800" kern="1200" spc="-30" baseline="0">
                <a:solidFill>
                  <a:schemeClr val="tx1"/>
                </a:solidFill>
                <a:latin typeface="Arial" panose="020B0604020202020204" pitchFamily="34" charset="0"/>
                <a:ea typeface="+mj-ea"/>
                <a:cs typeface="Calibri Light" panose="020F0302020204030204" pitchFamily="34" charset="0"/>
              </a:defRPr>
            </a:lvl1pPr>
            <a:lvl2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2pPr>
            <a:lvl3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3pPr>
            <a:lvl4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4pPr>
            <a:lvl5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5pPr>
            <a:lvl6pPr marL="4572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6pPr>
            <a:lvl7pPr marL="9144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7pPr>
            <a:lvl8pPr marL="13716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8pPr>
            <a:lvl9pPr marL="18288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9pPr>
          </a:lstStyle>
          <a:p>
            <a:pPr algn="l">
              <a:lnSpc>
                <a:spcPct val="90000"/>
              </a:lnSpc>
            </a:pPr>
            <a:r>
              <a:rPr lang="en-US" altLang="en-US" sz="6600" b="1" dirty="0">
                <a:solidFill>
                  <a:schemeClr val="tx2"/>
                </a:solidFill>
                <a:cs typeface="Arial" panose="020B0604020202020204" pitchFamily="34" charset="0"/>
              </a:rPr>
              <a:t>2025 </a:t>
            </a:r>
            <a:br>
              <a:rPr lang="en-US" altLang="en-US" sz="6600" b="1" dirty="0">
                <a:solidFill>
                  <a:schemeClr val="tx2"/>
                </a:solidFill>
                <a:cs typeface="Arial" panose="020B0604020202020204" pitchFamily="34" charset="0"/>
              </a:rPr>
            </a:br>
            <a:r>
              <a:rPr lang="en-US" altLang="en-US" sz="5400" dirty="0">
                <a:solidFill>
                  <a:schemeClr val="bg1"/>
                </a:solidFill>
                <a:cs typeface="Arial" panose="020B0604020202020204" pitchFamily="34" charset="0"/>
              </a:rPr>
              <a:t>CAQH Index</a:t>
            </a:r>
            <a:r>
              <a:rPr lang="en-US" altLang="en-US" sz="5400" baseline="30000" dirty="0">
                <a:solidFill>
                  <a:schemeClr val="bg1"/>
                </a:solidFill>
                <a:cs typeface="Arial" panose="020B0604020202020204" pitchFamily="34" charset="0"/>
              </a:rPr>
              <a:t> </a:t>
            </a:r>
            <a:r>
              <a:rPr lang="en-US" altLang="en-US" sz="5400" dirty="0">
                <a:solidFill>
                  <a:schemeClr val="bg1"/>
                </a:solidFill>
                <a:cs typeface="Arial" panose="020B0604020202020204" pitchFamily="34" charset="0"/>
              </a:rPr>
              <a:t>Webinar</a:t>
            </a:r>
            <a:endParaRPr lang="en-US" altLang="en-US" sz="6600" spc="-300" dirty="0">
              <a:solidFill>
                <a:schemeClr val="bg1"/>
              </a:solidFill>
              <a:cs typeface="Arial" panose="020B0604020202020204" pitchFamily="34" charset="0"/>
            </a:endParaRPr>
          </a:p>
        </p:txBody>
      </p:sp>
      <p:sp>
        <p:nvSpPr>
          <p:cNvPr id="4" name="Text Placeholder 4">
            <a:extLst>
              <a:ext uri="{FF2B5EF4-FFF2-40B4-BE49-F238E27FC236}">
                <a16:creationId xmlns:a16="http://schemas.microsoft.com/office/drawing/2014/main" id="{47CEB382-9C1B-CEDC-5AD7-72479D2C8306}"/>
              </a:ext>
            </a:extLst>
          </p:cNvPr>
          <p:cNvSpPr txBox="1">
            <a:spLocks noChangeArrowheads="1"/>
          </p:cNvSpPr>
          <p:nvPr/>
        </p:nvSpPr>
        <p:spPr>
          <a:xfrm>
            <a:off x="209640" y="2649258"/>
            <a:ext cx="6145440" cy="953888"/>
          </a:xfrm>
          <a:prstGeom prst="rect">
            <a:avLst/>
          </a:prstGeom>
        </p:spPr>
        <p:txBody>
          <a:bodyPr/>
          <a:lstStyle>
            <a:lvl1pPr algn="l" defTabSz="685800" rtl="0" eaLnBrk="1" fontAlgn="base" hangingPunct="1">
              <a:spcBef>
                <a:spcPts val="200"/>
              </a:spcBef>
              <a:spcAft>
                <a:spcPts val="200"/>
              </a:spcAft>
              <a:buSzPct val="100000"/>
              <a:defRPr kern="1200">
                <a:solidFill>
                  <a:schemeClr val="tx1"/>
                </a:solidFill>
                <a:latin typeface="Arial" panose="020B0604020202020204" pitchFamily="34" charset="0"/>
                <a:ea typeface="+mn-ea"/>
                <a:cs typeface="Calibri Light" panose="020F0302020204030204" pitchFamily="34" charset="0"/>
              </a:defRPr>
            </a:lvl1pPr>
            <a:lvl2pPr marL="179388" indent="-179388"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2pPr>
            <a:lvl3pPr marL="360363" indent="-180975"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3pPr>
            <a:lvl4pPr marL="538163" indent="-177800"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4pPr>
            <a:lvl5pPr marL="717550" indent="-179388" algn="l" defTabSz="598488"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Arial" panose="020B0604020202020204" pitchFamily="34" charset="0"/>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a:lstStyle>
          <a:p>
            <a:pPr>
              <a:spcAft>
                <a:spcPct val="0"/>
              </a:spcAft>
            </a:pPr>
            <a:r>
              <a:rPr lang="en-US" altLang="en-US" sz="2000" dirty="0">
                <a:solidFill>
                  <a:schemeClr val="bg1"/>
                </a:solidFill>
                <a:cs typeface="Arial" panose="020B0604020202020204" pitchFamily="34" charset="0"/>
              </a:rPr>
              <a:t>Recovery by the Numbers: Administrative Resilience After a Systemwide Disruption</a:t>
            </a:r>
          </a:p>
        </p:txBody>
      </p:sp>
      <p:pic>
        <p:nvPicPr>
          <p:cNvPr id="15" name="Picture 14" descr="A blue and black logo">
            <a:extLst>
              <a:ext uri="{FF2B5EF4-FFF2-40B4-BE49-F238E27FC236}">
                <a16:creationId xmlns:a16="http://schemas.microsoft.com/office/drawing/2014/main" id="{EF403ACA-D79F-1024-1C40-9593001F10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5391" y="366932"/>
            <a:ext cx="3243249" cy="1356359"/>
          </a:xfrm>
          <a:prstGeom prst="rect">
            <a:avLst/>
          </a:prstGeom>
        </p:spPr>
      </p:pic>
      <p:sp>
        <p:nvSpPr>
          <p:cNvPr id="21" name="Copyright">
            <a:extLst>
              <a:ext uri="{FF2B5EF4-FFF2-40B4-BE49-F238E27FC236}">
                <a16:creationId xmlns:a16="http://schemas.microsoft.com/office/drawing/2014/main" id="{E0F7DAC4-24D2-E158-FBF1-7EA736110995}"/>
              </a:ext>
            </a:extLst>
          </p:cNvPr>
          <p:cNvSpPr txBox="1">
            <a:spLocks noChangeArrowheads="1"/>
          </p:cNvSpPr>
          <p:nvPr/>
        </p:nvSpPr>
        <p:spPr bwMode="auto">
          <a:xfrm>
            <a:off x="868363" y="6515100"/>
            <a:ext cx="5356225" cy="123825"/>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rgbClr val="000000"/>
                </a:solidFill>
                <a:latin typeface="+mn-lt"/>
                <a:cs typeface="Calibri" panose="020F0502020204030204" pitchFamily="34" charset="0"/>
              </a:rPr>
              <a:t>© 2026 CAQH, All Rights Reserved.</a:t>
            </a:r>
          </a:p>
        </p:txBody>
      </p:sp>
      <p:cxnSp>
        <p:nvCxnSpPr>
          <p:cNvPr id="2" name="Straight Connector 1">
            <a:extLst>
              <a:ext uri="{FF2B5EF4-FFF2-40B4-BE49-F238E27FC236}">
                <a16:creationId xmlns:a16="http://schemas.microsoft.com/office/drawing/2014/main" id="{81937593-991F-F217-638D-905BA3203674}"/>
              </a:ext>
            </a:extLst>
          </p:cNvPr>
          <p:cNvCxnSpPr>
            <a:cxnSpLocks/>
          </p:cNvCxnSpPr>
          <p:nvPr/>
        </p:nvCxnSpPr>
        <p:spPr>
          <a:xfrm flipH="1">
            <a:off x="868363" y="3992617"/>
            <a:ext cx="4444301" cy="0"/>
          </a:xfrm>
          <a:prstGeom prst="line">
            <a:avLst/>
          </a:prstGeom>
          <a:noFill/>
          <a:ln w="12700" cap="flat" cmpd="sng" algn="ctr">
            <a:solidFill>
              <a:schemeClr val="tx2"/>
            </a:solidFill>
            <a:prstDash val="solid"/>
            <a:headEnd type="none" w="med" len="med"/>
            <a:tailEnd type="oval" w="med" len="med"/>
          </a:ln>
          <a:effectLst/>
        </p:spPr>
      </p:cxnSp>
      <p:sp>
        <p:nvSpPr>
          <p:cNvPr id="7" name="Text Placeholder 18">
            <a:extLst>
              <a:ext uri="{FF2B5EF4-FFF2-40B4-BE49-F238E27FC236}">
                <a16:creationId xmlns:a16="http://schemas.microsoft.com/office/drawing/2014/main" id="{0F9F349F-19B7-47B4-93FC-A65A06356A34}"/>
              </a:ext>
            </a:extLst>
          </p:cNvPr>
          <p:cNvSpPr txBox="1">
            <a:spLocks/>
          </p:cNvSpPr>
          <p:nvPr/>
        </p:nvSpPr>
        <p:spPr>
          <a:xfrm>
            <a:off x="1721268" y="3823127"/>
            <a:ext cx="2805545" cy="353579"/>
          </a:xfrm>
          <a:prstGeom prst="roundRect">
            <a:avLst>
              <a:gd name="adj" fmla="val 50000"/>
            </a:avLst>
          </a:prstGeom>
          <a:solidFill>
            <a:schemeClr val="tx2"/>
          </a:solidFill>
          <a:effectLst>
            <a:outerShdw blurRad="50800" dist="38100" dir="8100000" algn="tr" rotWithShape="0">
              <a:prstClr val="black">
                <a:alpha val="40000"/>
              </a:prstClr>
            </a:outerShdw>
          </a:effectLst>
        </p:spPr>
        <p:txBody>
          <a:bodyPr anchor="ctr"/>
          <a:lstStyle>
            <a:lvl1pPr algn="ctr" defTabSz="685800" rtl="0" eaLnBrk="1" fontAlgn="base" hangingPunct="1">
              <a:spcBef>
                <a:spcPts val="200"/>
              </a:spcBef>
              <a:spcAft>
                <a:spcPts val="200"/>
              </a:spcAft>
              <a:buSzPct val="100000"/>
              <a:defRPr sz="1200" b="1" kern="1200">
                <a:solidFill>
                  <a:schemeClr val="tx1"/>
                </a:solidFill>
                <a:latin typeface="+mn-lt"/>
                <a:ea typeface="+mn-ea"/>
                <a:cs typeface="Calibri Light" panose="020F0302020204030204" pitchFamily="34" charset="0"/>
              </a:defRPr>
            </a:lvl1pPr>
            <a:lvl2pPr marL="179388" indent="-179388"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j-lt"/>
                <a:ea typeface="+mn-ea"/>
                <a:cs typeface="Calibri Light" panose="020F0302020204030204" pitchFamily="34" charset="0"/>
              </a:defRPr>
            </a:lvl2pPr>
            <a:lvl3pPr marL="360363" indent="-180975"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n-lt"/>
                <a:ea typeface="+mn-ea"/>
                <a:cs typeface="Calibri Light" panose="020F0302020204030204" pitchFamily="34" charset="0"/>
              </a:defRPr>
            </a:lvl3pPr>
            <a:lvl4pPr marL="538163" indent="-177800"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n-lt"/>
                <a:ea typeface="+mn-ea"/>
                <a:cs typeface="Calibri Light" panose="020F0302020204030204" pitchFamily="34" charset="0"/>
              </a:defRPr>
            </a:lvl4pPr>
            <a:lvl5pPr marL="717550" indent="-179388" algn="l" defTabSz="598488"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200"/>
              </a:spcBef>
              <a:spcAft>
                <a:spcPts val="200"/>
              </a:spcAft>
              <a:buClrTx/>
              <a:buSzPct val="100000"/>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Calibri Light" panose="020F0302020204030204" pitchFamily="34" charset="0"/>
              </a:rPr>
              <a:t>March 19, 2026</a:t>
            </a:r>
          </a:p>
        </p:txBody>
      </p:sp>
      <p:pic>
        <p:nvPicPr>
          <p:cNvPr id="6" name="Picture 5" descr="A logo with colorful dots&#10;&#10;AI-generated content may be incorrect.">
            <a:extLst>
              <a:ext uri="{FF2B5EF4-FFF2-40B4-BE49-F238E27FC236}">
                <a16:creationId xmlns:a16="http://schemas.microsoft.com/office/drawing/2014/main" id="{0F39CCE7-204B-A1CE-AB14-8127C697AD20}"/>
              </a:ext>
            </a:extLst>
          </p:cNvPr>
          <p:cNvPicPr>
            <a:picLocks noChangeAspect="1"/>
          </p:cNvPicPr>
          <p:nvPr/>
        </p:nvPicPr>
        <p:blipFill>
          <a:blip r:embed="rId5"/>
          <a:srcRect l="12436" t="20091" r="11949" b="19635"/>
          <a:stretch>
            <a:fillRect/>
          </a:stretch>
        </p:blipFill>
        <p:spPr>
          <a:xfrm>
            <a:off x="10572593" y="2908260"/>
            <a:ext cx="964641" cy="728823"/>
          </a:xfrm>
          <a:prstGeom prst="rect">
            <a:avLst/>
          </a:prstGeom>
        </p:spPr>
      </p:pic>
      <p:sp>
        <p:nvSpPr>
          <p:cNvPr id="8" name="TextBox 7">
            <a:extLst>
              <a:ext uri="{FF2B5EF4-FFF2-40B4-BE49-F238E27FC236}">
                <a16:creationId xmlns:a16="http://schemas.microsoft.com/office/drawing/2014/main" id="{6CFED0E1-4F00-B949-9C4D-AADB8A1FF00A}"/>
              </a:ext>
            </a:extLst>
          </p:cNvPr>
          <p:cNvSpPr txBox="1"/>
          <p:nvPr/>
        </p:nvSpPr>
        <p:spPr>
          <a:xfrm>
            <a:off x="10025368" y="2607813"/>
            <a:ext cx="2095757" cy="253916"/>
          </a:xfrm>
          <a:prstGeom prst="rect">
            <a:avLst/>
          </a:prstGeom>
          <a:noFill/>
        </p:spPr>
        <p:txBody>
          <a:bodyPr wrap="square">
            <a:spAutoFit/>
          </a:bodyPr>
          <a:lstStyle/>
          <a:p>
            <a:r>
              <a:rPr lang="en-US" sz="1050" b="0" i="0" dirty="0">
                <a:solidFill>
                  <a:srgbClr val="000000"/>
                </a:solidFill>
                <a:effectLst/>
                <a:latin typeface="Volte"/>
              </a:rPr>
              <a:t>Thank You to Our Thought Partner</a:t>
            </a:r>
            <a:endParaRPr lang="en-US" sz="1050" dirty="0"/>
          </a:p>
        </p:txBody>
      </p:sp>
    </p:spTree>
    <p:extLst>
      <p:ext uri="{BB962C8B-B14F-4D97-AF65-F5344CB8AC3E}">
        <p14:creationId xmlns:p14="http://schemas.microsoft.com/office/powerpoint/2010/main" val="2065191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0E639-2642-52F4-E8AF-74805761F93D}"/>
            </a:ext>
          </a:extLst>
        </p:cNvPr>
        <p:cNvGrpSpPr/>
        <p:nvPr/>
      </p:nvGrpSpPr>
      <p:grpSpPr>
        <a:xfrm>
          <a:off x="0" y="0"/>
          <a:ext cx="0" cy="0"/>
          <a:chOff x="0" y="0"/>
          <a:chExt cx="0" cy="0"/>
        </a:xfrm>
      </p:grpSpPr>
      <p:pic>
        <p:nvPicPr>
          <p:cNvPr id="2" name="Picture 1" descr="A blue and black logo">
            <a:extLst>
              <a:ext uri="{FF2B5EF4-FFF2-40B4-BE49-F238E27FC236}">
                <a16:creationId xmlns:a16="http://schemas.microsoft.com/office/drawing/2014/main" id="{B6A85297-EC5E-2785-AAF2-EC7EBEA2F2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589" y="686656"/>
            <a:ext cx="2607511" cy="1090487"/>
          </a:xfrm>
          <a:prstGeom prst="rect">
            <a:avLst/>
          </a:prstGeom>
        </p:spPr>
      </p:pic>
      <p:pic>
        <p:nvPicPr>
          <p:cNvPr id="4" name="Picture 3" descr="A group of blue and white brochures&#10;&#10;Description automatically generated">
            <a:extLst>
              <a:ext uri="{FF2B5EF4-FFF2-40B4-BE49-F238E27FC236}">
                <a16:creationId xmlns:a16="http://schemas.microsoft.com/office/drawing/2014/main" id="{B2D440F1-FE33-C247-8D01-7DAF02D88322}"/>
              </a:ext>
            </a:extLst>
          </p:cNvPr>
          <p:cNvPicPr>
            <a:picLocks noChangeAspect="1"/>
          </p:cNvPicPr>
          <p:nvPr/>
        </p:nvPicPr>
        <p:blipFill>
          <a:blip r:embed="rId3"/>
          <a:stretch>
            <a:fillRect/>
          </a:stretch>
        </p:blipFill>
        <p:spPr>
          <a:xfrm>
            <a:off x="103880" y="536336"/>
            <a:ext cx="6804919" cy="6098909"/>
          </a:xfrm>
          <a:prstGeom prst="rect">
            <a:avLst/>
          </a:prstGeom>
        </p:spPr>
      </p:pic>
      <p:sp>
        <p:nvSpPr>
          <p:cNvPr id="3" name="TextBox 2">
            <a:extLst>
              <a:ext uri="{FF2B5EF4-FFF2-40B4-BE49-F238E27FC236}">
                <a16:creationId xmlns:a16="http://schemas.microsoft.com/office/drawing/2014/main" id="{A3B8FC42-8BDD-D8AE-03E2-FB098F8E2918}"/>
              </a:ext>
            </a:extLst>
          </p:cNvPr>
          <p:cNvSpPr txBox="1"/>
          <p:nvPr/>
        </p:nvSpPr>
        <p:spPr>
          <a:xfrm>
            <a:off x="6997700" y="2716321"/>
            <a:ext cx="4569720" cy="1738938"/>
          </a:xfrm>
          <a:prstGeom prst="rect">
            <a:avLst/>
          </a:prstGeom>
          <a:noFill/>
        </p:spPr>
        <p:txBody>
          <a:bodyPr wrap="square" lIns="0" tIns="0" rIns="0" bIns="0" rtlCol="0">
            <a:spAutoFit/>
          </a:bodyPr>
          <a:lstStyle/>
          <a:p>
            <a:pPr>
              <a:spcBef>
                <a:spcPts val="600"/>
              </a:spcBef>
              <a:buSzPct val="100000"/>
            </a:pPr>
            <a:r>
              <a:rPr lang="en-US" sz="5400" dirty="0">
                <a:solidFill>
                  <a:srgbClr val="313131"/>
                </a:solidFill>
                <a:latin typeface="+mj-lt"/>
              </a:rPr>
              <a:t>Audience </a:t>
            </a:r>
          </a:p>
          <a:p>
            <a:pPr>
              <a:spcBef>
                <a:spcPts val="600"/>
              </a:spcBef>
              <a:buSzPct val="100000"/>
            </a:pPr>
            <a:r>
              <a:rPr lang="en-US" sz="5400" dirty="0">
                <a:solidFill>
                  <a:srgbClr val="313131"/>
                </a:solidFill>
                <a:latin typeface="+mj-lt"/>
              </a:rPr>
              <a:t>Q&amp;A</a:t>
            </a:r>
          </a:p>
        </p:txBody>
      </p:sp>
    </p:spTree>
    <p:extLst>
      <p:ext uri="{BB962C8B-B14F-4D97-AF65-F5344CB8AC3E}">
        <p14:creationId xmlns:p14="http://schemas.microsoft.com/office/powerpoint/2010/main" val="209508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99D3-D021-AE69-0E60-14B9FD624407}"/>
            </a:ext>
          </a:extLst>
        </p:cNvPr>
        <p:cNvGrpSpPr/>
        <p:nvPr/>
      </p:nvGrpSpPr>
      <p:grpSpPr>
        <a:xfrm>
          <a:off x="0" y="0"/>
          <a:ext cx="0" cy="0"/>
          <a:chOff x="0" y="0"/>
          <a:chExt cx="0" cy="0"/>
        </a:xfrm>
      </p:grpSpPr>
      <p:pic>
        <p:nvPicPr>
          <p:cNvPr id="21" name="Picture 20" descr="A light shining through a triangle&#10;&#10;Description automatically generated">
            <a:extLst>
              <a:ext uri="{FF2B5EF4-FFF2-40B4-BE49-F238E27FC236}">
                <a16:creationId xmlns:a16="http://schemas.microsoft.com/office/drawing/2014/main" id="{694BAFFF-A5C5-B05B-3273-F44CDFBFE551}"/>
              </a:ext>
            </a:extLst>
          </p:cNvPr>
          <p:cNvPicPr>
            <a:picLocks noChangeAspect="1"/>
          </p:cNvPicPr>
          <p:nvPr/>
        </p:nvPicPr>
        <p:blipFill>
          <a:blip r:embed="rId2">
            <a:alphaModFix amt="43000"/>
          </a:blip>
          <a:stretch>
            <a:fillRect/>
          </a:stretch>
        </p:blipFill>
        <p:spPr>
          <a:xfrm>
            <a:off x="0" y="531627"/>
            <a:ext cx="12192000" cy="6858000"/>
          </a:xfrm>
          <a:prstGeom prst="rect">
            <a:avLst/>
          </a:prstGeom>
        </p:spPr>
      </p:pic>
      <p:grpSp>
        <p:nvGrpSpPr>
          <p:cNvPr id="3" name="Group 2">
            <a:extLst>
              <a:ext uri="{FF2B5EF4-FFF2-40B4-BE49-F238E27FC236}">
                <a16:creationId xmlns:a16="http://schemas.microsoft.com/office/drawing/2014/main" id="{CE533501-85DF-58FC-22EF-5BB382F61324}"/>
              </a:ext>
            </a:extLst>
          </p:cNvPr>
          <p:cNvGrpSpPr/>
          <p:nvPr/>
        </p:nvGrpSpPr>
        <p:grpSpPr>
          <a:xfrm>
            <a:off x="707360" y="1596178"/>
            <a:ext cx="8204200" cy="4268063"/>
            <a:chOff x="2209800" y="1078637"/>
            <a:chExt cx="8204200" cy="4268063"/>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FA116192-0183-3BBA-5B9C-2DBAF0CAF80C}"/>
                </a:ext>
              </a:extLst>
            </p:cNvPr>
            <p:cNvSpPr/>
            <p:nvPr/>
          </p:nvSpPr>
          <p:spPr bwMode="gray">
            <a:xfrm>
              <a:off x="2209800" y="1078637"/>
              <a:ext cx="8077200" cy="4268063"/>
            </a:xfrm>
            <a:prstGeom prst="rect">
              <a:avLst/>
            </a:prstGeom>
            <a:solidFill>
              <a:srgbClr val="00509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extBox 4">
              <a:extLst>
                <a:ext uri="{FF2B5EF4-FFF2-40B4-BE49-F238E27FC236}">
                  <a16:creationId xmlns:a16="http://schemas.microsoft.com/office/drawing/2014/main" id="{373580E8-8741-F2C3-C3EC-F696CA442156}"/>
                </a:ext>
              </a:extLst>
            </p:cNvPr>
            <p:cNvSpPr txBox="1"/>
            <p:nvPr/>
          </p:nvSpPr>
          <p:spPr>
            <a:xfrm>
              <a:off x="2438400" y="1277322"/>
              <a:ext cx="4838700" cy="369332"/>
            </a:xfrm>
            <a:prstGeom prst="rect">
              <a:avLst/>
            </a:prstGeom>
            <a:noFill/>
          </p:spPr>
          <p:txBody>
            <a:bodyPr wrap="square" lIns="0" tIns="0" rIns="0" bIns="0" rtlCol="0">
              <a:spAutoFit/>
            </a:bodyPr>
            <a:lstStyle/>
            <a:p>
              <a:pPr>
                <a:spcBef>
                  <a:spcPts val="600"/>
                </a:spcBef>
                <a:buSzPct val="100000"/>
              </a:pPr>
              <a:r>
                <a:rPr lang="en-US" sz="2400" b="1" dirty="0"/>
                <a:t>Turn Insight into ROI with Index Pro</a:t>
              </a:r>
            </a:p>
          </p:txBody>
        </p:sp>
        <p:sp>
          <p:nvSpPr>
            <p:cNvPr id="6" name="TextBox 5">
              <a:extLst>
                <a:ext uri="{FF2B5EF4-FFF2-40B4-BE49-F238E27FC236}">
                  <a16:creationId xmlns:a16="http://schemas.microsoft.com/office/drawing/2014/main" id="{734A18D7-6009-876E-B417-21E07310027F}"/>
                </a:ext>
              </a:extLst>
            </p:cNvPr>
            <p:cNvSpPr txBox="1"/>
            <p:nvPr/>
          </p:nvSpPr>
          <p:spPr>
            <a:xfrm>
              <a:off x="2438400" y="1728688"/>
              <a:ext cx="7543800" cy="215444"/>
            </a:xfrm>
            <a:prstGeom prst="rect">
              <a:avLst/>
            </a:prstGeom>
            <a:noFill/>
          </p:spPr>
          <p:txBody>
            <a:bodyPr wrap="square" lIns="0" tIns="0" rIns="0" bIns="0" rtlCol="0">
              <a:spAutoFit/>
            </a:bodyPr>
            <a:lstStyle/>
            <a:p>
              <a:pPr>
                <a:spcBef>
                  <a:spcPts val="600"/>
                </a:spcBef>
                <a:buSzPct val="100000"/>
              </a:pPr>
              <a:r>
                <a:rPr lang="en-US" sz="1400" dirty="0"/>
                <a:t>Access interactive analytics, on-demand ROI tools, and expert support available only in Index Pro.</a:t>
              </a:r>
            </a:p>
          </p:txBody>
        </p:sp>
        <p:grpSp>
          <p:nvGrpSpPr>
            <p:cNvPr id="7" name="Group 6">
              <a:extLst>
                <a:ext uri="{FF2B5EF4-FFF2-40B4-BE49-F238E27FC236}">
                  <a16:creationId xmlns:a16="http://schemas.microsoft.com/office/drawing/2014/main" id="{5298C9A6-0796-E09C-7495-CD1A7AB50907}"/>
                </a:ext>
              </a:extLst>
            </p:cNvPr>
            <p:cNvGrpSpPr/>
            <p:nvPr/>
          </p:nvGrpSpPr>
          <p:grpSpPr>
            <a:xfrm>
              <a:off x="2641600" y="2124279"/>
              <a:ext cx="7772400" cy="1272590"/>
              <a:chOff x="2641600" y="2268834"/>
              <a:chExt cx="7772400" cy="1272590"/>
            </a:xfrm>
          </p:grpSpPr>
          <p:sp>
            <p:nvSpPr>
              <p:cNvPr id="12" name="Flowchart: Connector 11">
                <a:extLst>
                  <a:ext uri="{FF2B5EF4-FFF2-40B4-BE49-F238E27FC236}">
                    <a16:creationId xmlns:a16="http://schemas.microsoft.com/office/drawing/2014/main" id="{2A41175A-C59A-E97B-1C58-20C09C90ABD0}"/>
                  </a:ext>
                </a:extLst>
              </p:cNvPr>
              <p:cNvSpPr/>
              <p:nvPr/>
            </p:nvSpPr>
            <p:spPr bwMode="gray">
              <a:xfrm>
                <a:off x="2641600" y="2322695"/>
                <a:ext cx="101600" cy="107722"/>
              </a:xfrm>
              <a:prstGeom prst="flowChartConnector">
                <a:avLst/>
              </a:prstGeom>
              <a:solidFill>
                <a:schemeClr val="accent2">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Flowchart: Connector 12">
                <a:extLst>
                  <a:ext uri="{FF2B5EF4-FFF2-40B4-BE49-F238E27FC236}">
                    <a16:creationId xmlns:a16="http://schemas.microsoft.com/office/drawing/2014/main" id="{44632F70-543D-8AAD-65D0-D76D09C44B35}"/>
                  </a:ext>
                </a:extLst>
              </p:cNvPr>
              <p:cNvSpPr/>
              <p:nvPr/>
            </p:nvSpPr>
            <p:spPr bwMode="gray">
              <a:xfrm>
                <a:off x="2641600" y="2675077"/>
                <a:ext cx="101600" cy="107722"/>
              </a:xfrm>
              <a:prstGeom prst="flowChartConnector">
                <a:avLst/>
              </a:prstGeom>
              <a:solidFill>
                <a:schemeClr val="accent2">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nvGrpSpPr>
              <p:cNvPr id="14" name="Group 13">
                <a:extLst>
                  <a:ext uri="{FF2B5EF4-FFF2-40B4-BE49-F238E27FC236}">
                    <a16:creationId xmlns:a16="http://schemas.microsoft.com/office/drawing/2014/main" id="{A65F018B-A31D-88B7-17D9-3DAFBF1677CB}"/>
                  </a:ext>
                </a:extLst>
              </p:cNvPr>
              <p:cNvGrpSpPr/>
              <p:nvPr/>
            </p:nvGrpSpPr>
            <p:grpSpPr>
              <a:xfrm>
                <a:off x="2641600" y="2268834"/>
                <a:ext cx="7772400" cy="1272590"/>
                <a:chOff x="2641600" y="2268834"/>
                <a:chExt cx="7772400" cy="1272590"/>
              </a:xfrm>
            </p:grpSpPr>
            <p:sp>
              <p:nvSpPr>
                <p:cNvPr id="15" name="TextBox 14">
                  <a:extLst>
                    <a:ext uri="{FF2B5EF4-FFF2-40B4-BE49-F238E27FC236}">
                      <a16:creationId xmlns:a16="http://schemas.microsoft.com/office/drawing/2014/main" id="{132F3EA7-BFE0-8562-D239-AD44FAC368A5}"/>
                    </a:ext>
                  </a:extLst>
                </p:cNvPr>
                <p:cNvSpPr txBox="1"/>
                <p:nvPr/>
              </p:nvSpPr>
              <p:spPr>
                <a:xfrm>
                  <a:off x="2870200" y="2268834"/>
                  <a:ext cx="7543800" cy="215444"/>
                </a:xfrm>
                <a:prstGeom prst="rect">
                  <a:avLst/>
                </a:prstGeom>
                <a:noFill/>
              </p:spPr>
              <p:txBody>
                <a:bodyPr wrap="square" lIns="0" tIns="0" rIns="0" bIns="0" rtlCol="0">
                  <a:spAutoFit/>
                </a:bodyPr>
                <a:lstStyle/>
                <a:p>
                  <a:pPr>
                    <a:spcBef>
                      <a:spcPts val="600"/>
                    </a:spcBef>
                    <a:buSzPct val="100000"/>
                  </a:pPr>
                  <a:r>
                    <a:rPr lang="en-US" sz="1400" b="1" dirty="0"/>
                    <a:t>Visualize what’s possible. </a:t>
                  </a:r>
                  <a:r>
                    <a:rPr lang="en-US" sz="1400" dirty="0"/>
                    <a:t>Explore an interactive chartbook with transaction-level and financial data.</a:t>
                  </a:r>
                </a:p>
              </p:txBody>
            </p:sp>
            <p:sp>
              <p:nvSpPr>
                <p:cNvPr id="16" name="TextBox 15">
                  <a:extLst>
                    <a:ext uri="{FF2B5EF4-FFF2-40B4-BE49-F238E27FC236}">
                      <a16:creationId xmlns:a16="http://schemas.microsoft.com/office/drawing/2014/main" id="{B35427F0-A3B9-86A1-0F73-1ADFAD48E179}"/>
                    </a:ext>
                  </a:extLst>
                </p:cNvPr>
                <p:cNvSpPr txBox="1"/>
                <p:nvPr/>
              </p:nvSpPr>
              <p:spPr>
                <a:xfrm>
                  <a:off x="2870200" y="2621216"/>
                  <a:ext cx="7543800" cy="215444"/>
                </a:xfrm>
                <a:prstGeom prst="rect">
                  <a:avLst/>
                </a:prstGeom>
                <a:noFill/>
              </p:spPr>
              <p:txBody>
                <a:bodyPr wrap="square" lIns="0" tIns="0" rIns="0" bIns="0" rtlCol="0">
                  <a:spAutoFit/>
                </a:bodyPr>
                <a:lstStyle/>
                <a:p>
                  <a:pPr>
                    <a:spcBef>
                      <a:spcPts val="600"/>
                    </a:spcBef>
                    <a:buSzPct val="100000"/>
                  </a:pPr>
                  <a:r>
                    <a:rPr lang="en-US" sz="1400" b="1"/>
                    <a:t>Quantify your savings. </a:t>
                  </a:r>
                  <a:r>
                    <a:rPr lang="en-US" sz="1400"/>
                    <a:t>Use the </a:t>
                  </a:r>
                  <a:r>
                    <a:rPr lang="en-US" sz="1400" i="1"/>
                    <a:t>ROI calculator </a:t>
                  </a:r>
                  <a:r>
                    <a:rPr lang="en-US" sz="1400"/>
                    <a:t>to uncover your real cost-reduction opportunities.</a:t>
                  </a:r>
                </a:p>
              </p:txBody>
            </p:sp>
            <p:sp>
              <p:nvSpPr>
                <p:cNvPr id="17" name="TextBox 16">
                  <a:extLst>
                    <a:ext uri="{FF2B5EF4-FFF2-40B4-BE49-F238E27FC236}">
                      <a16:creationId xmlns:a16="http://schemas.microsoft.com/office/drawing/2014/main" id="{DFE6E22C-6E38-D9D7-7660-7C5502F41C68}"/>
                    </a:ext>
                  </a:extLst>
                </p:cNvPr>
                <p:cNvSpPr txBox="1"/>
                <p:nvPr/>
              </p:nvSpPr>
              <p:spPr>
                <a:xfrm>
                  <a:off x="2870200" y="2973598"/>
                  <a:ext cx="7543800" cy="215444"/>
                </a:xfrm>
                <a:prstGeom prst="rect">
                  <a:avLst/>
                </a:prstGeom>
                <a:noFill/>
              </p:spPr>
              <p:txBody>
                <a:bodyPr wrap="square" lIns="0" tIns="0" rIns="0" bIns="0" rtlCol="0">
                  <a:spAutoFit/>
                </a:bodyPr>
                <a:lstStyle/>
                <a:p>
                  <a:pPr>
                    <a:spcBef>
                      <a:spcPts val="600"/>
                    </a:spcBef>
                    <a:buSzPct val="100000"/>
                  </a:pPr>
                  <a:r>
                    <a:rPr lang="en-US" sz="1400" b="1" dirty="0"/>
                    <a:t>Get tailored support. </a:t>
                  </a:r>
                  <a:r>
                    <a:rPr lang="en-US" sz="1400" dirty="0"/>
                    <a:t>Tap into 1-hour of consulting to shape your automation strategy.</a:t>
                  </a:r>
                </a:p>
              </p:txBody>
            </p:sp>
            <p:sp>
              <p:nvSpPr>
                <p:cNvPr id="18" name="TextBox 17">
                  <a:extLst>
                    <a:ext uri="{FF2B5EF4-FFF2-40B4-BE49-F238E27FC236}">
                      <a16:creationId xmlns:a16="http://schemas.microsoft.com/office/drawing/2014/main" id="{46D4ADF0-E322-C2CB-DA13-92140A157DBD}"/>
                    </a:ext>
                  </a:extLst>
                </p:cNvPr>
                <p:cNvSpPr txBox="1"/>
                <p:nvPr/>
              </p:nvSpPr>
              <p:spPr>
                <a:xfrm>
                  <a:off x="2870200" y="3325980"/>
                  <a:ext cx="7543800" cy="215444"/>
                </a:xfrm>
                <a:prstGeom prst="rect">
                  <a:avLst/>
                </a:prstGeom>
                <a:noFill/>
              </p:spPr>
              <p:txBody>
                <a:bodyPr wrap="square" lIns="0" tIns="0" rIns="0" bIns="0" rtlCol="0">
                  <a:spAutoFit/>
                </a:bodyPr>
                <a:lstStyle/>
                <a:p>
                  <a:pPr>
                    <a:spcBef>
                      <a:spcPts val="600"/>
                    </a:spcBef>
                    <a:buSzPct val="100000"/>
                  </a:pPr>
                  <a:r>
                    <a:rPr lang="en-US" sz="1400" b="1"/>
                    <a:t>Stay ahead. </a:t>
                  </a:r>
                  <a:r>
                    <a:rPr lang="en-US" sz="1400"/>
                    <a:t>Access emerging data on FHIR, interoperability, and AI before anyone else.</a:t>
                  </a:r>
                </a:p>
              </p:txBody>
            </p:sp>
            <p:sp>
              <p:nvSpPr>
                <p:cNvPr id="19" name="Flowchart: Connector 18">
                  <a:extLst>
                    <a:ext uri="{FF2B5EF4-FFF2-40B4-BE49-F238E27FC236}">
                      <a16:creationId xmlns:a16="http://schemas.microsoft.com/office/drawing/2014/main" id="{B1E95864-C339-B2B5-6AC1-174D6F7353A2}"/>
                    </a:ext>
                  </a:extLst>
                </p:cNvPr>
                <p:cNvSpPr/>
                <p:nvPr/>
              </p:nvSpPr>
              <p:spPr bwMode="gray">
                <a:xfrm>
                  <a:off x="2641600" y="3027459"/>
                  <a:ext cx="101600" cy="107722"/>
                </a:xfrm>
                <a:prstGeom prst="flowChartConnector">
                  <a:avLst/>
                </a:prstGeom>
                <a:solidFill>
                  <a:schemeClr val="accent2">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0" name="Flowchart: Connector 19">
                  <a:extLst>
                    <a:ext uri="{FF2B5EF4-FFF2-40B4-BE49-F238E27FC236}">
                      <a16:creationId xmlns:a16="http://schemas.microsoft.com/office/drawing/2014/main" id="{CE23A257-CD87-9EBA-6346-01F948A51CDD}"/>
                    </a:ext>
                  </a:extLst>
                </p:cNvPr>
                <p:cNvSpPr/>
                <p:nvPr/>
              </p:nvSpPr>
              <p:spPr bwMode="gray">
                <a:xfrm>
                  <a:off x="2641600" y="3379841"/>
                  <a:ext cx="101600" cy="107722"/>
                </a:xfrm>
                <a:prstGeom prst="flowChartConnector">
                  <a:avLst/>
                </a:prstGeom>
                <a:solidFill>
                  <a:schemeClr val="accent2">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grpSp>
        <p:sp>
          <p:nvSpPr>
            <p:cNvPr id="8" name="TextBox 7">
              <a:extLst>
                <a:ext uri="{FF2B5EF4-FFF2-40B4-BE49-F238E27FC236}">
                  <a16:creationId xmlns:a16="http://schemas.microsoft.com/office/drawing/2014/main" id="{D164472D-CBC2-013E-FF23-FEE435CA505A}"/>
                </a:ext>
              </a:extLst>
            </p:cNvPr>
            <p:cNvSpPr txBox="1"/>
            <p:nvPr/>
          </p:nvSpPr>
          <p:spPr>
            <a:xfrm>
              <a:off x="2438400" y="4934647"/>
              <a:ext cx="7543800" cy="215444"/>
            </a:xfrm>
            <a:prstGeom prst="rect">
              <a:avLst/>
            </a:prstGeom>
            <a:noFill/>
          </p:spPr>
          <p:txBody>
            <a:bodyPr wrap="square" lIns="0" tIns="0" rIns="0" bIns="0" rtlCol="0">
              <a:spAutoFit/>
            </a:bodyPr>
            <a:lstStyle/>
            <a:p>
              <a:pPr>
                <a:spcBef>
                  <a:spcPts val="600"/>
                </a:spcBef>
                <a:buSzPct val="100000"/>
              </a:pPr>
              <a:r>
                <a:rPr lang="en-US" sz="1400" b="1" dirty="0">
                  <a:hlinkClick r:id="rId3">
                    <a:extLst>
                      <a:ext uri="{A12FA001-AC4F-418D-AE19-62706E023703}">
                        <ahyp:hlinkClr xmlns:ahyp="http://schemas.microsoft.com/office/drawing/2018/hyperlinkcolor" val="tx"/>
                      </a:ext>
                    </a:extLst>
                  </a:hlinkClick>
                </a:rPr>
                <a:t>Click here</a:t>
              </a:r>
              <a:r>
                <a:rPr lang="en-US" sz="1400" b="1" dirty="0"/>
                <a:t> to start your Index Pro experience.</a:t>
              </a:r>
              <a:endParaRPr lang="en-US" sz="1400" dirty="0"/>
            </a:p>
          </p:txBody>
        </p:sp>
        <p:grpSp>
          <p:nvGrpSpPr>
            <p:cNvPr id="9" name="Group 8">
              <a:extLst>
                <a:ext uri="{FF2B5EF4-FFF2-40B4-BE49-F238E27FC236}">
                  <a16:creationId xmlns:a16="http://schemas.microsoft.com/office/drawing/2014/main" id="{EB6DC4DA-C1EA-C4D7-7EB0-F7985F1AA290}"/>
                </a:ext>
              </a:extLst>
            </p:cNvPr>
            <p:cNvGrpSpPr/>
            <p:nvPr/>
          </p:nvGrpSpPr>
          <p:grpSpPr>
            <a:xfrm>
              <a:off x="2438399" y="3573910"/>
              <a:ext cx="1307509" cy="1259863"/>
              <a:chOff x="4813299" y="3533806"/>
              <a:chExt cx="1569011" cy="1495393"/>
            </a:xfrm>
          </p:grpSpPr>
          <p:sp>
            <p:nvSpPr>
              <p:cNvPr id="10" name="Rectangle: Rounded Corners 9">
                <a:extLst>
                  <a:ext uri="{FF2B5EF4-FFF2-40B4-BE49-F238E27FC236}">
                    <a16:creationId xmlns:a16="http://schemas.microsoft.com/office/drawing/2014/main" id="{31665297-C407-3BB0-D2A1-12253802EE28}"/>
                  </a:ext>
                </a:extLst>
              </p:cNvPr>
              <p:cNvSpPr/>
              <p:nvPr/>
            </p:nvSpPr>
            <p:spPr bwMode="gray">
              <a:xfrm>
                <a:off x="4813299" y="3533806"/>
                <a:ext cx="1569011" cy="1495393"/>
              </a:xfrm>
              <a:prstGeom prst="roundRect">
                <a:avLst/>
              </a:prstGeom>
              <a:solidFill>
                <a:schemeClr val="tx1"/>
              </a:solidFill>
              <a:ln w="19050" algn="ctr">
                <a:solidFill>
                  <a:srgbClr val="FFFFFF"/>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11" name="Picture 10" descr="A qr code on a white background&#10;&#10;Description automatically generated">
                <a:extLst>
                  <a:ext uri="{FF2B5EF4-FFF2-40B4-BE49-F238E27FC236}">
                    <a16:creationId xmlns:a16="http://schemas.microsoft.com/office/drawing/2014/main" id="{9A72D84C-55DB-3A1E-2BFF-203C80CC3240}"/>
                  </a:ext>
                </a:extLst>
              </p:cNvPr>
              <p:cNvPicPr>
                <a:picLocks noChangeAspect="1"/>
              </p:cNvPicPr>
              <p:nvPr/>
            </p:nvPicPr>
            <p:blipFill>
              <a:blip r:embed="rId4"/>
              <a:srcRect l="442" t="2277" r="6568"/>
              <a:stretch/>
            </p:blipFill>
            <p:spPr>
              <a:xfrm>
                <a:off x="4939030" y="3638527"/>
                <a:ext cx="1272540" cy="1320580"/>
              </a:xfrm>
              <a:prstGeom prst="rect">
                <a:avLst/>
              </a:prstGeom>
            </p:spPr>
          </p:pic>
        </p:grpSp>
      </p:grpSp>
      <p:sp>
        <p:nvSpPr>
          <p:cNvPr id="23" name="Title 2">
            <a:extLst>
              <a:ext uri="{FF2B5EF4-FFF2-40B4-BE49-F238E27FC236}">
                <a16:creationId xmlns:a16="http://schemas.microsoft.com/office/drawing/2014/main" id="{2E1E74CD-630B-E3F4-1509-C33EA4989EC0}"/>
              </a:ext>
            </a:extLst>
          </p:cNvPr>
          <p:cNvSpPr txBox="1">
            <a:spLocks/>
          </p:cNvSpPr>
          <p:nvPr/>
        </p:nvSpPr>
        <p:spPr>
          <a:xfrm>
            <a:off x="706602" y="753770"/>
            <a:ext cx="11338560" cy="852627"/>
          </a:xfrm>
          <a:prstGeom prst="rect">
            <a:avLst/>
          </a:prstGeom>
        </p:spPr>
        <p:txBody>
          <a:bodyPr/>
          <a:lstStyle>
            <a:lvl1pPr algn="ctr" defTabSz="685800" rtl="0" eaLnBrk="1" fontAlgn="base" hangingPunct="1">
              <a:spcBef>
                <a:spcPct val="0"/>
              </a:spcBef>
              <a:spcAft>
                <a:spcPct val="0"/>
              </a:spcAft>
              <a:defRPr sz="2800" kern="1200" spc="-30" baseline="0">
                <a:solidFill>
                  <a:schemeClr val="tx1"/>
                </a:solidFill>
                <a:latin typeface="Arial" panose="020B0604020202020204" pitchFamily="34" charset="0"/>
                <a:ea typeface="+mj-ea"/>
                <a:cs typeface="Calibri Light" panose="020F0302020204030204" pitchFamily="34" charset="0"/>
              </a:defRPr>
            </a:lvl1pPr>
            <a:lvl2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2pPr>
            <a:lvl3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3pPr>
            <a:lvl4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4pPr>
            <a:lvl5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5pPr>
            <a:lvl6pPr marL="4572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6pPr>
            <a:lvl7pPr marL="9144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7pPr>
            <a:lvl8pPr marL="13716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8pPr>
            <a:lvl9pPr marL="18288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9pPr>
          </a:lstStyle>
          <a:p>
            <a:r>
              <a:rPr lang="en-US" dirty="0">
                <a:solidFill>
                  <a:schemeClr val="bg1"/>
                </a:solidFill>
              </a:rPr>
              <a:t>To schedule a demo of Index Pro, </a:t>
            </a:r>
            <a:r>
              <a:rPr lang="en-US" altLang="en-US" spc="0" dirty="0">
                <a:solidFill>
                  <a:schemeClr val="bg1"/>
                </a:solidFill>
              </a:rPr>
              <a:t>email </a:t>
            </a:r>
            <a:r>
              <a:rPr lang="en-US" altLang="en-US" spc="0" dirty="0">
                <a:solidFill>
                  <a:schemeClr val="bg2"/>
                </a:solidFill>
                <a:hlinkClick r:id="rId5">
                  <a:extLst>
                    <a:ext uri="{A12FA001-AC4F-418D-AE19-62706E023703}">
                      <ahyp:hlinkClr xmlns:ahyp="http://schemas.microsoft.com/office/drawing/2018/hyperlinkcolor" val="tx"/>
                    </a:ext>
                  </a:extLst>
                </a:hlinkClick>
              </a:rPr>
              <a:t>insights@caqh.org</a:t>
            </a:r>
            <a:r>
              <a:rPr lang="en-US" altLang="en-US" spc="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662144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raph&#10;&#10;AI-generated content may be incorrect.">
            <a:extLst>
              <a:ext uri="{FF2B5EF4-FFF2-40B4-BE49-F238E27FC236}">
                <a16:creationId xmlns:a16="http://schemas.microsoft.com/office/drawing/2014/main" id="{6679975A-7024-D340-8E56-AA96859A0470}"/>
              </a:ext>
            </a:extLst>
          </p:cNvPr>
          <p:cNvPicPr>
            <a:picLocks noChangeAspect="1"/>
          </p:cNvPicPr>
          <p:nvPr/>
        </p:nvPicPr>
        <p:blipFill>
          <a:blip r:embed="rId3" cstate="screen">
            <a:extLst>
              <a:ext uri="{28A0092B-C50C-407E-A947-70E740481C1C}">
                <a14:useLocalDpi xmlns:a14="http://schemas.microsoft.com/office/drawing/2010/main"/>
              </a:ext>
            </a:extLst>
          </a:blip>
          <a:srcRect l="-5854" t="4348" r="5854" b="31420"/>
          <a:stretch>
            <a:fillRect/>
          </a:stretch>
        </p:blipFill>
        <p:spPr>
          <a:xfrm>
            <a:off x="3941672" y="56272"/>
            <a:ext cx="8250328" cy="6858000"/>
          </a:xfrm>
          <a:prstGeom prst="rect">
            <a:avLst/>
          </a:prstGeom>
        </p:spPr>
      </p:pic>
      <p:sp>
        <p:nvSpPr>
          <p:cNvPr id="118786" name="Title 5">
            <a:extLst>
              <a:ext uri="{FF2B5EF4-FFF2-40B4-BE49-F238E27FC236}">
                <a16:creationId xmlns:a16="http://schemas.microsoft.com/office/drawing/2014/main" id="{055A2652-9641-CED0-01E0-8CDA89B3E873}"/>
              </a:ext>
            </a:extLst>
          </p:cNvPr>
          <p:cNvSpPr>
            <a:spLocks noGrp="1" noChangeArrowheads="1"/>
          </p:cNvSpPr>
          <p:nvPr>
            <p:ph type="ctrTitle" idx="4294967295"/>
          </p:nvPr>
        </p:nvSpPr>
        <p:spPr>
          <a:xfrm>
            <a:off x="848325" y="1720850"/>
            <a:ext cx="6023530" cy="2833688"/>
          </a:xfrm>
        </p:spPr>
        <p:txBody>
          <a:bodyPr/>
          <a:lstStyle/>
          <a:p>
            <a:pPr marL="0" marR="0" lvl="0" indent="0" algn="l" defTabSz="685800" rtl="0" eaLnBrk="1" fontAlgn="base" latinLnBrk="0" hangingPunct="1">
              <a:lnSpc>
                <a:spcPct val="120000"/>
              </a:lnSpc>
              <a:spcBef>
                <a:spcPts val="200"/>
              </a:spcBef>
              <a:spcAft>
                <a:spcPts val="200"/>
              </a:spcAft>
              <a:tabLst/>
              <a:defRPr/>
            </a:pPr>
            <a:r>
              <a:rPr kumimoji="0" lang="en-US" altLang="en-US" sz="1600" b="0" i="0" u="none" strike="noStrike" kern="1200" cap="none" spc="0" normalizeH="0" baseline="0" noProof="0" dirty="0">
                <a:ln>
                  <a:noFill/>
                </a:ln>
                <a:solidFill>
                  <a:schemeClr val="bg1"/>
                </a:solidFill>
                <a:effectLst/>
                <a:uLnTx/>
                <a:uFillTx/>
                <a:latin typeface="+mn-lt"/>
                <a:ea typeface="+mn-ea"/>
              </a:rPr>
              <a:t>CAQH Insights identifies opportunities to streamline business practices and measure the impact of a more automated healthcare workflow through industry research and partnerships. </a:t>
            </a:r>
            <a:br>
              <a:rPr kumimoji="0" lang="en-US" altLang="en-US" sz="1600" b="0" i="0" u="none" strike="noStrike" kern="1200" cap="none" spc="0" normalizeH="0" baseline="0" noProof="0" dirty="0">
                <a:ln>
                  <a:noFill/>
                </a:ln>
                <a:solidFill>
                  <a:schemeClr val="bg1"/>
                </a:solidFill>
                <a:effectLst/>
                <a:uLnTx/>
                <a:uFillTx/>
                <a:latin typeface="+mn-lt"/>
                <a:ea typeface="+mn-ea"/>
              </a:rPr>
            </a:br>
            <a:br>
              <a:rPr kumimoji="0" lang="en-US" altLang="en-US" sz="1600" b="0" i="0" u="none" strike="noStrike" kern="1200" cap="none" spc="0" normalizeH="0" baseline="0" noProof="0" dirty="0">
                <a:ln>
                  <a:noFill/>
                </a:ln>
                <a:solidFill>
                  <a:schemeClr val="bg1"/>
                </a:solidFill>
                <a:effectLst/>
                <a:uLnTx/>
                <a:uFillTx/>
                <a:latin typeface="+mn-lt"/>
                <a:ea typeface="+mn-ea"/>
              </a:rPr>
            </a:br>
            <a:r>
              <a:rPr kumimoji="0" lang="en-US" altLang="en-US" sz="2200" i="0" u="none" strike="noStrike" kern="1200" cap="none" spc="0" normalizeH="0" baseline="0" noProof="0" dirty="0">
                <a:ln>
                  <a:noFill/>
                </a:ln>
                <a:solidFill>
                  <a:schemeClr val="tx2"/>
                </a:solidFill>
                <a:effectLst/>
                <a:uLnTx/>
                <a:uFillTx/>
                <a:latin typeface="+mn-lt"/>
                <a:ea typeface="+mn-ea"/>
              </a:rPr>
              <a:t>Participate in the CAQH Index</a:t>
            </a:r>
            <a:br>
              <a:rPr kumimoji="0" lang="en-US" altLang="en-US" sz="1600" b="0" i="0" u="none" strike="noStrike" kern="1200" cap="none" spc="0" normalizeH="0" baseline="0" noProof="0" dirty="0">
                <a:ln>
                  <a:noFill/>
                </a:ln>
                <a:solidFill>
                  <a:schemeClr val="bg1"/>
                </a:solidFill>
                <a:effectLst/>
                <a:uLnTx/>
                <a:uFillTx/>
                <a:latin typeface="+mn-lt"/>
                <a:ea typeface="+mn-ea"/>
              </a:rPr>
            </a:br>
            <a:r>
              <a:rPr kumimoji="0" lang="en-US" altLang="en-US" sz="1600" b="0" i="0" u="none" strike="noStrike" kern="1200" cap="none" spc="0" normalizeH="0" baseline="0" noProof="0" dirty="0">
                <a:ln>
                  <a:noFill/>
                </a:ln>
                <a:solidFill>
                  <a:schemeClr val="bg1"/>
                </a:solidFill>
                <a:effectLst/>
                <a:uLnTx/>
                <a:uFillTx/>
                <a:latin typeface="+mn-lt"/>
                <a:ea typeface="+mn-ea"/>
              </a:rPr>
              <a:t>We invite medical and dental plans, healthcare providers and vendors to contribute to the CAQH Index. Data collection begins Summer 2026. For more information and to participate, please email </a:t>
            </a:r>
            <a:r>
              <a:rPr kumimoji="0" lang="en-US" altLang="en-US" sz="1600" b="0" i="0" u="none" strike="noStrike" kern="1200" cap="none" spc="0" normalizeH="0" baseline="0" noProof="0" dirty="0">
                <a:ln>
                  <a:noFill/>
                </a:ln>
                <a:solidFill>
                  <a:schemeClr val="bg2"/>
                </a:solidFill>
                <a:effectLst/>
                <a:uLnTx/>
                <a:uFillTx/>
                <a:latin typeface="+mn-lt"/>
                <a:ea typeface="+mn-ea"/>
                <a:hlinkClick r:id="rId4">
                  <a:extLst>
                    <a:ext uri="{A12FA001-AC4F-418D-AE19-62706E023703}">
                      <ahyp:hlinkClr xmlns:ahyp="http://schemas.microsoft.com/office/drawing/2018/hyperlinkcolor" val="tx"/>
                    </a:ext>
                  </a:extLst>
                </a:hlinkClick>
              </a:rPr>
              <a:t>insights@caqh.org</a:t>
            </a:r>
            <a:r>
              <a:rPr kumimoji="0" lang="en-US" altLang="en-US" sz="1600" b="0" i="0" u="none" strike="noStrike" kern="1200" cap="none" spc="0" normalizeH="0" baseline="0" noProof="0" dirty="0">
                <a:ln>
                  <a:noFill/>
                </a:ln>
                <a:solidFill>
                  <a:schemeClr val="bg1"/>
                </a:solidFill>
                <a:effectLst/>
                <a:uLnTx/>
                <a:uFillTx/>
                <a:latin typeface="+mn-lt"/>
                <a:ea typeface="+mn-ea"/>
              </a:rPr>
              <a:t>.</a:t>
            </a:r>
            <a:endParaRPr lang="en-US" altLang="en-US" sz="1600" dirty="0">
              <a:solidFill>
                <a:schemeClr val="bg1"/>
              </a:solidFill>
              <a:latin typeface="+mn-lt"/>
              <a:cs typeface="Open Sans" panose="020B0606030504020204" pitchFamily="34" charset="0"/>
            </a:endParaRPr>
          </a:p>
        </p:txBody>
      </p:sp>
      <p:pic>
        <p:nvPicPr>
          <p:cNvPr id="2" name="Picture 1" descr="A blue and black logo">
            <a:extLst>
              <a:ext uri="{FF2B5EF4-FFF2-40B4-BE49-F238E27FC236}">
                <a16:creationId xmlns:a16="http://schemas.microsoft.com/office/drawing/2014/main" id="{AC54DC68-4256-CB27-24ED-34A7112D1A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375" y="353078"/>
            <a:ext cx="3243249" cy="1356359"/>
          </a:xfrm>
          <a:prstGeom prst="rect">
            <a:avLst/>
          </a:prstGeom>
        </p:spPr>
      </p:pic>
      <p:sp>
        <p:nvSpPr>
          <p:cNvPr id="3" name="Copyright">
            <a:extLst>
              <a:ext uri="{FF2B5EF4-FFF2-40B4-BE49-F238E27FC236}">
                <a16:creationId xmlns:a16="http://schemas.microsoft.com/office/drawing/2014/main" id="{6D490A27-2887-FF72-35EA-C18102557B67}"/>
              </a:ext>
            </a:extLst>
          </p:cNvPr>
          <p:cNvSpPr txBox="1">
            <a:spLocks noChangeArrowheads="1"/>
          </p:cNvSpPr>
          <p:nvPr/>
        </p:nvSpPr>
        <p:spPr bwMode="auto">
          <a:xfrm>
            <a:off x="868363" y="6515100"/>
            <a:ext cx="5356225" cy="1238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450"/>
              </a:spcBef>
              <a:buSzPct val="100000"/>
              <a:buFont typeface="Arial" panose="020B0604020202020204" pitchFamily="34" charset="0"/>
              <a:buNone/>
              <a:defRPr/>
            </a:pPr>
            <a:r>
              <a:rPr lang="en-US" altLang="en-US" sz="800">
                <a:solidFill>
                  <a:srgbClr val="000000"/>
                </a:solidFill>
                <a:latin typeface="+mn-lt"/>
                <a:cs typeface="Calibri" panose="020F0502020204030204" pitchFamily="34" charset="0"/>
              </a:rPr>
              <a:t>© 2026 CAQH, All Rights Reserved. Confidential and Proprietary.</a:t>
            </a:r>
          </a:p>
        </p:txBody>
      </p:sp>
      <p:pic>
        <p:nvPicPr>
          <p:cNvPr id="7" name="Picture 6" descr="A blue text on a black background&#10;&#10;AI-generated content may be incorrect.">
            <a:extLst>
              <a:ext uri="{FF2B5EF4-FFF2-40B4-BE49-F238E27FC236}">
                <a16:creationId xmlns:a16="http://schemas.microsoft.com/office/drawing/2014/main" id="{1AEAE766-D68D-56EF-708D-DC76171034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475" y="4555493"/>
            <a:ext cx="3131125" cy="13094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99D3-D021-AE69-0E60-14B9FD624407}"/>
            </a:ext>
          </a:extLst>
        </p:cNvPr>
        <p:cNvGrpSpPr/>
        <p:nvPr/>
      </p:nvGrpSpPr>
      <p:grpSpPr>
        <a:xfrm>
          <a:off x="0" y="0"/>
          <a:ext cx="0" cy="0"/>
          <a:chOff x="0" y="0"/>
          <a:chExt cx="0" cy="0"/>
        </a:xfrm>
      </p:grpSpPr>
      <p:pic>
        <p:nvPicPr>
          <p:cNvPr id="2" name="Picture 1" descr="A blue and black logo">
            <a:extLst>
              <a:ext uri="{FF2B5EF4-FFF2-40B4-BE49-F238E27FC236}">
                <a16:creationId xmlns:a16="http://schemas.microsoft.com/office/drawing/2014/main" id="{1DA03489-E917-5850-810C-4A9E961159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589" y="531627"/>
            <a:ext cx="3243249" cy="1356359"/>
          </a:xfrm>
          <a:prstGeom prst="rect">
            <a:avLst/>
          </a:prstGeom>
        </p:spPr>
      </p:pic>
      <p:sp>
        <p:nvSpPr>
          <p:cNvPr id="49" name="Rectangle 48">
            <a:extLst>
              <a:ext uri="{FF2B5EF4-FFF2-40B4-BE49-F238E27FC236}">
                <a16:creationId xmlns:a16="http://schemas.microsoft.com/office/drawing/2014/main" id="{FD20445D-BE26-004D-4A52-4A5F7A426CF3}"/>
              </a:ext>
            </a:extLst>
          </p:cNvPr>
          <p:cNvSpPr/>
          <p:nvPr/>
        </p:nvSpPr>
        <p:spPr bwMode="gray">
          <a:xfrm>
            <a:off x="-1" y="652473"/>
            <a:ext cx="12192000" cy="5354627"/>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50" name="Group 49">
            <a:extLst>
              <a:ext uri="{FF2B5EF4-FFF2-40B4-BE49-F238E27FC236}">
                <a16:creationId xmlns:a16="http://schemas.microsoft.com/office/drawing/2014/main" id="{1D4E02D4-A8BF-41E7-41EE-6A23DC84DF8C}"/>
              </a:ext>
            </a:extLst>
          </p:cNvPr>
          <p:cNvGrpSpPr/>
          <p:nvPr/>
        </p:nvGrpSpPr>
        <p:grpSpPr>
          <a:xfrm>
            <a:off x="401802" y="879277"/>
            <a:ext cx="11360160" cy="4962787"/>
            <a:chOff x="426719" y="1394168"/>
            <a:chExt cx="11360160" cy="4962787"/>
          </a:xfrm>
        </p:grpSpPr>
        <p:sp>
          <p:nvSpPr>
            <p:cNvPr id="51" name="Title 2">
              <a:extLst>
                <a:ext uri="{FF2B5EF4-FFF2-40B4-BE49-F238E27FC236}">
                  <a16:creationId xmlns:a16="http://schemas.microsoft.com/office/drawing/2014/main" id="{34074712-D1B9-0505-449B-EECD0D410D76}"/>
                </a:ext>
              </a:extLst>
            </p:cNvPr>
            <p:cNvSpPr txBox="1">
              <a:spLocks/>
            </p:cNvSpPr>
            <p:nvPr/>
          </p:nvSpPr>
          <p:spPr>
            <a:xfrm>
              <a:off x="426719" y="1394168"/>
              <a:ext cx="11338560" cy="852627"/>
            </a:xfrm>
            <a:prstGeom prst="rect">
              <a:avLst/>
            </a:prstGeom>
          </p:spPr>
          <p:txBody>
            <a:bodyPr/>
            <a:lstStyle>
              <a:lvl1pPr algn="ctr" defTabSz="685800" rtl="0" eaLnBrk="1" fontAlgn="base" hangingPunct="1">
                <a:spcBef>
                  <a:spcPct val="0"/>
                </a:spcBef>
                <a:spcAft>
                  <a:spcPct val="0"/>
                </a:spcAft>
                <a:defRPr sz="2800" kern="1200" spc="-30" baseline="0">
                  <a:solidFill>
                    <a:schemeClr val="tx1"/>
                  </a:solidFill>
                  <a:latin typeface="Arial" panose="020B0604020202020204" pitchFamily="34" charset="0"/>
                  <a:ea typeface="+mj-ea"/>
                  <a:cs typeface="Calibri Light" panose="020F0302020204030204" pitchFamily="34" charset="0"/>
                </a:defRPr>
              </a:lvl1pPr>
              <a:lvl2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2pPr>
              <a:lvl3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3pPr>
              <a:lvl4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4pPr>
              <a:lvl5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5pPr>
              <a:lvl6pPr marL="4572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6pPr>
              <a:lvl7pPr marL="9144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7pPr>
              <a:lvl8pPr marL="13716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8pPr>
              <a:lvl9pPr marL="18288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9pPr>
            </a:lstStyle>
            <a:p>
              <a:r>
                <a:rPr lang="en-US" dirty="0">
                  <a:solidFill>
                    <a:schemeClr val="bg1"/>
                  </a:solidFill>
                </a:rPr>
                <a:t>Webinar Logistics</a:t>
              </a:r>
            </a:p>
          </p:txBody>
        </p:sp>
        <p:sp>
          <p:nvSpPr>
            <p:cNvPr id="52" name="TextBox 51">
              <a:extLst>
                <a:ext uri="{FF2B5EF4-FFF2-40B4-BE49-F238E27FC236}">
                  <a16:creationId xmlns:a16="http://schemas.microsoft.com/office/drawing/2014/main" id="{47300F35-980B-5A28-2A81-8A60302F4F18}"/>
                </a:ext>
              </a:extLst>
            </p:cNvPr>
            <p:cNvSpPr txBox="1"/>
            <p:nvPr/>
          </p:nvSpPr>
          <p:spPr>
            <a:xfrm>
              <a:off x="2028529" y="2294684"/>
              <a:ext cx="9464488" cy="2949887"/>
            </a:xfrm>
            <a:prstGeom prst="rect">
              <a:avLst/>
            </a:prstGeom>
            <a:noFill/>
          </p:spPr>
          <p:txBody>
            <a:bodyPr wrap="square" rtlCol="0">
              <a:noAutofit/>
            </a:bodyPr>
            <a:lstStyle/>
            <a:p>
              <a:pPr eaLnBrk="1" fontAlgn="auto" hangingPunct="1">
                <a:spcBef>
                  <a:spcPts val="0"/>
                </a:spcBef>
                <a:spcAft>
                  <a:spcPts val="600"/>
                </a:spcAft>
                <a:defRPr/>
              </a:pPr>
              <a:r>
                <a:rPr lang="en-US" sz="2200" dirty="0">
                  <a:solidFill>
                    <a:schemeClr val="bg1"/>
                  </a:solidFill>
                  <a:latin typeface="Arial"/>
                  <a:ea typeface="Times New Roman" pitchFamily="18" charset="0"/>
                  <a:cs typeface="Arial" charset="0"/>
                </a:rPr>
                <a:t>Today’s session is being recorded. All attendees and registrants will receive a link to the recording after the webinar.</a:t>
              </a:r>
            </a:p>
            <a:p>
              <a:pPr lvl="1" eaLnBrk="1" fontAlgn="auto" hangingPunct="1">
                <a:spcBef>
                  <a:spcPts val="0"/>
                </a:spcBef>
                <a:spcAft>
                  <a:spcPts val="600"/>
                </a:spcAft>
                <a:defRPr/>
              </a:pPr>
              <a:endParaRPr lang="en-US" sz="2200" dirty="0">
                <a:solidFill>
                  <a:schemeClr val="bg1"/>
                </a:solidFill>
                <a:latin typeface="Arial"/>
                <a:ea typeface="Times New Roman" pitchFamily="18" charset="0"/>
                <a:cs typeface="Arial" charset="0"/>
              </a:endParaRPr>
            </a:p>
            <a:p>
              <a:pPr eaLnBrk="1" fontAlgn="auto" hangingPunct="1">
                <a:spcBef>
                  <a:spcPts val="0"/>
                </a:spcBef>
                <a:spcAft>
                  <a:spcPts val="600"/>
                </a:spcAft>
                <a:defRPr/>
              </a:pPr>
              <a:r>
                <a:rPr lang="en-US" sz="2200" dirty="0">
                  <a:solidFill>
                    <a:schemeClr val="bg1"/>
                  </a:solidFill>
                  <a:latin typeface="Arial"/>
                  <a:ea typeface="Times New Roman" pitchFamily="18" charset="0"/>
                  <a:cs typeface="Arial" charset="0"/>
                </a:rPr>
                <a:t>Your microphones will be muted during the webinar.</a:t>
              </a:r>
            </a:p>
            <a:p>
              <a:pPr eaLnBrk="1" fontAlgn="auto" hangingPunct="1">
                <a:spcBef>
                  <a:spcPts val="0"/>
                </a:spcBef>
                <a:spcAft>
                  <a:spcPts val="600"/>
                </a:spcAft>
                <a:defRPr/>
              </a:pPr>
              <a:endParaRPr lang="en-US" sz="2200" dirty="0">
                <a:solidFill>
                  <a:schemeClr val="bg1"/>
                </a:solidFill>
                <a:latin typeface="Arial"/>
                <a:ea typeface="Times New Roman" pitchFamily="18" charset="0"/>
                <a:cs typeface="Arial" charset="0"/>
              </a:endParaRPr>
            </a:p>
            <a:p>
              <a:pPr eaLnBrk="1" fontAlgn="auto" hangingPunct="1">
                <a:spcBef>
                  <a:spcPts val="0"/>
                </a:spcBef>
                <a:spcAft>
                  <a:spcPts val="600"/>
                </a:spcAft>
                <a:defRPr/>
              </a:pPr>
              <a:r>
                <a:rPr lang="en-US" sz="2200" dirty="0">
                  <a:solidFill>
                    <a:schemeClr val="bg1"/>
                  </a:solidFill>
                  <a:latin typeface="Arial"/>
                  <a:ea typeface="Times New Roman" pitchFamily="18" charset="0"/>
                  <a:cs typeface="Arial" charset="0"/>
                </a:rPr>
                <a:t>Throughout the session, you may communicate a question via the panel at the bottom of your screen:</a:t>
              </a:r>
            </a:p>
          </p:txBody>
        </p:sp>
        <p:pic>
          <p:nvPicPr>
            <p:cNvPr id="53" name="Picture 21">
              <a:extLst>
                <a:ext uri="{FF2B5EF4-FFF2-40B4-BE49-F238E27FC236}">
                  <a16:creationId xmlns:a16="http://schemas.microsoft.com/office/drawing/2014/main" id="{FFF72A43-AFAF-1003-B713-62917786D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52" y="5558854"/>
              <a:ext cx="11331927" cy="56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2DCDBB97-32FE-BA00-3966-5804F93CF9BC}"/>
                </a:ext>
              </a:extLst>
            </p:cNvPr>
            <p:cNvPicPr>
              <a:picLocks noChangeAspect="1"/>
            </p:cNvPicPr>
            <p:nvPr/>
          </p:nvPicPr>
          <p:blipFill>
            <a:blip r:embed="rId4"/>
            <a:stretch>
              <a:fillRect/>
            </a:stretch>
          </p:blipFill>
          <p:spPr>
            <a:xfrm>
              <a:off x="3908049" y="5320545"/>
              <a:ext cx="1091279" cy="1036410"/>
            </a:xfrm>
            <a:prstGeom prst="rect">
              <a:avLst/>
            </a:prstGeom>
          </p:spPr>
        </p:pic>
        <p:grpSp>
          <p:nvGrpSpPr>
            <p:cNvPr id="55" name="Group 54">
              <a:extLst>
                <a:ext uri="{FF2B5EF4-FFF2-40B4-BE49-F238E27FC236}">
                  <a16:creationId xmlns:a16="http://schemas.microsoft.com/office/drawing/2014/main" id="{92B6F0A2-6D08-E85A-76F6-66AF59871565}"/>
                </a:ext>
              </a:extLst>
            </p:cNvPr>
            <p:cNvGrpSpPr/>
            <p:nvPr/>
          </p:nvGrpSpPr>
          <p:grpSpPr>
            <a:xfrm>
              <a:off x="1204330" y="2324686"/>
              <a:ext cx="640080" cy="640080"/>
              <a:chOff x="1514329" y="1655173"/>
              <a:chExt cx="640080" cy="640080"/>
            </a:xfrm>
          </p:grpSpPr>
          <p:sp>
            <p:nvSpPr>
              <p:cNvPr id="64" name="Oval 63">
                <a:extLst>
                  <a:ext uri="{FF2B5EF4-FFF2-40B4-BE49-F238E27FC236}">
                    <a16:creationId xmlns:a16="http://schemas.microsoft.com/office/drawing/2014/main" id="{3F38C836-C470-87CC-4AA7-A3C10AE5F315}"/>
                  </a:ext>
                </a:extLst>
              </p:cNvPr>
              <p:cNvSpPr>
                <a:spLocks noChangeAspect="1"/>
              </p:cNvSpPr>
              <p:nvPr/>
            </p:nvSpPr>
            <p:spPr>
              <a:xfrm>
                <a:off x="1514329" y="1655173"/>
                <a:ext cx="640080" cy="640080"/>
              </a:xfrm>
              <a:prstGeom prst="ellipse">
                <a:avLst/>
              </a:prstGeom>
              <a:solidFill>
                <a:srgbClr val="DE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Graphic 4">
                <a:extLst>
                  <a:ext uri="{FF2B5EF4-FFF2-40B4-BE49-F238E27FC236}">
                    <a16:creationId xmlns:a16="http://schemas.microsoft.com/office/drawing/2014/main" id="{33423EE7-4FAC-3B7B-19D9-0FC8FF09A7C3}"/>
                  </a:ext>
                </a:extLst>
              </p:cNvPr>
              <p:cNvSpPr/>
              <p:nvPr/>
            </p:nvSpPr>
            <p:spPr>
              <a:xfrm>
                <a:off x="1590279" y="1879425"/>
                <a:ext cx="449554" cy="191039"/>
              </a:xfrm>
              <a:custGeom>
                <a:avLst/>
                <a:gdLst>
                  <a:gd name="connsiteX0" fmla="*/ 203200 w 256888"/>
                  <a:gd name="connsiteY0" fmla="*/ 0 h 109165"/>
                  <a:gd name="connsiteX1" fmla="*/ 148886 w 256888"/>
                  <a:gd name="connsiteY1" fmla="*/ 54264 h 109165"/>
                  <a:gd name="connsiteX2" fmla="*/ 168056 w 256888"/>
                  <a:gd name="connsiteY2" fmla="*/ 95760 h 109165"/>
                  <a:gd name="connsiteX3" fmla="*/ 89459 w 256888"/>
                  <a:gd name="connsiteY3" fmla="*/ 95760 h 109165"/>
                  <a:gd name="connsiteX4" fmla="*/ 108629 w 256888"/>
                  <a:gd name="connsiteY4" fmla="*/ 54264 h 109165"/>
                  <a:gd name="connsiteX5" fmla="*/ 54314 w 256888"/>
                  <a:gd name="connsiteY5" fmla="*/ 0 h 109165"/>
                  <a:gd name="connsiteX6" fmla="*/ 0 w 256888"/>
                  <a:gd name="connsiteY6" fmla="*/ 54264 h 109165"/>
                  <a:gd name="connsiteX7" fmla="*/ 47925 w 256888"/>
                  <a:gd name="connsiteY7" fmla="*/ 108528 h 109165"/>
                  <a:gd name="connsiteX8" fmla="*/ 49842 w 256888"/>
                  <a:gd name="connsiteY8" fmla="*/ 109166 h 109165"/>
                  <a:gd name="connsiteX9" fmla="*/ 207034 w 256888"/>
                  <a:gd name="connsiteY9" fmla="*/ 109166 h 109165"/>
                  <a:gd name="connsiteX10" fmla="*/ 208951 w 256888"/>
                  <a:gd name="connsiteY10" fmla="*/ 108528 h 109165"/>
                  <a:gd name="connsiteX11" fmla="*/ 256876 w 256888"/>
                  <a:gd name="connsiteY11" fmla="*/ 54264 h 109165"/>
                  <a:gd name="connsiteX12" fmla="*/ 203200 w 256888"/>
                  <a:gd name="connsiteY12" fmla="*/ 0 h 109165"/>
                  <a:gd name="connsiteX13" fmla="*/ 12780 w 256888"/>
                  <a:gd name="connsiteY13" fmla="*/ 54264 h 109165"/>
                  <a:gd name="connsiteX14" fmla="*/ 54314 w 256888"/>
                  <a:gd name="connsiteY14" fmla="*/ 12768 h 109165"/>
                  <a:gd name="connsiteX15" fmla="*/ 95849 w 256888"/>
                  <a:gd name="connsiteY15" fmla="*/ 54264 h 109165"/>
                  <a:gd name="connsiteX16" fmla="*/ 54314 w 256888"/>
                  <a:gd name="connsiteY16" fmla="*/ 95760 h 109165"/>
                  <a:gd name="connsiteX17" fmla="*/ 12780 w 256888"/>
                  <a:gd name="connsiteY17" fmla="*/ 54264 h 109165"/>
                  <a:gd name="connsiteX18" fmla="*/ 203200 w 256888"/>
                  <a:gd name="connsiteY18" fmla="*/ 95760 h 109165"/>
                  <a:gd name="connsiteX19" fmla="*/ 161666 w 256888"/>
                  <a:gd name="connsiteY19" fmla="*/ 54264 h 109165"/>
                  <a:gd name="connsiteX20" fmla="*/ 203200 w 256888"/>
                  <a:gd name="connsiteY20" fmla="*/ 12768 h 109165"/>
                  <a:gd name="connsiteX21" fmla="*/ 244735 w 256888"/>
                  <a:gd name="connsiteY21" fmla="*/ 54264 h 109165"/>
                  <a:gd name="connsiteX22" fmla="*/ 203200 w 256888"/>
                  <a:gd name="connsiteY22" fmla="*/ 95760 h 10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88" h="109165">
                    <a:moveTo>
                      <a:pt x="203200" y="0"/>
                    </a:moveTo>
                    <a:cubicBezTo>
                      <a:pt x="173168" y="0"/>
                      <a:pt x="148886" y="24259"/>
                      <a:pt x="148886" y="54264"/>
                    </a:cubicBezTo>
                    <a:cubicBezTo>
                      <a:pt x="148886" y="70862"/>
                      <a:pt x="156553" y="86184"/>
                      <a:pt x="168056" y="95760"/>
                    </a:cubicBezTo>
                    <a:lnTo>
                      <a:pt x="89459" y="95760"/>
                    </a:lnTo>
                    <a:cubicBezTo>
                      <a:pt x="101600" y="85545"/>
                      <a:pt x="108629" y="70862"/>
                      <a:pt x="108629" y="54264"/>
                    </a:cubicBezTo>
                    <a:cubicBezTo>
                      <a:pt x="108629" y="24259"/>
                      <a:pt x="84348" y="0"/>
                      <a:pt x="54314" y="0"/>
                    </a:cubicBezTo>
                    <a:cubicBezTo>
                      <a:pt x="24282" y="0"/>
                      <a:pt x="0" y="24259"/>
                      <a:pt x="0" y="54264"/>
                    </a:cubicBezTo>
                    <a:cubicBezTo>
                      <a:pt x="0" y="82353"/>
                      <a:pt x="21087" y="105336"/>
                      <a:pt x="47925" y="108528"/>
                    </a:cubicBezTo>
                    <a:cubicBezTo>
                      <a:pt x="48564" y="108528"/>
                      <a:pt x="49203" y="109166"/>
                      <a:pt x="49842" y="109166"/>
                    </a:cubicBezTo>
                    <a:lnTo>
                      <a:pt x="207034" y="109166"/>
                    </a:lnTo>
                    <a:cubicBezTo>
                      <a:pt x="207673" y="109166"/>
                      <a:pt x="208313" y="109166"/>
                      <a:pt x="208951" y="108528"/>
                    </a:cubicBezTo>
                    <a:cubicBezTo>
                      <a:pt x="235789" y="105336"/>
                      <a:pt x="256876" y="82353"/>
                      <a:pt x="256876" y="54264"/>
                    </a:cubicBezTo>
                    <a:cubicBezTo>
                      <a:pt x="257515" y="24259"/>
                      <a:pt x="233233" y="0"/>
                      <a:pt x="203200" y="0"/>
                    </a:cubicBezTo>
                    <a:close/>
                    <a:moveTo>
                      <a:pt x="12780" y="54264"/>
                    </a:moveTo>
                    <a:cubicBezTo>
                      <a:pt x="12780" y="31281"/>
                      <a:pt x="31311" y="12768"/>
                      <a:pt x="54314" y="12768"/>
                    </a:cubicBezTo>
                    <a:cubicBezTo>
                      <a:pt x="77319" y="12768"/>
                      <a:pt x="95849" y="31281"/>
                      <a:pt x="95849" y="54264"/>
                    </a:cubicBezTo>
                    <a:cubicBezTo>
                      <a:pt x="95849" y="77246"/>
                      <a:pt x="77319" y="95760"/>
                      <a:pt x="54314" y="95760"/>
                    </a:cubicBezTo>
                    <a:cubicBezTo>
                      <a:pt x="31950" y="95760"/>
                      <a:pt x="12780" y="77246"/>
                      <a:pt x="12780" y="54264"/>
                    </a:cubicBezTo>
                    <a:close/>
                    <a:moveTo>
                      <a:pt x="203200" y="95760"/>
                    </a:moveTo>
                    <a:cubicBezTo>
                      <a:pt x="180197" y="95760"/>
                      <a:pt x="161666" y="77246"/>
                      <a:pt x="161666" y="54264"/>
                    </a:cubicBezTo>
                    <a:cubicBezTo>
                      <a:pt x="161666" y="31281"/>
                      <a:pt x="180197" y="12768"/>
                      <a:pt x="203200" y="12768"/>
                    </a:cubicBezTo>
                    <a:cubicBezTo>
                      <a:pt x="226204" y="12768"/>
                      <a:pt x="244735" y="31281"/>
                      <a:pt x="244735" y="54264"/>
                    </a:cubicBezTo>
                    <a:cubicBezTo>
                      <a:pt x="244735" y="77246"/>
                      <a:pt x="226204" y="95760"/>
                      <a:pt x="203200" y="95760"/>
                    </a:cubicBezTo>
                    <a:close/>
                  </a:path>
                </a:pathLst>
              </a:custGeom>
              <a:solidFill>
                <a:schemeClr val="bg1"/>
              </a:solidFill>
              <a:ln w="6390"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C3769C97-A067-F850-E0BB-0B1099B5998D}"/>
                </a:ext>
              </a:extLst>
            </p:cNvPr>
            <p:cNvGrpSpPr/>
            <p:nvPr/>
          </p:nvGrpSpPr>
          <p:grpSpPr>
            <a:xfrm>
              <a:off x="1185017" y="3347127"/>
              <a:ext cx="640080" cy="640080"/>
              <a:chOff x="1495016" y="2701491"/>
              <a:chExt cx="640080" cy="640080"/>
            </a:xfrm>
          </p:grpSpPr>
          <p:sp>
            <p:nvSpPr>
              <p:cNvPr id="62" name="Oval 61">
                <a:extLst>
                  <a:ext uri="{FF2B5EF4-FFF2-40B4-BE49-F238E27FC236}">
                    <a16:creationId xmlns:a16="http://schemas.microsoft.com/office/drawing/2014/main" id="{A33738D8-1A79-A412-81E7-60E4D6A6A6D9}"/>
                  </a:ext>
                </a:extLst>
              </p:cNvPr>
              <p:cNvSpPr>
                <a:spLocks noChangeAspect="1"/>
              </p:cNvSpPr>
              <p:nvPr/>
            </p:nvSpPr>
            <p:spPr>
              <a:xfrm>
                <a:off x="1495016" y="2701491"/>
                <a:ext cx="640080" cy="640080"/>
              </a:xfrm>
              <a:prstGeom prst="ellipse">
                <a:avLst/>
              </a:prstGeom>
              <a:solidFill>
                <a:srgbClr val="DE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6FED7767-5F3A-709C-2DB7-7D0E3A52EC75}"/>
                  </a:ext>
                </a:extLst>
              </p:cNvPr>
              <p:cNvSpPr>
                <a:spLocks noChangeAspect="1"/>
              </p:cNvSpPr>
              <p:nvPr/>
            </p:nvSpPr>
            <p:spPr>
              <a:xfrm>
                <a:off x="1699325" y="2794731"/>
                <a:ext cx="231462" cy="430278"/>
              </a:xfrm>
              <a:custGeom>
                <a:avLst/>
                <a:gdLst>
                  <a:gd name="connsiteX0" fmla="*/ 129974 w 132264"/>
                  <a:gd name="connsiteY0" fmla="*/ 226676 h 245873"/>
                  <a:gd name="connsiteX1" fmla="*/ 103893 w 132264"/>
                  <a:gd name="connsiteY1" fmla="*/ 205526 h 245873"/>
                  <a:gd name="connsiteX2" fmla="*/ 83561 w 132264"/>
                  <a:gd name="connsiteY2" fmla="*/ 205526 h 245873"/>
                  <a:gd name="connsiteX3" fmla="*/ 83561 w 132264"/>
                  <a:gd name="connsiteY3" fmla="*/ 183285 h 245873"/>
                  <a:gd name="connsiteX4" fmla="*/ 129883 w 132264"/>
                  <a:gd name="connsiteY4" fmla="*/ 142302 h 245873"/>
                  <a:gd name="connsiteX5" fmla="*/ 131064 w 132264"/>
                  <a:gd name="connsiteY5" fmla="*/ 118561 h 245873"/>
                  <a:gd name="connsiteX6" fmla="*/ 125044 w 132264"/>
                  <a:gd name="connsiteY6" fmla="*/ 111405 h 245873"/>
                  <a:gd name="connsiteX7" fmla="*/ 124953 w 132264"/>
                  <a:gd name="connsiteY7" fmla="*/ 111405 h 245873"/>
                  <a:gd name="connsiteX8" fmla="*/ 119705 w 132264"/>
                  <a:gd name="connsiteY8" fmla="*/ 116539 h 245873"/>
                  <a:gd name="connsiteX9" fmla="*/ 119637 w 132264"/>
                  <a:gd name="connsiteY9" fmla="*/ 125808 h 245873"/>
                  <a:gd name="connsiteX10" fmla="*/ 119728 w 132264"/>
                  <a:gd name="connsiteY10" fmla="*/ 133146 h 245873"/>
                  <a:gd name="connsiteX11" fmla="*/ 83538 w 132264"/>
                  <a:gd name="connsiteY11" fmla="*/ 171926 h 245873"/>
                  <a:gd name="connsiteX12" fmla="*/ 83538 w 132264"/>
                  <a:gd name="connsiteY12" fmla="*/ 165747 h 245873"/>
                  <a:gd name="connsiteX13" fmla="*/ 113571 w 132264"/>
                  <a:gd name="connsiteY13" fmla="*/ 132828 h 245873"/>
                  <a:gd name="connsiteX14" fmla="*/ 113685 w 132264"/>
                  <a:gd name="connsiteY14" fmla="*/ 80940 h 245873"/>
                  <a:gd name="connsiteX15" fmla="*/ 113571 w 132264"/>
                  <a:gd name="connsiteY15" fmla="*/ 33119 h 245873"/>
                  <a:gd name="connsiteX16" fmla="*/ 83016 w 132264"/>
                  <a:gd name="connsiteY16" fmla="*/ 519 h 245873"/>
                  <a:gd name="connsiteX17" fmla="*/ 44804 w 132264"/>
                  <a:gd name="connsiteY17" fmla="*/ 1314 h 245873"/>
                  <a:gd name="connsiteX18" fmla="*/ 19292 w 132264"/>
                  <a:gd name="connsiteY18" fmla="*/ 29052 h 245873"/>
                  <a:gd name="connsiteX19" fmla="*/ 18814 w 132264"/>
                  <a:gd name="connsiteY19" fmla="*/ 33710 h 245873"/>
                  <a:gd name="connsiteX20" fmla="*/ 18724 w 132264"/>
                  <a:gd name="connsiteY20" fmla="*/ 34664 h 245873"/>
                  <a:gd name="connsiteX21" fmla="*/ 18633 w 132264"/>
                  <a:gd name="connsiteY21" fmla="*/ 80304 h 245873"/>
                  <a:gd name="connsiteX22" fmla="*/ 18701 w 132264"/>
                  <a:gd name="connsiteY22" fmla="*/ 131329 h 245873"/>
                  <a:gd name="connsiteX23" fmla="*/ 21450 w 132264"/>
                  <a:gd name="connsiteY23" fmla="*/ 145141 h 245873"/>
                  <a:gd name="connsiteX24" fmla="*/ 48734 w 132264"/>
                  <a:gd name="connsiteY24" fmla="*/ 165815 h 245873"/>
                  <a:gd name="connsiteX25" fmla="*/ 48734 w 132264"/>
                  <a:gd name="connsiteY25" fmla="*/ 171994 h 245873"/>
                  <a:gd name="connsiteX26" fmla="*/ 13044 w 132264"/>
                  <a:gd name="connsiteY26" fmla="*/ 136645 h 245873"/>
                  <a:gd name="connsiteX27" fmla="*/ 13089 w 132264"/>
                  <a:gd name="connsiteY27" fmla="*/ 130329 h 245873"/>
                  <a:gd name="connsiteX28" fmla="*/ 12090 w 132264"/>
                  <a:gd name="connsiteY28" fmla="*/ 116335 h 245873"/>
                  <a:gd name="connsiteX29" fmla="*/ 6229 w 132264"/>
                  <a:gd name="connsiteY29" fmla="*/ 113541 h 245873"/>
                  <a:gd name="connsiteX30" fmla="*/ 1685 w 132264"/>
                  <a:gd name="connsiteY30" fmla="*/ 119061 h 245873"/>
                  <a:gd name="connsiteX31" fmla="*/ 2457 w 132264"/>
                  <a:gd name="connsiteY31" fmla="*/ 142256 h 245873"/>
                  <a:gd name="connsiteX32" fmla="*/ 48711 w 132264"/>
                  <a:gd name="connsiteY32" fmla="*/ 183308 h 245873"/>
                  <a:gd name="connsiteX33" fmla="*/ 48711 w 132264"/>
                  <a:gd name="connsiteY33" fmla="*/ 205549 h 245873"/>
                  <a:gd name="connsiteX34" fmla="*/ 28879 w 132264"/>
                  <a:gd name="connsiteY34" fmla="*/ 205549 h 245873"/>
                  <a:gd name="connsiteX35" fmla="*/ 1890 w 132264"/>
                  <a:gd name="connsiteY35" fmla="*/ 227858 h 245873"/>
                  <a:gd name="connsiteX36" fmla="*/ 3366 w 132264"/>
                  <a:gd name="connsiteY36" fmla="*/ 245669 h 245873"/>
                  <a:gd name="connsiteX37" fmla="*/ 3707 w 132264"/>
                  <a:gd name="connsiteY37" fmla="*/ 245873 h 245873"/>
                  <a:gd name="connsiteX38" fmla="*/ 128565 w 132264"/>
                  <a:gd name="connsiteY38" fmla="*/ 245873 h 245873"/>
                  <a:gd name="connsiteX39" fmla="*/ 128929 w 132264"/>
                  <a:gd name="connsiteY39" fmla="*/ 245623 h 245873"/>
                  <a:gd name="connsiteX40" fmla="*/ 129974 w 132264"/>
                  <a:gd name="connsiteY40" fmla="*/ 226676 h 245873"/>
                  <a:gd name="connsiteX41" fmla="*/ 129974 w 132264"/>
                  <a:gd name="connsiteY41" fmla="*/ 226676 h 245873"/>
                  <a:gd name="connsiteX42" fmla="*/ 30037 w 132264"/>
                  <a:gd name="connsiteY42" fmla="*/ 133692 h 245873"/>
                  <a:gd name="connsiteX43" fmla="*/ 30037 w 132264"/>
                  <a:gd name="connsiteY43" fmla="*/ 119856 h 245873"/>
                  <a:gd name="connsiteX44" fmla="*/ 52369 w 132264"/>
                  <a:gd name="connsiteY44" fmla="*/ 119856 h 245873"/>
                  <a:gd name="connsiteX45" fmla="*/ 57117 w 132264"/>
                  <a:gd name="connsiteY45" fmla="*/ 114177 h 245873"/>
                  <a:gd name="connsiteX46" fmla="*/ 52369 w 132264"/>
                  <a:gd name="connsiteY46" fmla="*/ 108520 h 245873"/>
                  <a:gd name="connsiteX47" fmla="*/ 30037 w 132264"/>
                  <a:gd name="connsiteY47" fmla="*/ 108520 h 245873"/>
                  <a:gd name="connsiteX48" fmla="*/ 30037 w 132264"/>
                  <a:gd name="connsiteY48" fmla="*/ 96866 h 245873"/>
                  <a:gd name="connsiteX49" fmla="*/ 53369 w 132264"/>
                  <a:gd name="connsiteY49" fmla="*/ 96866 h 245873"/>
                  <a:gd name="connsiteX50" fmla="*/ 55072 w 132264"/>
                  <a:gd name="connsiteY50" fmla="*/ 96048 h 245873"/>
                  <a:gd name="connsiteX51" fmla="*/ 57072 w 132264"/>
                  <a:gd name="connsiteY51" fmla="*/ 91163 h 245873"/>
                  <a:gd name="connsiteX52" fmla="*/ 52869 w 132264"/>
                  <a:gd name="connsiteY52" fmla="*/ 86052 h 245873"/>
                  <a:gd name="connsiteX53" fmla="*/ 30037 w 132264"/>
                  <a:gd name="connsiteY53" fmla="*/ 86052 h 245873"/>
                  <a:gd name="connsiteX54" fmla="*/ 30037 w 132264"/>
                  <a:gd name="connsiteY54" fmla="*/ 74398 h 245873"/>
                  <a:gd name="connsiteX55" fmla="*/ 52869 w 132264"/>
                  <a:gd name="connsiteY55" fmla="*/ 74398 h 245873"/>
                  <a:gd name="connsiteX56" fmla="*/ 56935 w 132264"/>
                  <a:gd name="connsiteY56" fmla="*/ 69877 h 245873"/>
                  <a:gd name="connsiteX57" fmla="*/ 53073 w 132264"/>
                  <a:gd name="connsiteY57" fmla="*/ 63334 h 245873"/>
                  <a:gd name="connsiteX58" fmla="*/ 30037 w 132264"/>
                  <a:gd name="connsiteY58" fmla="*/ 63061 h 245873"/>
                  <a:gd name="connsiteX59" fmla="*/ 30037 w 132264"/>
                  <a:gd name="connsiteY59" fmla="*/ 36504 h 245873"/>
                  <a:gd name="connsiteX60" fmla="*/ 30401 w 132264"/>
                  <a:gd name="connsiteY60" fmla="*/ 32574 h 245873"/>
                  <a:gd name="connsiteX61" fmla="*/ 30741 w 132264"/>
                  <a:gd name="connsiteY61" fmla="*/ 29257 h 245873"/>
                  <a:gd name="connsiteX62" fmla="*/ 49529 w 132264"/>
                  <a:gd name="connsiteY62" fmla="*/ 11900 h 245873"/>
                  <a:gd name="connsiteX63" fmla="*/ 82289 w 132264"/>
                  <a:gd name="connsiteY63" fmla="*/ 11878 h 245873"/>
                  <a:gd name="connsiteX64" fmla="*/ 102235 w 132264"/>
                  <a:gd name="connsiteY64" fmla="*/ 31733 h 245873"/>
                  <a:gd name="connsiteX65" fmla="*/ 102235 w 132264"/>
                  <a:gd name="connsiteY65" fmla="*/ 40570 h 245873"/>
                  <a:gd name="connsiteX66" fmla="*/ 79403 w 132264"/>
                  <a:gd name="connsiteY66" fmla="*/ 40570 h 245873"/>
                  <a:gd name="connsiteX67" fmla="*/ 75428 w 132264"/>
                  <a:gd name="connsiteY67" fmla="*/ 45909 h 245873"/>
                  <a:gd name="connsiteX68" fmla="*/ 76541 w 132264"/>
                  <a:gd name="connsiteY68" fmla="*/ 49839 h 245873"/>
                  <a:gd name="connsiteX69" fmla="*/ 80426 w 132264"/>
                  <a:gd name="connsiteY69" fmla="*/ 51929 h 245873"/>
                  <a:gd name="connsiteX70" fmla="*/ 102258 w 132264"/>
                  <a:gd name="connsiteY70" fmla="*/ 51929 h 245873"/>
                  <a:gd name="connsiteX71" fmla="*/ 102258 w 132264"/>
                  <a:gd name="connsiteY71" fmla="*/ 63084 h 245873"/>
                  <a:gd name="connsiteX72" fmla="*/ 79926 w 132264"/>
                  <a:gd name="connsiteY72" fmla="*/ 63084 h 245873"/>
                  <a:gd name="connsiteX73" fmla="*/ 77450 w 132264"/>
                  <a:gd name="connsiteY73" fmla="*/ 64379 h 245873"/>
                  <a:gd name="connsiteX74" fmla="*/ 75223 w 132264"/>
                  <a:gd name="connsiteY74" fmla="*/ 68763 h 245873"/>
                  <a:gd name="connsiteX75" fmla="*/ 79926 w 132264"/>
                  <a:gd name="connsiteY75" fmla="*/ 74420 h 245873"/>
                  <a:gd name="connsiteX76" fmla="*/ 102258 w 132264"/>
                  <a:gd name="connsiteY76" fmla="*/ 74420 h 245873"/>
                  <a:gd name="connsiteX77" fmla="*/ 102258 w 132264"/>
                  <a:gd name="connsiteY77" fmla="*/ 86075 h 245873"/>
                  <a:gd name="connsiteX78" fmla="*/ 79426 w 132264"/>
                  <a:gd name="connsiteY78" fmla="*/ 86075 h 245873"/>
                  <a:gd name="connsiteX79" fmla="*/ 76246 w 132264"/>
                  <a:gd name="connsiteY79" fmla="*/ 88028 h 245873"/>
                  <a:gd name="connsiteX80" fmla="*/ 75405 w 132264"/>
                  <a:gd name="connsiteY80" fmla="*/ 91481 h 245873"/>
                  <a:gd name="connsiteX81" fmla="*/ 79426 w 132264"/>
                  <a:gd name="connsiteY81" fmla="*/ 96911 h 245873"/>
                  <a:gd name="connsiteX82" fmla="*/ 102258 w 132264"/>
                  <a:gd name="connsiteY82" fmla="*/ 96911 h 245873"/>
                  <a:gd name="connsiteX83" fmla="*/ 102258 w 132264"/>
                  <a:gd name="connsiteY83" fmla="*/ 108565 h 245873"/>
                  <a:gd name="connsiteX84" fmla="*/ 79926 w 132264"/>
                  <a:gd name="connsiteY84" fmla="*/ 108565 h 245873"/>
                  <a:gd name="connsiteX85" fmla="*/ 75223 w 132264"/>
                  <a:gd name="connsiteY85" fmla="*/ 114222 h 245873"/>
                  <a:gd name="connsiteX86" fmla="*/ 79926 w 132264"/>
                  <a:gd name="connsiteY86" fmla="*/ 119902 h 245873"/>
                  <a:gd name="connsiteX87" fmla="*/ 102258 w 132264"/>
                  <a:gd name="connsiteY87" fmla="*/ 119902 h 245873"/>
                  <a:gd name="connsiteX88" fmla="*/ 102258 w 132264"/>
                  <a:gd name="connsiteY88" fmla="*/ 134737 h 245873"/>
                  <a:gd name="connsiteX89" fmla="*/ 82811 w 132264"/>
                  <a:gd name="connsiteY89" fmla="*/ 154592 h 245873"/>
                  <a:gd name="connsiteX90" fmla="*/ 49529 w 132264"/>
                  <a:gd name="connsiteY90" fmla="*/ 154592 h 245873"/>
                  <a:gd name="connsiteX91" fmla="*/ 30083 w 132264"/>
                  <a:gd name="connsiteY91" fmla="*/ 133737 h 245873"/>
                  <a:gd name="connsiteX92" fmla="*/ 72202 w 132264"/>
                  <a:gd name="connsiteY92" fmla="*/ 165860 h 245873"/>
                  <a:gd name="connsiteX93" fmla="*/ 72202 w 132264"/>
                  <a:gd name="connsiteY93" fmla="*/ 203527 h 245873"/>
                  <a:gd name="connsiteX94" fmla="*/ 60048 w 132264"/>
                  <a:gd name="connsiteY94" fmla="*/ 203527 h 245873"/>
                  <a:gd name="connsiteX95" fmla="*/ 60048 w 132264"/>
                  <a:gd name="connsiteY95" fmla="*/ 165860 h 245873"/>
                  <a:gd name="connsiteX96" fmla="*/ 72202 w 132264"/>
                  <a:gd name="connsiteY96" fmla="*/ 165860 h 245873"/>
                  <a:gd name="connsiteX97" fmla="*/ 11795 w 132264"/>
                  <a:gd name="connsiteY97" fmla="*/ 234537 h 245873"/>
                  <a:gd name="connsiteX98" fmla="*/ 27129 w 132264"/>
                  <a:gd name="connsiteY98" fmla="*/ 217703 h 245873"/>
                  <a:gd name="connsiteX99" fmla="*/ 35944 w 132264"/>
                  <a:gd name="connsiteY99" fmla="*/ 216362 h 245873"/>
                  <a:gd name="connsiteX100" fmla="*/ 96828 w 132264"/>
                  <a:gd name="connsiteY100" fmla="*/ 216362 h 245873"/>
                  <a:gd name="connsiteX101" fmla="*/ 109459 w 132264"/>
                  <a:gd name="connsiteY101" fmla="*/ 219452 h 245873"/>
                  <a:gd name="connsiteX102" fmla="*/ 120500 w 132264"/>
                  <a:gd name="connsiteY102" fmla="*/ 234560 h 245873"/>
                  <a:gd name="connsiteX103" fmla="*/ 11795 w 132264"/>
                  <a:gd name="connsiteY103" fmla="*/ 234560 h 2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32264" h="245873">
                    <a:moveTo>
                      <a:pt x="129974" y="226676"/>
                    </a:moveTo>
                    <a:cubicBezTo>
                      <a:pt x="126725" y="218157"/>
                      <a:pt x="114321" y="205526"/>
                      <a:pt x="103893" y="205526"/>
                    </a:cubicBezTo>
                    <a:lnTo>
                      <a:pt x="83561" y="205526"/>
                    </a:lnTo>
                    <a:lnTo>
                      <a:pt x="83561" y="183285"/>
                    </a:lnTo>
                    <a:cubicBezTo>
                      <a:pt x="106029" y="181831"/>
                      <a:pt x="125816" y="164429"/>
                      <a:pt x="129883" y="142302"/>
                    </a:cubicBezTo>
                    <a:cubicBezTo>
                      <a:pt x="131132" y="135577"/>
                      <a:pt x="131632" y="125354"/>
                      <a:pt x="131064" y="118561"/>
                    </a:cubicBezTo>
                    <a:cubicBezTo>
                      <a:pt x="130655" y="113677"/>
                      <a:pt x="127747" y="111428"/>
                      <a:pt x="125044" y="111405"/>
                    </a:cubicBezTo>
                    <a:cubicBezTo>
                      <a:pt x="125021" y="111405"/>
                      <a:pt x="124998" y="111405"/>
                      <a:pt x="124953" y="111405"/>
                    </a:cubicBezTo>
                    <a:cubicBezTo>
                      <a:pt x="122204" y="111405"/>
                      <a:pt x="120046" y="113495"/>
                      <a:pt x="119705" y="116539"/>
                    </a:cubicBezTo>
                    <a:cubicBezTo>
                      <a:pt x="119364" y="119425"/>
                      <a:pt x="119523" y="122673"/>
                      <a:pt x="119637" y="125808"/>
                    </a:cubicBezTo>
                    <a:cubicBezTo>
                      <a:pt x="119751" y="128285"/>
                      <a:pt x="119864" y="130852"/>
                      <a:pt x="119728" y="133146"/>
                    </a:cubicBezTo>
                    <a:cubicBezTo>
                      <a:pt x="118478" y="153956"/>
                      <a:pt x="103371" y="170040"/>
                      <a:pt x="83538" y="171926"/>
                    </a:cubicBezTo>
                    <a:lnTo>
                      <a:pt x="83538" y="165747"/>
                    </a:lnTo>
                    <a:cubicBezTo>
                      <a:pt x="100440" y="163770"/>
                      <a:pt x="112435" y="150707"/>
                      <a:pt x="113571" y="132828"/>
                    </a:cubicBezTo>
                    <a:cubicBezTo>
                      <a:pt x="114639" y="115903"/>
                      <a:pt x="114139" y="98115"/>
                      <a:pt x="113685" y="80940"/>
                    </a:cubicBezTo>
                    <a:cubicBezTo>
                      <a:pt x="113253" y="65174"/>
                      <a:pt x="112822" y="48840"/>
                      <a:pt x="113571" y="33119"/>
                    </a:cubicBezTo>
                    <a:cubicBezTo>
                      <a:pt x="112867" y="16398"/>
                      <a:pt x="99145" y="1791"/>
                      <a:pt x="83016" y="519"/>
                    </a:cubicBezTo>
                    <a:cubicBezTo>
                      <a:pt x="75519" y="-72"/>
                      <a:pt x="52823" y="-526"/>
                      <a:pt x="44804" y="1314"/>
                    </a:cubicBezTo>
                    <a:cubicBezTo>
                      <a:pt x="32014" y="4222"/>
                      <a:pt x="21291" y="15899"/>
                      <a:pt x="19292" y="29052"/>
                    </a:cubicBezTo>
                    <a:cubicBezTo>
                      <a:pt x="19110" y="30256"/>
                      <a:pt x="18837" y="32097"/>
                      <a:pt x="18814" y="33710"/>
                    </a:cubicBezTo>
                    <a:cubicBezTo>
                      <a:pt x="18769" y="33959"/>
                      <a:pt x="18746" y="34232"/>
                      <a:pt x="18724" y="34664"/>
                    </a:cubicBezTo>
                    <a:cubicBezTo>
                      <a:pt x="19223" y="46273"/>
                      <a:pt x="18928" y="62789"/>
                      <a:pt x="18633" y="80304"/>
                    </a:cubicBezTo>
                    <a:cubicBezTo>
                      <a:pt x="18315" y="99069"/>
                      <a:pt x="17974" y="118493"/>
                      <a:pt x="18701" y="131329"/>
                    </a:cubicBezTo>
                    <a:cubicBezTo>
                      <a:pt x="18996" y="136668"/>
                      <a:pt x="19928" y="141302"/>
                      <a:pt x="21450" y="145141"/>
                    </a:cubicBezTo>
                    <a:cubicBezTo>
                      <a:pt x="25812" y="156160"/>
                      <a:pt x="37148" y="164656"/>
                      <a:pt x="48734" y="165815"/>
                    </a:cubicBezTo>
                    <a:lnTo>
                      <a:pt x="48734" y="171994"/>
                    </a:lnTo>
                    <a:cubicBezTo>
                      <a:pt x="30560" y="170586"/>
                      <a:pt x="14384" y="154728"/>
                      <a:pt x="13044" y="136645"/>
                    </a:cubicBezTo>
                    <a:cubicBezTo>
                      <a:pt x="12930" y="135191"/>
                      <a:pt x="13021" y="132828"/>
                      <a:pt x="13089" y="130329"/>
                    </a:cubicBezTo>
                    <a:cubicBezTo>
                      <a:pt x="13317" y="123605"/>
                      <a:pt x="13362" y="118675"/>
                      <a:pt x="12090" y="116335"/>
                    </a:cubicBezTo>
                    <a:cubicBezTo>
                      <a:pt x="10931" y="114177"/>
                      <a:pt x="8569" y="113064"/>
                      <a:pt x="6229" y="113541"/>
                    </a:cubicBezTo>
                    <a:cubicBezTo>
                      <a:pt x="3730" y="114063"/>
                      <a:pt x="1958" y="116221"/>
                      <a:pt x="1685" y="119061"/>
                    </a:cubicBezTo>
                    <a:cubicBezTo>
                      <a:pt x="1140" y="125195"/>
                      <a:pt x="1322" y="136213"/>
                      <a:pt x="2457" y="142256"/>
                    </a:cubicBezTo>
                    <a:cubicBezTo>
                      <a:pt x="6706" y="164679"/>
                      <a:pt x="26039" y="181740"/>
                      <a:pt x="48711" y="183308"/>
                    </a:cubicBezTo>
                    <a:lnTo>
                      <a:pt x="48711" y="205549"/>
                    </a:lnTo>
                    <a:lnTo>
                      <a:pt x="28879" y="205549"/>
                    </a:lnTo>
                    <a:cubicBezTo>
                      <a:pt x="18246" y="205549"/>
                      <a:pt x="5411" y="217748"/>
                      <a:pt x="1890" y="227858"/>
                    </a:cubicBezTo>
                    <a:cubicBezTo>
                      <a:pt x="1072" y="230175"/>
                      <a:pt x="-2654" y="241920"/>
                      <a:pt x="3366" y="245669"/>
                    </a:cubicBezTo>
                    <a:lnTo>
                      <a:pt x="3707" y="245873"/>
                    </a:lnTo>
                    <a:lnTo>
                      <a:pt x="128565" y="245873"/>
                    </a:lnTo>
                    <a:lnTo>
                      <a:pt x="128929" y="245623"/>
                    </a:lnTo>
                    <a:cubicBezTo>
                      <a:pt x="135176" y="241375"/>
                      <a:pt x="130905" y="229107"/>
                      <a:pt x="129974" y="226676"/>
                    </a:cubicBezTo>
                    <a:lnTo>
                      <a:pt x="129974" y="226676"/>
                    </a:lnTo>
                    <a:close/>
                    <a:moveTo>
                      <a:pt x="30037" y="133692"/>
                    </a:moveTo>
                    <a:lnTo>
                      <a:pt x="30037" y="119856"/>
                    </a:lnTo>
                    <a:lnTo>
                      <a:pt x="52369" y="119856"/>
                    </a:lnTo>
                    <a:cubicBezTo>
                      <a:pt x="54982" y="119856"/>
                      <a:pt x="57117" y="116426"/>
                      <a:pt x="57117" y="114177"/>
                    </a:cubicBezTo>
                    <a:cubicBezTo>
                      <a:pt x="57117" y="111928"/>
                      <a:pt x="55004" y="108520"/>
                      <a:pt x="52369" y="108520"/>
                    </a:cubicBezTo>
                    <a:lnTo>
                      <a:pt x="30037" y="108520"/>
                    </a:lnTo>
                    <a:lnTo>
                      <a:pt x="30037" y="96866"/>
                    </a:lnTo>
                    <a:lnTo>
                      <a:pt x="53369" y="96866"/>
                    </a:lnTo>
                    <a:cubicBezTo>
                      <a:pt x="53982" y="96866"/>
                      <a:pt x="54550" y="96593"/>
                      <a:pt x="55072" y="96048"/>
                    </a:cubicBezTo>
                    <a:cubicBezTo>
                      <a:pt x="56140" y="94935"/>
                      <a:pt x="57140" y="92504"/>
                      <a:pt x="57072" y="91163"/>
                    </a:cubicBezTo>
                    <a:cubicBezTo>
                      <a:pt x="57003" y="89414"/>
                      <a:pt x="55186" y="86052"/>
                      <a:pt x="52869" y="86052"/>
                    </a:cubicBezTo>
                    <a:lnTo>
                      <a:pt x="30037" y="86052"/>
                    </a:lnTo>
                    <a:lnTo>
                      <a:pt x="30037" y="74398"/>
                    </a:lnTo>
                    <a:lnTo>
                      <a:pt x="52869" y="74398"/>
                    </a:lnTo>
                    <a:cubicBezTo>
                      <a:pt x="54822" y="74398"/>
                      <a:pt x="56526" y="72489"/>
                      <a:pt x="56935" y="69877"/>
                    </a:cubicBezTo>
                    <a:cubicBezTo>
                      <a:pt x="57412" y="66764"/>
                      <a:pt x="55890" y="64197"/>
                      <a:pt x="53073" y="63334"/>
                    </a:cubicBezTo>
                    <a:lnTo>
                      <a:pt x="30037" y="63061"/>
                    </a:lnTo>
                    <a:lnTo>
                      <a:pt x="30037" y="36504"/>
                    </a:lnTo>
                    <a:cubicBezTo>
                      <a:pt x="30242" y="35209"/>
                      <a:pt x="30332" y="33869"/>
                      <a:pt x="30401" y="32574"/>
                    </a:cubicBezTo>
                    <a:cubicBezTo>
                      <a:pt x="30469" y="31301"/>
                      <a:pt x="30560" y="30097"/>
                      <a:pt x="30741" y="29257"/>
                    </a:cubicBezTo>
                    <a:cubicBezTo>
                      <a:pt x="32604" y="20533"/>
                      <a:pt x="41033" y="12741"/>
                      <a:pt x="49529" y="11900"/>
                    </a:cubicBezTo>
                    <a:cubicBezTo>
                      <a:pt x="57753" y="11082"/>
                      <a:pt x="74405" y="11196"/>
                      <a:pt x="82289" y="11878"/>
                    </a:cubicBezTo>
                    <a:cubicBezTo>
                      <a:pt x="91080" y="12650"/>
                      <a:pt x="102235" y="22146"/>
                      <a:pt x="102235" y="31733"/>
                    </a:cubicBezTo>
                    <a:lnTo>
                      <a:pt x="102235" y="40570"/>
                    </a:lnTo>
                    <a:lnTo>
                      <a:pt x="79403" y="40570"/>
                    </a:lnTo>
                    <a:cubicBezTo>
                      <a:pt x="77086" y="40570"/>
                      <a:pt x="75428" y="42820"/>
                      <a:pt x="75428" y="45909"/>
                    </a:cubicBezTo>
                    <a:cubicBezTo>
                      <a:pt x="75428" y="47386"/>
                      <a:pt x="75814" y="48772"/>
                      <a:pt x="76541" y="49839"/>
                    </a:cubicBezTo>
                    <a:cubicBezTo>
                      <a:pt x="77450" y="51180"/>
                      <a:pt x="78813" y="51929"/>
                      <a:pt x="80426" y="51929"/>
                    </a:cubicBezTo>
                    <a:lnTo>
                      <a:pt x="102258" y="51929"/>
                    </a:lnTo>
                    <a:lnTo>
                      <a:pt x="102258" y="63084"/>
                    </a:lnTo>
                    <a:lnTo>
                      <a:pt x="79926" y="63084"/>
                    </a:lnTo>
                    <a:cubicBezTo>
                      <a:pt x="79131" y="63084"/>
                      <a:pt x="78290" y="63516"/>
                      <a:pt x="77450" y="64379"/>
                    </a:cubicBezTo>
                    <a:cubicBezTo>
                      <a:pt x="76359" y="65469"/>
                      <a:pt x="75223" y="67310"/>
                      <a:pt x="75223" y="68763"/>
                    </a:cubicBezTo>
                    <a:cubicBezTo>
                      <a:pt x="75223" y="70990"/>
                      <a:pt x="77336" y="74420"/>
                      <a:pt x="79926" y="74420"/>
                    </a:cubicBezTo>
                    <a:lnTo>
                      <a:pt x="102258" y="74420"/>
                    </a:lnTo>
                    <a:lnTo>
                      <a:pt x="102258" y="86075"/>
                    </a:lnTo>
                    <a:lnTo>
                      <a:pt x="79426" y="86075"/>
                    </a:lnTo>
                    <a:cubicBezTo>
                      <a:pt x="78108" y="86075"/>
                      <a:pt x="76973" y="86779"/>
                      <a:pt x="76246" y="88028"/>
                    </a:cubicBezTo>
                    <a:cubicBezTo>
                      <a:pt x="75700" y="88960"/>
                      <a:pt x="75405" y="90187"/>
                      <a:pt x="75405" y="91481"/>
                    </a:cubicBezTo>
                    <a:cubicBezTo>
                      <a:pt x="75405" y="94662"/>
                      <a:pt x="77063" y="96911"/>
                      <a:pt x="79426" y="96911"/>
                    </a:cubicBezTo>
                    <a:lnTo>
                      <a:pt x="102258" y="96911"/>
                    </a:lnTo>
                    <a:lnTo>
                      <a:pt x="102258" y="108565"/>
                    </a:lnTo>
                    <a:lnTo>
                      <a:pt x="79926" y="108565"/>
                    </a:lnTo>
                    <a:cubicBezTo>
                      <a:pt x="77722" y="108565"/>
                      <a:pt x="75223" y="112268"/>
                      <a:pt x="75223" y="114222"/>
                    </a:cubicBezTo>
                    <a:cubicBezTo>
                      <a:pt x="75223" y="116176"/>
                      <a:pt x="77722" y="119902"/>
                      <a:pt x="79926" y="119902"/>
                    </a:cubicBezTo>
                    <a:lnTo>
                      <a:pt x="102258" y="119902"/>
                    </a:lnTo>
                    <a:lnTo>
                      <a:pt x="102258" y="134737"/>
                    </a:lnTo>
                    <a:cubicBezTo>
                      <a:pt x="102258" y="143574"/>
                      <a:pt x="92262" y="153774"/>
                      <a:pt x="82811" y="154592"/>
                    </a:cubicBezTo>
                    <a:cubicBezTo>
                      <a:pt x="74087" y="155342"/>
                      <a:pt x="57594" y="155342"/>
                      <a:pt x="49529" y="154592"/>
                    </a:cubicBezTo>
                    <a:cubicBezTo>
                      <a:pt x="39897" y="153706"/>
                      <a:pt x="30083" y="143165"/>
                      <a:pt x="30083" y="133737"/>
                    </a:cubicBezTo>
                    <a:close/>
                    <a:moveTo>
                      <a:pt x="72202" y="165860"/>
                    </a:moveTo>
                    <a:lnTo>
                      <a:pt x="72202" y="203527"/>
                    </a:lnTo>
                    <a:lnTo>
                      <a:pt x="60048" y="203527"/>
                    </a:lnTo>
                    <a:lnTo>
                      <a:pt x="60048" y="165860"/>
                    </a:lnTo>
                    <a:lnTo>
                      <a:pt x="72202" y="165860"/>
                    </a:lnTo>
                    <a:close/>
                    <a:moveTo>
                      <a:pt x="11795" y="234537"/>
                    </a:moveTo>
                    <a:cubicBezTo>
                      <a:pt x="13408" y="226699"/>
                      <a:pt x="19655" y="219770"/>
                      <a:pt x="27129" y="217703"/>
                    </a:cubicBezTo>
                    <a:cubicBezTo>
                      <a:pt x="29628" y="217021"/>
                      <a:pt x="32741" y="216521"/>
                      <a:pt x="35944" y="216362"/>
                    </a:cubicBezTo>
                    <a:cubicBezTo>
                      <a:pt x="54550" y="215340"/>
                      <a:pt x="79017" y="215340"/>
                      <a:pt x="96828" y="216362"/>
                    </a:cubicBezTo>
                    <a:cubicBezTo>
                      <a:pt x="101644" y="216635"/>
                      <a:pt x="105461" y="217248"/>
                      <a:pt x="109459" y="219452"/>
                    </a:cubicBezTo>
                    <a:cubicBezTo>
                      <a:pt x="115184" y="222587"/>
                      <a:pt x="119387" y="228403"/>
                      <a:pt x="120500" y="234560"/>
                    </a:cubicBezTo>
                    <a:lnTo>
                      <a:pt x="11795" y="234560"/>
                    </a:lnTo>
                    <a:close/>
                  </a:path>
                </a:pathLst>
              </a:custGeom>
              <a:solidFill>
                <a:schemeClr val="bg1"/>
              </a:solidFill>
              <a:ln w="2248" cap="flat">
                <a:noFill/>
                <a:prstDash val="solid"/>
                <a:miter/>
              </a:ln>
            </p:spPr>
            <p:txBody>
              <a:bodyPr rtlCol="0" anchor="ctr"/>
              <a:lstStyle/>
              <a:p>
                <a:endParaRPr lang="en-US"/>
              </a:p>
            </p:txBody>
          </p:sp>
        </p:grpSp>
        <p:grpSp>
          <p:nvGrpSpPr>
            <p:cNvPr id="57" name="Group 56">
              <a:extLst>
                <a:ext uri="{FF2B5EF4-FFF2-40B4-BE49-F238E27FC236}">
                  <a16:creationId xmlns:a16="http://schemas.microsoft.com/office/drawing/2014/main" id="{9A03E081-E953-0D5D-EB27-B119AF265121}"/>
                </a:ext>
              </a:extLst>
            </p:cNvPr>
            <p:cNvGrpSpPr/>
            <p:nvPr/>
          </p:nvGrpSpPr>
          <p:grpSpPr>
            <a:xfrm>
              <a:off x="1210090" y="4297729"/>
              <a:ext cx="640080" cy="640080"/>
              <a:chOff x="1520089" y="3672177"/>
              <a:chExt cx="640080" cy="640080"/>
            </a:xfrm>
          </p:grpSpPr>
          <p:sp>
            <p:nvSpPr>
              <p:cNvPr id="58" name="Oval 57">
                <a:extLst>
                  <a:ext uri="{FF2B5EF4-FFF2-40B4-BE49-F238E27FC236}">
                    <a16:creationId xmlns:a16="http://schemas.microsoft.com/office/drawing/2014/main" id="{EEAEF4BC-87EE-4CCF-85E0-5C9984E5C407}"/>
                  </a:ext>
                </a:extLst>
              </p:cNvPr>
              <p:cNvSpPr/>
              <p:nvPr/>
            </p:nvSpPr>
            <p:spPr>
              <a:xfrm>
                <a:off x="1520089" y="3672177"/>
                <a:ext cx="640080" cy="640080"/>
              </a:xfrm>
              <a:prstGeom prst="ellipse">
                <a:avLst/>
              </a:prstGeom>
              <a:solidFill>
                <a:srgbClr val="DE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92DE86F7-1CAE-BB30-A501-74E3C4624587}"/>
                  </a:ext>
                </a:extLst>
              </p:cNvPr>
              <p:cNvGrpSpPr/>
              <p:nvPr/>
            </p:nvGrpSpPr>
            <p:grpSpPr>
              <a:xfrm>
                <a:off x="1648689" y="3860905"/>
                <a:ext cx="363083" cy="322021"/>
                <a:chOff x="11701125" y="2727413"/>
                <a:chExt cx="207476" cy="184012"/>
              </a:xfrm>
              <a:solidFill>
                <a:schemeClr val="bg1"/>
              </a:solidFill>
            </p:grpSpPr>
            <p:sp>
              <p:nvSpPr>
                <p:cNvPr id="60" name="Graphic 4">
                  <a:extLst>
                    <a:ext uri="{FF2B5EF4-FFF2-40B4-BE49-F238E27FC236}">
                      <a16:creationId xmlns:a16="http://schemas.microsoft.com/office/drawing/2014/main" id="{C1EB5D93-3AA7-2A08-F9A7-5955A21D819A}"/>
                    </a:ext>
                  </a:extLst>
                </p:cNvPr>
                <p:cNvSpPr/>
                <p:nvPr/>
              </p:nvSpPr>
              <p:spPr>
                <a:xfrm>
                  <a:off x="11701125" y="2727413"/>
                  <a:ext cx="122047" cy="108527"/>
                </a:xfrm>
                <a:custGeom>
                  <a:avLst/>
                  <a:gdLst>
                    <a:gd name="connsiteX0" fmla="*/ 122048 w 122047"/>
                    <a:gd name="connsiteY0" fmla="*/ 74692 h 108527"/>
                    <a:gd name="connsiteX1" fmla="*/ 122048 w 122047"/>
                    <a:gd name="connsiteY1" fmla="*/ 6384 h 108527"/>
                    <a:gd name="connsiteX2" fmla="*/ 115658 w 122047"/>
                    <a:gd name="connsiteY2" fmla="*/ 0 h 108527"/>
                    <a:gd name="connsiteX3" fmla="*/ 6390 w 122047"/>
                    <a:gd name="connsiteY3" fmla="*/ 0 h 108527"/>
                    <a:gd name="connsiteX4" fmla="*/ 0 w 122047"/>
                    <a:gd name="connsiteY4" fmla="*/ 6384 h 108527"/>
                    <a:gd name="connsiteX5" fmla="*/ 0 w 122047"/>
                    <a:gd name="connsiteY5" fmla="*/ 74692 h 108527"/>
                    <a:gd name="connsiteX6" fmla="*/ 6390 w 122047"/>
                    <a:gd name="connsiteY6" fmla="*/ 81076 h 108527"/>
                    <a:gd name="connsiteX7" fmla="*/ 20448 w 122047"/>
                    <a:gd name="connsiteY7" fmla="*/ 81076 h 108527"/>
                    <a:gd name="connsiteX8" fmla="*/ 20448 w 122047"/>
                    <a:gd name="connsiteY8" fmla="*/ 102144 h 108527"/>
                    <a:gd name="connsiteX9" fmla="*/ 24282 w 122047"/>
                    <a:gd name="connsiteY9" fmla="*/ 107889 h 108527"/>
                    <a:gd name="connsiteX10" fmla="*/ 26838 w 122047"/>
                    <a:gd name="connsiteY10" fmla="*/ 108528 h 108527"/>
                    <a:gd name="connsiteX11" fmla="*/ 31311 w 122047"/>
                    <a:gd name="connsiteY11" fmla="*/ 106612 h 108527"/>
                    <a:gd name="connsiteX12" fmla="*/ 56870 w 122047"/>
                    <a:gd name="connsiteY12" fmla="*/ 81076 h 108527"/>
                    <a:gd name="connsiteX13" fmla="*/ 115658 w 122047"/>
                    <a:gd name="connsiteY13" fmla="*/ 81076 h 108527"/>
                    <a:gd name="connsiteX14" fmla="*/ 122048 w 122047"/>
                    <a:gd name="connsiteY14" fmla="*/ 74692 h 108527"/>
                    <a:gd name="connsiteX15" fmla="*/ 109268 w 122047"/>
                    <a:gd name="connsiteY15" fmla="*/ 68308 h 108527"/>
                    <a:gd name="connsiteX16" fmla="*/ 54314 w 122047"/>
                    <a:gd name="connsiteY16" fmla="*/ 68308 h 108527"/>
                    <a:gd name="connsiteX17" fmla="*/ 49842 w 122047"/>
                    <a:gd name="connsiteY17" fmla="*/ 70224 h 108527"/>
                    <a:gd name="connsiteX18" fmla="*/ 33228 w 122047"/>
                    <a:gd name="connsiteY18" fmla="*/ 86822 h 108527"/>
                    <a:gd name="connsiteX19" fmla="*/ 33228 w 122047"/>
                    <a:gd name="connsiteY19" fmla="*/ 74692 h 108527"/>
                    <a:gd name="connsiteX20" fmla="*/ 26838 w 122047"/>
                    <a:gd name="connsiteY20" fmla="*/ 68308 h 108527"/>
                    <a:gd name="connsiteX21" fmla="*/ 12780 w 122047"/>
                    <a:gd name="connsiteY21" fmla="*/ 68308 h 108527"/>
                    <a:gd name="connsiteX22" fmla="*/ 12780 w 122047"/>
                    <a:gd name="connsiteY22" fmla="*/ 12768 h 108527"/>
                    <a:gd name="connsiteX23" fmla="*/ 109268 w 122047"/>
                    <a:gd name="connsiteY23" fmla="*/ 12768 h 108527"/>
                    <a:gd name="connsiteX24" fmla="*/ 109268 w 122047"/>
                    <a:gd name="connsiteY24" fmla="*/ 68308 h 10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47" h="108527">
                      <a:moveTo>
                        <a:pt x="122048" y="74692"/>
                      </a:moveTo>
                      <a:lnTo>
                        <a:pt x="122048" y="6384"/>
                      </a:lnTo>
                      <a:cubicBezTo>
                        <a:pt x="122048" y="2554"/>
                        <a:pt x="119492" y="0"/>
                        <a:pt x="115658" y="0"/>
                      </a:cubicBezTo>
                      <a:lnTo>
                        <a:pt x="6390" y="0"/>
                      </a:lnTo>
                      <a:cubicBezTo>
                        <a:pt x="2556" y="0"/>
                        <a:pt x="0" y="2554"/>
                        <a:pt x="0" y="6384"/>
                      </a:cubicBezTo>
                      <a:lnTo>
                        <a:pt x="0" y="74692"/>
                      </a:lnTo>
                      <a:cubicBezTo>
                        <a:pt x="0" y="78523"/>
                        <a:pt x="2556" y="81076"/>
                        <a:pt x="6390" y="81076"/>
                      </a:cubicBezTo>
                      <a:lnTo>
                        <a:pt x="20448" y="81076"/>
                      </a:lnTo>
                      <a:lnTo>
                        <a:pt x="20448" y="102144"/>
                      </a:lnTo>
                      <a:cubicBezTo>
                        <a:pt x="20448" y="104697"/>
                        <a:pt x="21726" y="107251"/>
                        <a:pt x="24282" y="107889"/>
                      </a:cubicBezTo>
                      <a:cubicBezTo>
                        <a:pt x="24921" y="108528"/>
                        <a:pt x="26199" y="108528"/>
                        <a:pt x="26838" y="108528"/>
                      </a:cubicBezTo>
                      <a:cubicBezTo>
                        <a:pt x="28755" y="108528"/>
                        <a:pt x="30033" y="107889"/>
                        <a:pt x="31311" y="106612"/>
                      </a:cubicBezTo>
                      <a:lnTo>
                        <a:pt x="56870" y="81076"/>
                      </a:lnTo>
                      <a:lnTo>
                        <a:pt x="115658" y="81076"/>
                      </a:lnTo>
                      <a:cubicBezTo>
                        <a:pt x="119492" y="81076"/>
                        <a:pt x="122048" y="78523"/>
                        <a:pt x="122048" y="74692"/>
                      </a:cubicBezTo>
                      <a:close/>
                      <a:moveTo>
                        <a:pt x="109268" y="68308"/>
                      </a:moveTo>
                      <a:lnTo>
                        <a:pt x="54314" y="68308"/>
                      </a:lnTo>
                      <a:cubicBezTo>
                        <a:pt x="52398" y="68308"/>
                        <a:pt x="51119" y="68947"/>
                        <a:pt x="49842" y="70224"/>
                      </a:cubicBezTo>
                      <a:lnTo>
                        <a:pt x="33228" y="86822"/>
                      </a:lnTo>
                      <a:lnTo>
                        <a:pt x="33228" y="74692"/>
                      </a:lnTo>
                      <a:cubicBezTo>
                        <a:pt x="33228" y="70862"/>
                        <a:pt x="30672" y="68308"/>
                        <a:pt x="26838" y="68308"/>
                      </a:cubicBezTo>
                      <a:lnTo>
                        <a:pt x="12780" y="68308"/>
                      </a:lnTo>
                      <a:lnTo>
                        <a:pt x="12780" y="12768"/>
                      </a:lnTo>
                      <a:lnTo>
                        <a:pt x="109268" y="12768"/>
                      </a:lnTo>
                      <a:lnTo>
                        <a:pt x="109268" y="68308"/>
                      </a:lnTo>
                      <a:close/>
                    </a:path>
                  </a:pathLst>
                </a:custGeom>
                <a:grpFill/>
                <a:ln w="6390" cap="flat">
                  <a:noFill/>
                  <a:prstDash val="solid"/>
                  <a:miter/>
                </a:ln>
              </p:spPr>
              <p:txBody>
                <a:bodyPr rtlCol="0" anchor="ctr"/>
                <a:lstStyle/>
                <a:p>
                  <a:endParaRPr lang="en-US"/>
                </a:p>
              </p:txBody>
            </p:sp>
            <p:sp>
              <p:nvSpPr>
                <p:cNvPr id="61" name="Graphic 4">
                  <a:extLst>
                    <a:ext uri="{FF2B5EF4-FFF2-40B4-BE49-F238E27FC236}">
                      <a16:creationId xmlns:a16="http://schemas.microsoft.com/office/drawing/2014/main" id="{17FB0FEB-B8A5-2A52-5CB2-7E692CDC1889}"/>
                    </a:ext>
                  </a:extLst>
                </p:cNvPr>
                <p:cNvSpPr/>
                <p:nvPr/>
              </p:nvSpPr>
              <p:spPr>
                <a:xfrm>
                  <a:off x="11785915" y="2788853"/>
                  <a:ext cx="122686" cy="122572"/>
                </a:xfrm>
                <a:custGeom>
                  <a:avLst/>
                  <a:gdLst>
                    <a:gd name="connsiteX0" fmla="*/ 116297 w 122686"/>
                    <a:gd name="connsiteY0" fmla="*/ 0 h 122572"/>
                    <a:gd name="connsiteX1" fmla="*/ 61343 w 122686"/>
                    <a:gd name="connsiteY1" fmla="*/ 0 h 122572"/>
                    <a:gd name="connsiteX2" fmla="*/ 54953 w 122686"/>
                    <a:gd name="connsiteY2" fmla="*/ 6384 h 122572"/>
                    <a:gd name="connsiteX3" fmla="*/ 61343 w 122686"/>
                    <a:gd name="connsiteY3" fmla="*/ 12768 h 122572"/>
                    <a:gd name="connsiteX4" fmla="*/ 109907 w 122686"/>
                    <a:gd name="connsiteY4" fmla="*/ 12768 h 122572"/>
                    <a:gd name="connsiteX5" fmla="*/ 109907 w 122686"/>
                    <a:gd name="connsiteY5" fmla="*/ 82354 h 122572"/>
                    <a:gd name="connsiteX6" fmla="*/ 88820 w 122686"/>
                    <a:gd name="connsiteY6" fmla="*/ 82354 h 122572"/>
                    <a:gd name="connsiteX7" fmla="*/ 82430 w 122686"/>
                    <a:gd name="connsiteY7" fmla="*/ 88738 h 122572"/>
                    <a:gd name="connsiteX8" fmla="*/ 82430 w 122686"/>
                    <a:gd name="connsiteY8" fmla="*/ 100867 h 122572"/>
                    <a:gd name="connsiteX9" fmla="*/ 65816 w 122686"/>
                    <a:gd name="connsiteY9" fmla="*/ 84269 h 122572"/>
                    <a:gd name="connsiteX10" fmla="*/ 61343 w 122686"/>
                    <a:gd name="connsiteY10" fmla="*/ 82354 h 122572"/>
                    <a:gd name="connsiteX11" fmla="*/ 12780 w 122686"/>
                    <a:gd name="connsiteY11" fmla="*/ 82354 h 122572"/>
                    <a:gd name="connsiteX12" fmla="*/ 12780 w 122686"/>
                    <a:gd name="connsiteY12" fmla="*/ 47880 h 122572"/>
                    <a:gd name="connsiteX13" fmla="*/ 6390 w 122686"/>
                    <a:gd name="connsiteY13" fmla="*/ 41496 h 122572"/>
                    <a:gd name="connsiteX14" fmla="*/ 0 w 122686"/>
                    <a:gd name="connsiteY14" fmla="*/ 47880 h 122572"/>
                    <a:gd name="connsiteX15" fmla="*/ 0 w 122686"/>
                    <a:gd name="connsiteY15" fmla="*/ 88738 h 122572"/>
                    <a:gd name="connsiteX16" fmla="*/ 6390 w 122686"/>
                    <a:gd name="connsiteY16" fmla="*/ 95121 h 122572"/>
                    <a:gd name="connsiteX17" fmla="*/ 58787 w 122686"/>
                    <a:gd name="connsiteY17" fmla="*/ 95121 h 122572"/>
                    <a:gd name="connsiteX18" fmla="*/ 84347 w 122686"/>
                    <a:gd name="connsiteY18" fmla="*/ 120657 h 122572"/>
                    <a:gd name="connsiteX19" fmla="*/ 88820 w 122686"/>
                    <a:gd name="connsiteY19" fmla="*/ 122573 h 122572"/>
                    <a:gd name="connsiteX20" fmla="*/ 91376 w 122686"/>
                    <a:gd name="connsiteY20" fmla="*/ 121934 h 122572"/>
                    <a:gd name="connsiteX21" fmla="*/ 95210 w 122686"/>
                    <a:gd name="connsiteY21" fmla="*/ 116189 h 122572"/>
                    <a:gd name="connsiteX22" fmla="*/ 95210 w 122686"/>
                    <a:gd name="connsiteY22" fmla="*/ 95121 h 122572"/>
                    <a:gd name="connsiteX23" fmla="*/ 116297 w 122686"/>
                    <a:gd name="connsiteY23" fmla="*/ 95121 h 122572"/>
                    <a:gd name="connsiteX24" fmla="*/ 122687 w 122686"/>
                    <a:gd name="connsiteY24" fmla="*/ 88738 h 122572"/>
                    <a:gd name="connsiteX25" fmla="*/ 122687 w 122686"/>
                    <a:gd name="connsiteY25" fmla="*/ 6384 h 122572"/>
                    <a:gd name="connsiteX26" fmla="*/ 116297 w 122686"/>
                    <a:gd name="connsiteY26" fmla="*/ 0 h 12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686" h="122572">
                      <a:moveTo>
                        <a:pt x="116297" y="0"/>
                      </a:moveTo>
                      <a:lnTo>
                        <a:pt x="61343" y="0"/>
                      </a:lnTo>
                      <a:cubicBezTo>
                        <a:pt x="57509" y="0"/>
                        <a:pt x="54953" y="2554"/>
                        <a:pt x="54953" y="6384"/>
                      </a:cubicBezTo>
                      <a:cubicBezTo>
                        <a:pt x="54953" y="10214"/>
                        <a:pt x="57509" y="12768"/>
                        <a:pt x="61343" y="12768"/>
                      </a:cubicBezTo>
                      <a:lnTo>
                        <a:pt x="109907" y="12768"/>
                      </a:lnTo>
                      <a:lnTo>
                        <a:pt x="109907" y="82354"/>
                      </a:lnTo>
                      <a:lnTo>
                        <a:pt x="88820" y="82354"/>
                      </a:lnTo>
                      <a:cubicBezTo>
                        <a:pt x="84986" y="82354"/>
                        <a:pt x="82430" y="84907"/>
                        <a:pt x="82430" y="88738"/>
                      </a:cubicBezTo>
                      <a:lnTo>
                        <a:pt x="82430" y="100867"/>
                      </a:lnTo>
                      <a:lnTo>
                        <a:pt x="65816" y="84269"/>
                      </a:lnTo>
                      <a:cubicBezTo>
                        <a:pt x="64538" y="82992"/>
                        <a:pt x="63260" y="82354"/>
                        <a:pt x="61343" y="82354"/>
                      </a:cubicBezTo>
                      <a:lnTo>
                        <a:pt x="12780" y="82354"/>
                      </a:lnTo>
                      <a:lnTo>
                        <a:pt x="12780" y="47880"/>
                      </a:lnTo>
                      <a:cubicBezTo>
                        <a:pt x="12780" y="44050"/>
                        <a:pt x="10224" y="41496"/>
                        <a:pt x="6390" y="41496"/>
                      </a:cubicBezTo>
                      <a:cubicBezTo>
                        <a:pt x="2556" y="41496"/>
                        <a:pt x="0" y="44050"/>
                        <a:pt x="0" y="47880"/>
                      </a:cubicBezTo>
                      <a:lnTo>
                        <a:pt x="0" y="88738"/>
                      </a:lnTo>
                      <a:cubicBezTo>
                        <a:pt x="0" y="92568"/>
                        <a:pt x="2556" y="95121"/>
                        <a:pt x="6390" y="95121"/>
                      </a:cubicBezTo>
                      <a:lnTo>
                        <a:pt x="58787" y="95121"/>
                      </a:lnTo>
                      <a:lnTo>
                        <a:pt x="84347" y="120657"/>
                      </a:lnTo>
                      <a:cubicBezTo>
                        <a:pt x="85625" y="121934"/>
                        <a:pt x="86903" y="122573"/>
                        <a:pt x="88820" y="122573"/>
                      </a:cubicBezTo>
                      <a:cubicBezTo>
                        <a:pt x="89459" y="122573"/>
                        <a:pt x="90737" y="122573"/>
                        <a:pt x="91376" y="121934"/>
                      </a:cubicBezTo>
                      <a:cubicBezTo>
                        <a:pt x="93932" y="120657"/>
                        <a:pt x="95210" y="118742"/>
                        <a:pt x="95210" y="116189"/>
                      </a:cubicBezTo>
                      <a:lnTo>
                        <a:pt x="95210" y="95121"/>
                      </a:lnTo>
                      <a:lnTo>
                        <a:pt x="116297" y="95121"/>
                      </a:lnTo>
                      <a:cubicBezTo>
                        <a:pt x="120131" y="95121"/>
                        <a:pt x="122687" y="92568"/>
                        <a:pt x="122687" y="88738"/>
                      </a:cubicBezTo>
                      <a:lnTo>
                        <a:pt x="122687" y="6384"/>
                      </a:lnTo>
                      <a:cubicBezTo>
                        <a:pt x="122687" y="3192"/>
                        <a:pt x="119492" y="0"/>
                        <a:pt x="116297" y="0"/>
                      </a:cubicBezTo>
                      <a:close/>
                    </a:path>
                  </a:pathLst>
                </a:custGeom>
                <a:grpFill/>
                <a:ln w="6390"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3219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A0912-B286-C912-F6EA-FC2EEF0FD652}"/>
            </a:ext>
          </a:extLst>
        </p:cNvPr>
        <p:cNvGrpSpPr/>
        <p:nvPr/>
      </p:nvGrpSpPr>
      <p:grpSpPr>
        <a:xfrm>
          <a:off x="0" y="0"/>
          <a:ext cx="0" cy="0"/>
          <a:chOff x="0" y="0"/>
          <a:chExt cx="0" cy="0"/>
        </a:xfrm>
      </p:grpSpPr>
      <p:pic>
        <p:nvPicPr>
          <p:cNvPr id="21" name="Picture 20" descr="A light shining through a triangle&#10;&#10;Description automatically generated">
            <a:extLst>
              <a:ext uri="{FF2B5EF4-FFF2-40B4-BE49-F238E27FC236}">
                <a16:creationId xmlns:a16="http://schemas.microsoft.com/office/drawing/2014/main" id="{B1AEB6B6-567B-88FB-3EB6-E6FEACE09682}"/>
              </a:ext>
            </a:extLst>
          </p:cNvPr>
          <p:cNvPicPr>
            <a:picLocks noChangeAspect="1"/>
          </p:cNvPicPr>
          <p:nvPr/>
        </p:nvPicPr>
        <p:blipFill>
          <a:blip r:embed="rId2">
            <a:alphaModFix amt="43000"/>
          </a:blip>
          <a:stretch>
            <a:fillRect/>
          </a:stretch>
        </p:blipFill>
        <p:spPr>
          <a:xfrm>
            <a:off x="0" y="531627"/>
            <a:ext cx="12192000" cy="6858000"/>
          </a:xfrm>
          <a:prstGeom prst="rect">
            <a:avLst/>
          </a:prstGeom>
        </p:spPr>
      </p:pic>
      <p:pic>
        <p:nvPicPr>
          <p:cNvPr id="2" name="Picture 1" descr="A blue and black logo">
            <a:extLst>
              <a:ext uri="{FF2B5EF4-FFF2-40B4-BE49-F238E27FC236}">
                <a16:creationId xmlns:a16="http://schemas.microsoft.com/office/drawing/2014/main" id="{73C6D3A3-0318-BD41-04E6-FF81B9173A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589" y="531627"/>
            <a:ext cx="3243249" cy="1356359"/>
          </a:xfrm>
          <a:prstGeom prst="rect">
            <a:avLst/>
          </a:prstGeom>
        </p:spPr>
      </p:pic>
      <p:cxnSp>
        <p:nvCxnSpPr>
          <p:cNvPr id="22" name="Straight Connector 21">
            <a:extLst>
              <a:ext uri="{FF2B5EF4-FFF2-40B4-BE49-F238E27FC236}">
                <a16:creationId xmlns:a16="http://schemas.microsoft.com/office/drawing/2014/main" id="{8120C5B7-6585-678F-1A14-6F7A7E8E712C}"/>
              </a:ext>
            </a:extLst>
          </p:cNvPr>
          <p:cNvCxnSpPr>
            <a:cxnSpLocks/>
          </p:cNvCxnSpPr>
          <p:nvPr/>
        </p:nvCxnSpPr>
        <p:spPr>
          <a:xfrm>
            <a:off x="0" y="3733800"/>
            <a:ext cx="3444789" cy="0"/>
          </a:xfrm>
          <a:prstGeom prst="line">
            <a:avLst/>
          </a:prstGeom>
          <a:noFill/>
          <a:ln w="12700" cap="flat" cmpd="sng" algn="ctr">
            <a:solidFill>
              <a:schemeClr val="accent1"/>
            </a:solidFill>
            <a:prstDash val="solid"/>
            <a:miter lim="800000"/>
            <a:headEnd type="none" w="med" len="med"/>
            <a:tailEnd type="oval" w="med" len="med"/>
          </a:ln>
          <a:effectLst/>
        </p:spPr>
      </p:cxnSp>
      <p:sp>
        <p:nvSpPr>
          <p:cNvPr id="23" name="Left Bracket 22">
            <a:extLst>
              <a:ext uri="{FF2B5EF4-FFF2-40B4-BE49-F238E27FC236}">
                <a16:creationId xmlns:a16="http://schemas.microsoft.com/office/drawing/2014/main" id="{7EA3C5A5-09AB-860E-1618-29F59586BC77}"/>
              </a:ext>
            </a:extLst>
          </p:cNvPr>
          <p:cNvSpPr/>
          <p:nvPr/>
        </p:nvSpPr>
        <p:spPr>
          <a:xfrm>
            <a:off x="3449820" y="1801525"/>
            <a:ext cx="330506" cy="3931657"/>
          </a:xfrm>
          <a:prstGeom prst="leftBracket">
            <a:avLst>
              <a:gd name="adj" fmla="val 0"/>
            </a:avLst>
          </a:prstGeom>
          <a:noFill/>
          <a:ln w="12700" cap="flat" cmpd="sng" algn="ctr">
            <a:solidFill>
              <a:schemeClr val="accent1"/>
            </a:solidFill>
            <a:prstDash val="solid"/>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23E48"/>
              </a:solidFill>
              <a:effectLst/>
              <a:uLnTx/>
              <a:uFillTx/>
            </a:endParaRPr>
          </a:p>
        </p:txBody>
      </p:sp>
      <p:graphicFrame>
        <p:nvGraphicFramePr>
          <p:cNvPr id="26" name="Table 25">
            <a:extLst>
              <a:ext uri="{FF2B5EF4-FFF2-40B4-BE49-F238E27FC236}">
                <a16:creationId xmlns:a16="http://schemas.microsoft.com/office/drawing/2014/main" id="{DD4AAC6B-3226-8E3C-A6A9-F833E04EC9CC}"/>
              </a:ext>
            </a:extLst>
          </p:cNvPr>
          <p:cNvGraphicFramePr>
            <a:graphicFrameLocks noGrp="1"/>
          </p:cNvGraphicFramePr>
          <p:nvPr>
            <p:extLst>
              <p:ext uri="{D42A27DB-BD31-4B8C-83A1-F6EECF244321}">
                <p14:modId xmlns:p14="http://schemas.microsoft.com/office/powerpoint/2010/main" val="2938967184"/>
              </p:ext>
            </p:extLst>
          </p:nvPr>
        </p:nvGraphicFramePr>
        <p:xfrm>
          <a:off x="3972926" y="1763612"/>
          <a:ext cx="6245730" cy="3996166"/>
        </p:xfrm>
        <a:graphic>
          <a:graphicData uri="http://schemas.openxmlformats.org/drawingml/2006/table">
            <a:tbl>
              <a:tblPr firstRow="1" firstCol="1" bandRow="1">
                <a:noFill/>
                <a:effectLst/>
              </a:tblPr>
              <a:tblGrid>
                <a:gridCol w="6245730">
                  <a:extLst>
                    <a:ext uri="{9D8B030D-6E8A-4147-A177-3AD203B41FA5}">
                      <a16:colId xmlns:a16="http://schemas.microsoft.com/office/drawing/2014/main" val="3005652385"/>
                    </a:ext>
                  </a:extLst>
                </a:gridCol>
              </a:tblGrid>
              <a:tr h="593287">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600" b="1" i="0" u="none" strike="noStrike" kern="100" cap="none" spc="0" normalizeH="0" baseline="0" noProof="0" dirty="0">
                          <a:ln>
                            <a:noFill/>
                          </a:ln>
                          <a:solidFill>
                            <a:schemeClr val="bg1"/>
                          </a:solidFill>
                          <a:effectLst/>
                          <a:uLnTx/>
                          <a:uFillTx/>
                          <a:latin typeface="+mn-lt"/>
                          <a:ea typeface="+mn-ea"/>
                          <a:cs typeface="+mn-cs"/>
                        </a:rPr>
                        <a:t>About the 2025 CAQH Index Report</a:t>
                      </a:r>
                    </a:p>
                  </a:txBody>
                  <a:tcPr marL="0" marR="0" marT="0" marB="0" anchor="ctr">
                    <a:lnL w="0">
                      <a:noFill/>
                    </a:lnL>
                    <a:lnR w="0">
                      <a:noFill/>
                    </a:lnR>
                    <a:lnT w="0">
                      <a:noFill/>
                    </a:lnT>
                    <a:lnB w="12700" cap="flat" cmpd="sng" algn="ctr">
                      <a:solidFill>
                        <a:schemeClr val="bg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3074935541"/>
                  </a:ext>
                </a:extLst>
              </a:tr>
              <a:tr h="593287">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indent="0" algn="l" defTabSz="914400" rtl="0" eaLnBrk="1" latinLnBrk="0" hangingPunct="1">
                        <a:lnSpc>
                          <a:spcPct val="107000"/>
                        </a:lnSpc>
                        <a:spcBef>
                          <a:spcPts val="0"/>
                        </a:spcBef>
                        <a:spcAft>
                          <a:spcPts val="0"/>
                        </a:spcAft>
                        <a:buFont typeface="Arial" panose="020B0604020202020204" pitchFamily="34" charset="0"/>
                        <a:buNone/>
                      </a:pPr>
                      <a:r>
                        <a:rPr lang="en-US" sz="1600" b="1" kern="100" cap="none" spc="0" dirty="0">
                          <a:solidFill>
                            <a:schemeClr val="bg1"/>
                          </a:solidFill>
                          <a:effectLst/>
                          <a:latin typeface="+mn-lt"/>
                          <a:ea typeface="+mn-ea"/>
                          <a:cs typeface="+mn-cs"/>
                        </a:rPr>
                        <a:t>2025 Index Pro Demo</a:t>
                      </a:r>
                      <a:endParaRPr lang="en-US" sz="1600" b="0" kern="100" cap="none" spc="0" dirty="0">
                        <a:solidFill>
                          <a:schemeClr val="bg1"/>
                        </a:solidFill>
                        <a:effectLst/>
                        <a:latin typeface="+mn-lt"/>
                        <a:ea typeface="+mn-ea"/>
                        <a:cs typeface="+mn-cs"/>
                      </a:endParaRPr>
                    </a:p>
                  </a:txBody>
                  <a:tcPr marL="50709" marR="54331" marT="91440" marB="91440" anchor="ctr">
                    <a:lnL w="0">
                      <a:noFill/>
                    </a:lnL>
                    <a:lnR w="0">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782124322"/>
                  </a:ext>
                </a:extLst>
              </a:tr>
              <a:tr h="162301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indent="0" algn="l" defTabSz="914400" rtl="0" eaLnBrk="1" latinLnBrk="0" hangingPunct="1">
                        <a:lnSpc>
                          <a:spcPct val="107000"/>
                        </a:lnSpc>
                        <a:spcBef>
                          <a:spcPts val="0"/>
                        </a:spcBef>
                        <a:spcAft>
                          <a:spcPts val="0"/>
                        </a:spcAft>
                        <a:buFont typeface="Arial" panose="020B0604020202020204" pitchFamily="34" charset="0"/>
                        <a:buNone/>
                      </a:pPr>
                      <a:r>
                        <a:rPr lang="en-US" sz="1600" b="1" kern="100" cap="none" spc="0" dirty="0">
                          <a:solidFill>
                            <a:srgbClr val="000000"/>
                          </a:solidFill>
                          <a:effectLst/>
                          <a:latin typeface="+mn-lt"/>
                          <a:ea typeface="+mn-ea"/>
                          <a:cs typeface="+mn-cs"/>
                        </a:rPr>
                        <a:t>Panel Discussion</a:t>
                      </a:r>
                    </a:p>
                    <a:p>
                      <a:pPr marL="227013" marR="0" lvl="1" indent="-227013" algn="l" defTabSz="914400" rtl="0" eaLnBrk="1" latinLnBrk="0" hangingPunct="1">
                        <a:lnSpc>
                          <a:spcPct val="107000"/>
                        </a:lnSpc>
                        <a:spcBef>
                          <a:spcPts val="0"/>
                        </a:spcBef>
                        <a:spcAft>
                          <a:spcPts val="0"/>
                        </a:spcAft>
                        <a:buFont typeface="Arial" panose="020B0604020202020204" pitchFamily="34" charset="0"/>
                        <a:buChar char="•"/>
                        <a:tabLst>
                          <a:tab pos="395288" algn="l"/>
                        </a:tabLst>
                      </a:pPr>
                      <a:r>
                        <a:rPr lang="en-US" sz="1600" b="0" kern="100" cap="none" spc="0" dirty="0">
                          <a:solidFill>
                            <a:srgbClr val="000000"/>
                          </a:solidFill>
                          <a:effectLst/>
                          <a:latin typeface="+mn-lt"/>
                          <a:ea typeface="+mn-ea"/>
                          <a:cs typeface="+mn-cs"/>
                        </a:rPr>
                        <a:t>Value of Index and Index Pro</a:t>
                      </a:r>
                    </a:p>
                    <a:p>
                      <a:pPr marL="227013" marR="0" lvl="1" indent="-227013" algn="l" defTabSz="914400" rtl="0" eaLnBrk="1" latinLnBrk="0" hangingPunct="1">
                        <a:lnSpc>
                          <a:spcPct val="107000"/>
                        </a:lnSpc>
                        <a:spcBef>
                          <a:spcPts val="0"/>
                        </a:spcBef>
                        <a:spcAft>
                          <a:spcPts val="0"/>
                        </a:spcAft>
                        <a:buFont typeface="Arial" panose="020B0604020202020204" pitchFamily="34" charset="0"/>
                        <a:buChar char="•"/>
                        <a:tabLst>
                          <a:tab pos="395288" algn="l"/>
                        </a:tabLst>
                      </a:pPr>
                      <a:r>
                        <a:rPr lang="en-US" sz="1600" b="0" kern="100" cap="none" spc="0" dirty="0">
                          <a:solidFill>
                            <a:srgbClr val="000000"/>
                          </a:solidFill>
                          <a:effectLst/>
                          <a:latin typeface="+mn-lt"/>
                          <a:ea typeface="+mn-ea"/>
                          <a:cs typeface="+mn-cs"/>
                        </a:rPr>
                        <a:t>Industry Resilience </a:t>
                      </a:r>
                    </a:p>
                    <a:p>
                      <a:pPr marL="227013" marR="0" lvl="1" indent="-227013" algn="l" defTabSz="914400" rtl="0" eaLnBrk="1" latinLnBrk="0" hangingPunct="1">
                        <a:lnSpc>
                          <a:spcPct val="107000"/>
                        </a:lnSpc>
                        <a:spcBef>
                          <a:spcPts val="0"/>
                        </a:spcBef>
                        <a:spcAft>
                          <a:spcPts val="0"/>
                        </a:spcAft>
                        <a:buFont typeface="Arial" panose="020B0604020202020204" pitchFamily="34" charset="0"/>
                        <a:buChar char="•"/>
                        <a:tabLst>
                          <a:tab pos="395288" algn="l"/>
                        </a:tabLst>
                      </a:pPr>
                      <a:r>
                        <a:rPr lang="en-US" sz="1600" b="0" kern="100" cap="none" spc="0" dirty="0">
                          <a:solidFill>
                            <a:srgbClr val="000000"/>
                          </a:solidFill>
                          <a:effectLst/>
                          <a:latin typeface="+mn-lt"/>
                          <a:ea typeface="+mn-ea"/>
                          <a:cs typeface="+mn-cs"/>
                        </a:rPr>
                        <a:t>Leveraging AI</a:t>
                      </a:r>
                    </a:p>
                    <a:p>
                      <a:pPr marL="227013" marR="0" lvl="1" indent="-227013" algn="l" defTabSz="914400" rtl="0" eaLnBrk="1" latinLnBrk="0" hangingPunct="1">
                        <a:lnSpc>
                          <a:spcPct val="107000"/>
                        </a:lnSpc>
                        <a:spcBef>
                          <a:spcPts val="0"/>
                        </a:spcBef>
                        <a:spcAft>
                          <a:spcPts val="0"/>
                        </a:spcAft>
                        <a:buFont typeface="Arial" panose="020B0604020202020204" pitchFamily="34" charset="0"/>
                        <a:buChar char="•"/>
                        <a:tabLst>
                          <a:tab pos="395288" algn="l"/>
                        </a:tabLst>
                      </a:pPr>
                      <a:r>
                        <a:rPr lang="en-US" sz="1600" b="0" kern="100" cap="none" spc="0" dirty="0">
                          <a:solidFill>
                            <a:srgbClr val="000000"/>
                          </a:solidFill>
                          <a:effectLst/>
                          <a:latin typeface="+mn-lt"/>
                          <a:ea typeface="+mn-ea"/>
                          <a:cs typeface="+mn-cs"/>
                        </a:rPr>
                        <a:t>Beyond Compliance: Driving Interoperability </a:t>
                      </a:r>
                    </a:p>
                  </a:txBody>
                  <a:tcPr marL="50709" marR="54331" marT="91440" marB="91440" anchor="ctr">
                    <a:lnL w="0">
                      <a:noFill/>
                    </a:lnL>
                    <a:lnR w="0">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1565622028"/>
                  </a:ext>
                </a:extLst>
              </a:tr>
              <a:tr h="593287">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solidFill>
                            <a:schemeClr val="bg1"/>
                          </a:solidFill>
                          <a:latin typeface="+mn-lt"/>
                        </a:rPr>
                        <a:t>Audience Q &amp; A</a:t>
                      </a:r>
                    </a:p>
                  </a:txBody>
                  <a:tcPr marL="50709" marR="54331" marT="91440" marB="91440" anchor="ctr">
                    <a:lnL w="0">
                      <a:noFill/>
                    </a:lnL>
                    <a:lnR w="0">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2058612952"/>
                  </a:ext>
                </a:extLst>
              </a:tr>
              <a:tr h="593287">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solidFill>
                            <a:schemeClr val="bg1"/>
                          </a:solidFill>
                          <a:latin typeface="+mn-lt"/>
                        </a:rPr>
                        <a:t>Call to Action</a:t>
                      </a:r>
                    </a:p>
                  </a:txBody>
                  <a:tcPr marL="50709" marR="54331" marT="91440" marB="91440" anchor="ctr">
                    <a:lnL w="0">
                      <a:noFill/>
                    </a:lnL>
                    <a:lnR w="0">
                      <a:noFill/>
                    </a:lnR>
                    <a:lnT w="12700" cap="flat" cmpd="sng" algn="ctr">
                      <a:solidFill>
                        <a:schemeClr val="bg1"/>
                      </a:solidFill>
                      <a:prstDash val="solid"/>
                      <a:round/>
                      <a:headEnd type="none" w="med" len="med"/>
                      <a:tailEnd type="none" w="med" len="med"/>
                    </a:lnT>
                    <a:lnB w="0">
                      <a:noFill/>
                    </a:lnB>
                    <a:lnTlToBr w="0">
                      <a:noFill/>
                    </a:lnTlToBr>
                    <a:lnBlToTr w="0">
                      <a:noFill/>
                    </a:lnBlToTr>
                    <a:noFill/>
                  </a:tcPr>
                </a:tc>
                <a:extLst>
                  <a:ext uri="{0D108BD9-81ED-4DB2-BD59-A6C34878D82A}">
                    <a16:rowId xmlns:a16="http://schemas.microsoft.com/office/drawing/2014/main" val="2797503816"/>
                  </a:ext>
                </a:extLst>
              </a:tr>
            </a:tbl>
          </a:graphicData>
        </a:graphic>
      </p:graphicFrame>
      <p:sp>
        <p:nvSpPr>
          <p:cNvPr id="29" name="Text Placeholder 18">
            <a:extLst>
              <a:ext uri="{FF2B5EF4-FFF2-40B4-BE49-F238E27FC236}">
                <a16:creationId xmlns:a16="http://schemas.microsoft.com/office/drawing/2014/main" id="{443A2FF3-22F0-2169-AE1C-ADB592CA24AE}"/>
              </a:ext>
            </a:extLst>
          </p:cNvPr>
          <p:cNvSpPr txBox="1">
            <a:spLocks/>
          </p:cNvSpPr>
          <p:nvPr/>
        </p:nvSpPr>
        <p:spPr>
          <a:xfrm>
            <a:off x="376207" y="3557010"/>
            <a:ext cx="2805545" cy="353579"/>
          </a:xfrm>
          <a:prstGeom prst="roundRect">
            <a:avLst>
              <a:gd name="adj" fmla="val 50000"/>
            </a:avLst>
          </a:prstGeom>
          <a:solidFill>
            <a:schemeClr val="accent1"/>
          </a:solidFill>
          <a:effectLst>
            <a:outerShdw blurRad="50800" dist="38100" dir="8100000" algn="tr" rotWithShape="0">
              <a:prstClr val="black">
                <a:alpha val="40000"/>
              </a:prstClr>
            </a:outerShdw>
          </a:effectLst>
        </p:spPr>
        <p:txBody>
          <a:bodyPr anchor="ctr"/>
          <a:lstStyle>
            <a:lvl1pPr algn="ctr" defTabSz="685800" rtl="0" eaLnBrk="1" fontAlgn="base" hangingPunct="1">
              <a:spcBef>
                <a:spcPts val="200"/>
              </a:spcBef>
              <a:spcAft>
                <a:spcPts val="200"/>
              </a:spcAft>
              <a:buSzPct val="100000"/>
              <a:defRPr sz="1200" b="1" kern="1200">
                <a:solidFill>
                  <a:schemeClr val="tx1"/>
                </a:solidFill>
                <a:latin typeface="+mn-lt"/>
                <a:ea typeface="+mn-ea"/>
                <a:cs typeface="Calibri Light" panose="020F0302020204030204" pitchFamily="34" charset="0"/>
              </a:defRPr>
            </a:lvl1pPr>
            <a:lvl2pPr marL="179388" indent="-179388"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j-lt"/>
                <a:ea typeface="+mn-ea"/>
                <a:cs typeface="Calibri Light" panose="020F0302020204030204" pitchFamily="34" charset="0"/>
              </a:defRPr>
            </a:lvl2pPr>
            <a:lvl3pPr marL="360363" indent="-180975"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n-lt"/>
                <a:ea typeface="+mn-ea"/>
                <a:cs typeface="Calibri Light" panose="020F0302020204030204" pitchFamily="34" charset="0"/>
              </a:defRPr>
            </a:lvl3pPr>
            <a:lvl4pPr marL="538163" indent="-177800" algn="l" defTabSz="685800"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n-lt"/>
                <a:ea typeface="+mn-ea"/>
                <a:cs typeface="Calibri Light" panose="020F0302020204030204" pitchFamily="34" charset="0"/>
              </a:defRPr>
            </a:lvl4pPr>
            <a:lvl5pPr marL="717550" indent="-179388" algn="l" defTabSz="598488" rtl="0" eaLnBrk="1" fontAlgn="base" hangingPunct="1">
              <a:spcBef>
                <a:spcPts val="200"/>
              </a:spcBef>
              <a:spcAft>
                <a:spcPts val="200"/>
              </a:spcAft>
              <a:buSzPct val="100000"/>
              <a:buFont typeface="Arial" panose="020B0604020202020204" pitchFamily="34" charset="0"/>
              <a:buChar char="−"/>
              <a:defRPr lang="en-US" kern="1200" dirty="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a:lstStyle>
          <a:p>
            <a:pPr marL="0" marR="0" lvl="0" indent="0" algn="ctr" defTabSz="685800" rtl="0" eaLnBrk="1" fontAlgn="base" latinLnBrk="0" hangingPunct="1">
              <a:lnSpc>
                <a:spcPct val="100000"/>
              </a:lnSpc>
              <a:spcBef>
                <a:spcPts val="200"/>
              </a:spcBef>
              <a:spcAft>
                <a:spcPts val="200"/>
              </a:spcAft>
              <a:buClrTx/>
              <a:buSzPct val="100000"/>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Calibri Light" panose="020F0302020204030204" pitchFamily="34" charset="0"/>
              </a:rPr>
              <a:t>March 19, 2026</a:t>
            </a:r>
          </a:p>
        </p:txBody>
      </p:sp>
    </p:spTree>
    <p:extLst>
      <p:ext uri="{BB962C8B-B14F-4D97-AF65-F5344CB8AC3E}">
        <p14:creationId xmlns:p14="http://schemas.microsoft.com/office/powerpoint/2010/main" val="341072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D662A-338B-38F8-42A9-A4D42B80815E}"/>
            </a:ext>
          </a:extLst>
        </p:cNvPr>
        <p:cNvGrpSpPr/>
        <p:nvPr/>
      </p:nvGrpSpPr>
      <p:grpSpPr>
        <a:xfrm>
          <a:off x="0" y="0"/>
          <a:ext cx="0" cy="0"/>
          <a:chOff x="0" y="0"/>
          <a:chExt cx="0" cy="0"/>
        </a:xfrm>
      </p:grpSpPr>
      <p:pic>
        <p:nvPicPr>
          <p:cNvPr id="37" name="Picture 36" descr="A light blue and white background&#10;&#10;Description automatically generated">
            <a:extLst>
              <a:ext uri="{FF2B5EF4-FFF2-40B4-BE49-F238E27FC236}">
                <a16:creationId xmlns:a16="http://schemas.microsoft.com/office/drawing/2014/main" id="{F867EB6A-2C45-BB1B-C748-BCD87360A1EF}"/>
              </a:ext>
            </a:extLst>
          </p:cNvPr>
          <p:cNvPicPr>
            <a:picLocks noChangeAspect="1"/>
          </p:cNvPicPr>
          <p:nvPr/>
        </p:nvPicPr>
        <p:blipFill>
          <a:blip r:embed="rId2"/>
          <a:stretch>
            <a:fillRect/>
          </a:stretch>
        </p:blipFill>
        <p:spPr>
          <a:xfrm>
            <a:off x="-482" y="0"/>
            <a:ext cx="12192482" cy="1369397"/>
          </a:xfrm>
          <a:prstGeom prst="rect">
            <a:avLst/>
          </a:prstGeom>
        </p:spPr>
      </p:pic>
      <p:sp>
        <p:nvSpPr>
          <p:cNvPr id="2" name="Title 1">
            <a:extLst>
              <a:ext uri="{FF2B5EF4-FFF2-40B4-BE49-F238E27FC236}">
                <a16:creationId xmlns:a16="http://schemas.microsoft.com/office/drawing/2014/main" id="{EA05CEC3-384C-CE88-01DF-DD14CB0E5C1C}"/>
              </a:ext>
            </a:extLst>
          </p:cNvPr>
          <p:cNvSpPr>
            <a:spLocks noGrp="1"/>
          </p:cNvSpPr>
          <p:nvPr>
            <p:ph type="title"/>
          </p:nvPr>
        </p:nvSpPr>
        <p:spPr>
          <a:xfrm>
            <a:off x="423863" y="635729"/>
            <a:ext cx="11338560" cy="468622"/>
          </a:xfrm>
        </p:spPr>
        <p:txBody>
          <a:bodyPr/>
          <a:lstStyle/>
          <a:p>
            <a:r>
              <a:rPr lang="en-US" dirty="0">
                <a:solidFill>
                  <a:schemeClr val="tx1"/>
                </a:solidFill>
              </a:rPr>
              <a:t>Tracking transactions across the administrative workflow</a:t>
            </a:r>
          </a:p>
        </p:txBody>
      </p:sp>
      <p:sp>
        <p:nvSpPr>
          <p:cNvPr id="8" name="Text Placeholder 7">
            <a:extLst>
              <a:ext uri="{FF2B5EF4-FFF2-40B4-BE49-F238E27FC236}">
                <a16:creationId xmlns:a16="http://schemas.microsoft.com/office/drawing/2014/main" id="{C9B3D21D-327E-AA78-3025-838E662E610B}"/>
              </a:ext>
            </a:extLst>
          </p:cNvPr>
          <p:cNvSpPr>
            <a:spLocks noGrp="1"/>
          </p:cNvSpPr>
          <p:nvPr>
            <p:ph type="body" sz="quarter" idx="13"/>
          </p:nvPr>
        </p:nvSpPr>
        <p:spPr/>
        <p:txBody>
          <a:bodyPr/>
          <a:lstStyle/>
          <a:p>
            <a:r>
              <a:rPr lang="en-US" dirty="0">
                <a:solidFill>
                  <a:schemeClr val="accent1"/>
                </a:solidFill>
              </a:rPr>
              <a:t>2025 CAQH INDEX REPORT</a:t>
            </a:r>
          </a:p>
        </p:txBody>
      </p:sp>
      <p:sp>
        <p:nvSpPr>
          <p:cNvPr id="3" name="Oval 2">
            <a:extLst>
              <a:ext uri="{FF2B5EF4-FFF2-40B4-BE49-F238E27FC236}">
                <a16:creationId xmlns:a16="http://schemas.microsoft.com/office/drawing/2014/main" id="{1D1E8E4E-2969-C1F8-70CE-F9BFC65038BF}"/>
              </a:ext>
            </a:extLst>
          </p:cNvPr>
          <p:cNvSpPr/>
          <p:nvPr/>
        </p:nvSpPr>
        <p:spPr>
          <a:xfrm>
            <a:off x="3224747" y="1746250"/>
            <a:ext cx="1472184" cy="1472184"/>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Oval 3">
            <a:extLst>
              <a:ext uri="{FF2B5EF4-FFF2-40B4-BE49-F238E27FC236}">
                <a16:creationId xmlns:a16="http://schemas.microsoft.com/office/drawing/2014/main" id="{2F5743DD-F11B-03CE-44D5-9AC7D49EE576}"/>
              </a:ext>
            </a:extLst>
          </p:cNvPr>
          <p:cNvSpPr/>
          <p:nvPr/>
        </p:nvSpPr>
        <p:spPr>
          <a:xfrm>
            <a:off x="5352206" y="1746250"/>
            <a:ext cx="1472184" cy="1472184"/>
          </a:xfrm>
          <a:prstGeom prst="ellipse">
            <a:avLst/>
          </a:prstGeom>
          <a:solidFill>
            <a:schemeClr val="tx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BBB78E13-564A-327B-1A53-A44ADB2FCAD5}"/>
              </a:ext>
            </a:extLst>
          </p:cNvPr>
          <p:cNvSpPr/>
          <p:nvPr/>
        </p:nvSpPr>
        <p:spPr>
          <a:xfrm>
            <a:off x="7485806" y="1746250"/>
            <a:ext cx="1472184" cy="1472184"/>
          </a:xfrm>
          <a:prstGeom prst="ellipse">
            <a:avLst/>
          </a:prstGeom>
          <a:solidFill>
            <a:srgbClr val="007A8B"/>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5">
            <a:extLst>
              <a:ext uri="{FF2B5EF4-FFF2-40B4-BE49-F238E27FC236}">
                <a16:creationId xmlns:a16="http://schemas.microsoft.com/office/drawing/2014/main" id="{D8865EF6-257D-C0C5-847E-D03FB3ED8D5A}"/>
              </a:ext>
            </a:extLst>
          </p:cNvPr>
          <p:cNvSpPr/>
          <p:nvPr/>
        </p:nvSpPr>
        <p:spPr>
          <a:xfrm>
            <a:off x="9550056" y="1746250"/>
            <a:ext cx="1472184" cy="1472184"/>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5CE18234-89BF-91A7-F124-9C180C9EBC3B}"/>
              </a:ext>
            </a:extLst>
          </p:cNvPr>
          <p:cNvSpPr/>
          <p:nvPr/>
        </p:nvSpPr>
        <p:spPr>
          <a:xfrm>
            <a:off x="1212850" y="1746250"/>
            <a:ext cx="1472184" cy="1472184"/>
          </a:xfrm>
          <a:prstGeom prst="ellipse">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bject 13">
            <a:extLst>
              <a:ext uri="{FF2B5EF4-FFF2-40B4-BE49-F238E27FC236}">
                <a16:creationId xmlns:a16="http://schemas.microsoft.com/office/drawing/2014/main" id="{F6D05498-173F-38CB-C50F-32C78C1EFFB9}"/>
              </a:ext>
            </a:extLst>
          </p:cNvPr>
          <p:cNvSpPr txBox="1"/>
          <p:nvPr/>
        </p:nvSpPr>
        <p:spPr>
          <a:xfrm>
            <a:off x="1113005" y="3665725"/>
            <a:ext cx="1660997" cy="822960"/>
          </a:xfrm>
          <a:prstGeom prst="roundRect">
            <a:avLst/>
          </a:prstGeom>
          <a:solidFill>
            <a:schemeClr val="accent1">
              <a:lumMod val="20000"/>
              <a:lumOff val="80000"/>
            </a:schemeClr>
          </a:solidFill>
          <a:ln w="6172">
            <a:noFill/>
          </a:ln>
          <a:effectLst>
            <a:outerShdw blurRad="50800" dist="38100" dir="8100000" algn="tr" rotWithShape="0">
              <a:prstClr val="black">
                <a:alpha val="40000"/>
              </a:prstClr>
            </a:outerShdw>
          </a:effectLst>
        </p:spPr>
        <p:txBody>
          <a:bodyPr vert="horz" wrap="square" lIns="0" tIns="45720" rIns="0" bIns="0" rtlCol="0" anchor="t">
            <a:noAutofit/>
          </a:bodyPr>
          <a:lstStyle/>
          <a:p>
            <a:pPr marL="268605" marR="69850" lvl="0" indent="-19177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323E48"/>
                </a:solidFill>
                <a:effectLst/>
                <a:uLnTx/>
                <a:uFillTx/>
                <a:latin typeface="Arial"/>
                <a:ea typeface="+mn-ea"/>
                <a:cs typeface="Volte Medium"/>
              </a:rPr>
              <a:t>Eligibility and Benefit</a:t>
            </a:r>
          </a:p>
          <a:p>
            <a:pPr marL="268605" marR="69850" lvl="0" indent="-19177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323E48"/>
                </a:solidFill>
                <a:effectLst/>
                <a:uLnTx/>
                <a:uFillTx/>
                <a:latin typeface="Arial"/>
                <a:ea typeface="+mn-ea"/>
                <a:cs typeface="Volte Medium"/>
              </a:rPr>
              <a:t>Verification</a:t>
            </a:r>
          </a:p>
        </p:txBody>
      </p:sp>
      <p:sp>
        <p:nvSpPr>
          <p:cNvPr id="10" name="object 14">
            <a:extLst>
              <a:ext uri="{FF2B5EF4-FFF2-40B4-BE49-F238E27FC236}">
                <a16:creationId xmlns:a16="http://schemas.microsoft.com/office/drawing/2014/main" id="{4C28E5F7-6D0F-87F0-64FC-DDB5C4F442F5}"/>
              </a:ext>
            </a:extLst>
          </p:cNvPr>
          <p:cNvSpPr txBox="1"/>
          <p:nvPr/>
        </p:nvSpPr>
        <p:spPr>
          <a:xfrm>
            <a:off x="1406177" y="2381468"/>
            <a:ext cx="1074652" cy="768096"/>
          </a:xfrm>
          <a:prstGeom prst="rect">
            <a:avLst/>
          </a:prstGeom>
        </p:spPr>
        <p:txBody>
          <a:bodyPr vert="horz" wrap="square" lIns="0" tIns="16510" rIns="0" bIns="0" rtlCol="0">
            <a:spAutoFit/>
          </a:bodyPr>
          <a:lstStyle/>
          <a:p>
            <a:pPr marL="60960" marR="53340" lvl="0" indent="-635" algn="ctr" defTabSz="914400" rtl="0" eaLnBrk="1" fontAlgn="auto" latinLnBrk="0" hangingPunct="1">
              <a:lnSpc>
                <a:spcPct val="100000"/>
              </a:lnSpc>
              <a:spcBef>
                <a:spcPts val="13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Volte Medium Italic"/>
              </a:rPr>
              <a:t>Patient Encounter</a:t>
            </a:r>
          </a:p>
          <a:p>
            <a:pPr marL="60960" marR="53340" lvl="0" indent="-635" algn="ctr" defTabSz="914400" rtl="0" eaLnBrk="1" fontAlgn="auto" latinLnBrk="0" hangingPunct="1">
              <a:lnSpc>
                <a:spcPct val="100000"/>
              </a:lnSpc>
              <a:spcBef>
                <a:spcPts val="13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Volte Medium Italic"/>
              </a:rPr>
              <a:t>is Scheduled</a:t>
            </a:r>
          </a:p>
        </p:txBody>
      </p:sp>
      <p:sp>
        <p:nvSpPr>
          <p:cNvPr id="11" name="object 20">
            <a:extLst>
              <a:ext uri="{FF2B5EF4-FFF2-40B4-BE49-F238E27FC236}">
                <a16:creationId xmlns:a16="http://schemas.microsoft.com/office/drawing/2014/main" id="{890DB212-9515-DEA9-B396-D7B8653425C0}"/>
              </a:ext>
            </a:extLst>
          </p:cNvPr>
          <p:cNvSpPr txBox="1"/>
          <p:nvPr/>
        </p:nvSpPr>
        <p:spPr>
          <a:xfrm>
            <a:off x="3626185" y="2381468"/>
            <a:ext cx="669309" cy="570669"/>
          </a:xfrm>
          <a:prstGeom prst="rect">
            <a:avLst/>
          </a:prstGeom>
        </p:spPr>
        <p:txBody>
          <a:bodyPr vert="horz" wrap="square" lIns="0" tIns="16510" rIns="0" bIns="0" rtlCol="0">
            <a:spAutoFit/>
          </a:bodyPr>
          <a:lstStyle/>
          <a:p>
            <a:pPr marL="12700" marR="5080" lvl="0" indent="0" algn="ctr" defTabSz="914400" rtl="0" eaLnBrk="1" fontAlgn="auto" latinLnBrk="0" hangingPunct="1">
              <a:lnSpc>
                <a:spcPct val="100000"/>
              </a:lnSpc>
              <a:spcBef>
                <a:spcPts val="13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Volte Medium Italic"/>
              </a:rPr>
              <a:t>Patient Sees Provider</a:t>
            </a:r>
          </a:p>
        </p:txBody>
      </p:sp>
      <p:sp>
        <p:nvSpPr>
          <p:cNvPr id="12" name="object 26">
            <a:extLst>
              <a:ext uri="{FF2B5EF4-FFF2-40B4-BE49-F238E27FC236}">
                <a16:creationId xmlns:a16="http://schemas.microsoft.com/office/drawing/2014/main" id="{507C8258-9F89-2CAD-C908-F7E8B68324E6}"/>
              </a:ext>
            </a:extLst>
          </p:cNvPr>
          <p:cNvSpPr txBox="1"/>
          <p:nvPr/>
        </p:nvSpPr>
        <p:spPr>
          <a:xfrm>
            <a:off x="5749534" y="2381468"/>
            <a:ext cx="677529" cy="768096"/>
          </a:xfrm>
          <a:prstGeom prst="rect">
            <a:avLst/>
          </a:prstGeom>
        </p:spPr>
        <p:txBody>
          <a:bodyPr vert="horz" wrap="square" lIns="0" tIns="16510" rIns="0" bIns="0" rtlCol="0">
            <a:spAutoFit/>
          </a:bodyPr>
          <a:lstStyle/>
          <a:p>
            <a:pPr marL="12700" marR="5080" lvl="0" indent="4445" algn="ctr" defTabSz="914400" rtl="0" eaLnBrk="1" fontAlgn="auto" latinLnBrk="0" hangingPunct="1">
              <a:lnSpc>
                <a:spcPct val="100000"/>
              </a:lnSpc>
              <a:spcBef>
                <a:spcPts val="13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Volte Medium Italic"/>
              </a:rPr>
              <a:t>Provider Submits Claim</a:t>
            </a:r>
          </a:p>
        </p:txBody>
      </p:sp>
      <p:sp>
        <p:nvSpPr>
          <p:cNvPr id="13" name="object 32">
            <a:extLst>
              <a:ext uri="{FF2B5EF4-FFF2-40B4-BE49-F238E27FC236}">
                <a16:creationId xmlns:a16="http://schemas.microsoft.com/office/drawing/2014/main" id="{93BC9692-7EFD-4F2A-1141-7867E1B0E9FA}"/>
              </a:ext>
            </a:extLst>
          </p:cNvPr>
          <p:cNvSpPr txBox="1"/>
          <p:nvPr/>
        </p:nvSpPr>
        <p:spPr>
          <a:xfrm>
            <a:off x="7758079" y="2381468"/>
            <a:ext cx="927639" cy="768096"/>
          </a:xfrm>
          <a:prstGeom prst="rect">
            <a:avLst/>
          </a:prstGeom>
        </p:spPr>
        <p:txBody>
          <a:bodyPr vert="horz" wrap="square" lIns="0" tIns="16510" rIns="0" bIns="0" rtlCol="0">
            <a:spAutoFit/>
          </a:bodyPr>
          <a:lstStyle/>
          <a:p>
            <a:pPr marL="12700" marR="5080" lvl="0" indent="-635" algn="ctr" defTabSz="914400" rtl="0" eaLnBrk="1" fontAlgn="auto" latinLnBrk="0" hangingPunct="1">
              <a:lnSpc>
                <a:spcPct val="100000"/>
              </a:lnSpc>
              <a:spcBef>
                <a:spcPts val="13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Volte Medium Italic"/>
              </a:rPr>
              <a:t>Health Plan Adjudicates Claim</a:t>
            </a:r>
          </a:p>
        </p:txBody>
      </p:sp>
      <p:sp>
        <p:nvSpPr>
          <p:cNvPr id="14" name="object 38">
            <a:extLst>
              <a:ext uri="{FF2B5EF4-FFF2-40B4-BE49-F238E27FC236}">
                <a16:creationId xmlns:a16="http://schemas.microsoft.com/office/drawing/2014/main" id="{627958DA-868D-084A-9CA1-72440DE71D38}"/>
              </a:ext>
            </a:extLst>
          </p:cNvPr>
          <p:cNvSpPr txBox="1"/>
          <p:nvPr/>
        </p:nvSpPr>
        <p:spPr>
          <a:xfrm>
            <a:off x="9690228" y="2381468"/>
            <a:ext cx="1191840" cy="768096"/>
          </a:xfrm>
          <a:prstGeom prst="rect">
            <a:avLst/>
          </a:prstGeom>
        </p:spPr>
        <p:txBody>
          <a:bodyPr vert="horz" wrap="square" lIns="0" tIns="16510" rIns="0" bIns="0" rtlCol="0">
            <a:spAutoFit/>
          </a:bodyPr>
          <a:lstStyle/>
          <a:p>
            <a:pPr marL="36830" marR="5080" lvl="0" indent="-24765" algn="ctr" defTabSz="914400" rtl="0" eaLnBrk="1" fontAlgn="auto" latinLnBrk="0" hangingPunct="1">
              <a:lnSpc>
                <a:spcPct val="100000"/>
              </a:lnSpc>
              <a:spcBef>
                <a:spcPts val="13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Volte Medium Italic"/>
              </a:rPr>
              <a:t>Provider is Paid by Health Plan and/or Patient</a:t>
            </a:r>
          </a:p>
        </p:txBody>
      </p:sp>
      <p:sp>
        <p:nvSpPr>
          <p:cNvPr id="15" name="object 39">
            <a:extLst>
              <a:ext uri="{FF2B5EF4-FFF2-40B4-BE49-F238E27FC236}">
                <a16:creationId xmlns:a16="http://schemas.microsoft.com/office/drawing/2014/main" id="{B440D042-54D2-B2B6-AA04-7AFE3661B9E3}"/>
              </a:ext>
            </a:extLst>
          </p:cNvPr>
          <p:cNvSpPr txBox="1"/>
          <p:nvPr/>
        </p:nvSpPr>
        <p:spPr>
          <a:xfrm>
            <a:off x="1106558" y="4934707"/>
            <a:ext cx="9965982" cy="409650"/>
          </a:xfrm>
          <a:prstGeom prst="roundRect">
            <a:avLst>
              <a:gd name="adj" fmla="val 50000"/>
            </a:avLst>
          </a:prstGeom>
          <a:solidFill>
            <a:schemeClr val="accent1">
              <a:lumMod val="50000"/>
            </a:schemeClr>
          </a:solidFill>
          <a:ln w="6172">
            <a:noFill/>
          </a:ln>
          <a:effectLst>
            <a:outerShdw blurRad="50800" dist="38100" dir="8100000" algn="tr" rotWithShape="0">
              <a:prstClr val="black">
                <a:alpha val="40000"/>
              </a:prstClr>
            </a:outerShdw>
          </a:effectLst>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10" normalizeH="0" baseline="0" noProof="0" dirty="0">
                <a:ln>
                  <a:noFill/>
                </a:ln>
                <a:solidFill>
                  <a:prstClr val="white"/>
                </a:solidFill>
                <a:effectLst/>
                <a:uLnTx/>
                <a:uFillTx/>
                <a:latin typeface="Arial"/>
                <a:ea typeface="+mn-ea"/>
                <a:cs typeface="Volte Medium"/>
              </a:rPr>
              <a:t>Acknowledgements*</a:t>
            </a:r>
          </a:p>
        </p:txBody>
      </p:sp>
      <p:grpSp>
        <p:nvGrpSpPr>
          <p:cNvPr id="16" name="Group 15">
            <a:extLst>
              <a:ext uri="{FF2B5EF4-FFF2-40B4-BE49-F238E27FC236}">
                <a16:creationId xmlns:a16="http://schemas.microsoft.com/office/drawing/2014/main" id="{C09B73B3-2E4A-9B95-C566-5C6D81FCB4B5}"/>
              </a:ext>
            </a:extLst>
          </p:cNvPr>
          <p:cNvGrpSpPr/>
          <p:nvPr/>
        </p:nvGrpSpPr>
        <p:grpSpPr>
          <a:xfrm>
            <a:off x="1739274" y="1897516"/>
            <a:ext cx="408458" cy="381304"/>
            <a:chOff x="8140064" y="3694818"/>
            <a:chExt cx="190214" cy="177569"/>
          </a:xfrm>
          <a:solidFill>
            <a:schemeClr val="bg1"/>
          </a:solidFill>
        </p:grpSpPr>
        <p:sp>
          <p:nvSpPr>
            <p:cNvPr id="17" name="Freeform: Shape 16">
              <a:extLst>
                <a:ext uri="{FF2B5EF4-FFF2-40B4-BE49-F238E27FC236}">
                  <a16:creationId xmlns:a16="http://schemas.microsoft.com/office/drawing/2014/main" id="{D9871ADA-FC61-9335-C047-93DD89DC85EB}"/>
                </a:ext>
              </a:extLst>
            </p:cNvPr>
            <p:cNvSpPr/>
            <p:nvPr/>
          </p:nvSpPr>
          <p:spPr>
            <a:xfrm>
              <a:off x="8140064" y="3694818"/>
              <a:ext cx="190214" cy="177569"/>
            </a:xfrm>
            <a:custGeom>
              <a:avLst/>
              <a:gdLst>
                <a:gd name="connsiteX0" fmla="*/ 190214 w 190214"/>
                <a:gd name="connsiteY0" fmla="*/ 136327 h 177569"/>
                <a:gd name="connsiteX1" fmla="*/ 187833 w 190214"/>
                <a:gd name="connsiteY1" fmla="*/ 126802 h 177569"/>
                <a:gd name="connsiteX2" fmla="*/ 165259 w 190214"/>
                <a:gd name="connsiteY2" fmla="*/ 104323 h 177569"/>
                <a:gd name="connsiteX3" fmla="*/ 165259 w 190214"/>
                <a:gd name="connsiteY3" fmla="*/ 33266 h 177569"/>
                <a:gd name="connsiteX4" fmla="*/ 160401 w 190214"/>
                <a:gd name="connsiteY4" fmla="*/ 20598 h 177569"/>
                <a:gd name="connsiteX5" fmla="*/ 149924 w 190214"/>
                <a:gd name="connsiteY5" fmla="*/ 15454 h 177569"/>
                <a:gd name="connsiteX6" fmla="*/ 132207 w 190214"/>
                <a:gd name="connsiteY6" fmla="*/ 15454 h 177569"/>
                <a:gd name="connsiteX7" fmla="*/ 132207 w 190214"/>
                <a:gd name="connsiteY7" fmla="*/ 8025 h 177569"/>
                <a:gd name="connsiteX8" fmla="*/ 130874 w 190214"/>
                <a:gd name="connsiteY8" fmla="*/ 4501 h 177569"/>
                <a:gd name="connsiteX9" fmla="*/ 123158 w 190214"/>
                <a:gd name="connsiteY9" fmla="*/ 24 h 177569"/>
                <a:gd name="connsiteX10" fmla="*/ 115348 w 190214"/>
                <a:gd name="connsiteY10" fmla="*/ 3739 h 177569"/>
                <a:gd name="connsiteX11" fmla="*/ 113633 w 190214"/>
                <a:gd name="connsiteY11" fmla="*/ 7263 h 177569"/>
                <a:gd name="connsiteX12" fmla="*/ 113633 w 190214"/>
                <a:gd name="connsiteY12" fmla="*/ 15359 h 177569"/>
                <a:gd name="connsiteX13" fmla="*/ 51530 w 190214"/>
                <a:gd name="connsiteY13" fmla="*/ 15359 h 177569"/>
                <a:gd name="connsiteX14" fmla="*/ 51530 w 190214"/>
                <a:gd name="connsiteY14" fmla="*/ 7930 h 177569"/>
                <a:gd name="connsiteX15" fmla="*/ 48863 w 190214"/>
                <a:gd name="connsiteY15" fmla="*/ 2691 h 177569"/>
                <a:gd name="connsiteX16" fmla="*/ 41529 w 190214"/>
                <a:gd name="connsiteY16" fmla="*/ 24 h 177569"/>
                <a:gd name="connsiteX17" fmla="*/ 34671 w 190214"/>
                <a:gd name="connsiteY17" fmla="*/ 3739 h 177569"/>
                <a:gd name="connsiteX18" fmla="*/ 32957 w 190214"/>
                <a:gd name="connsiteY18" fmla="*/ 7263 h 177569"/>
                <a:gd name="connsiteX19" fmla="*/ 32957 w 190214"/>
                <a:gd name="connsiteY19" fmla="*/ 15359 h 177569"/>
                <a:gd name="connsiteX20" fmla="*/ 15240 w 190214"/>
                <a:gd name="connsiteY20" fmla="*/ 15359 h 177569"/>
                <a:gd name="connsiteX21" fmla="*/ 0 w 190214"/>
                <a:gd name="connsiteY21" fmla="*/ 29551 h 177569"/>
                <a:gd name="connsiteX22" fmla="*/ 0 w 190214"/>
                <a:gd name="connsiteY22" fmla="*/ 29551 h 177569"/>
                <a:gd name="connsiteX23" fmla="*/ 0 w 190214"/>
                <a:gd name="connsiteY23" fmla="*/ 148995 h 177569"/>
                <a:gd name="connsiteX24" fmla="*/ 16764 w 190214"/>
                <a:gd name="connsiteY24" fmla="*/ 163092 h 177569"/>
                <a:gd name="connsiteX25" fmla="*/ 122111 w 190214"/>
                <a:gd name="connsiteY25" fmla="*/ 163092 h 177569"/>
                <a:gd name="connsiteX26" fmla="*/ 122587 w 190214"/>
                <a:gd name="connsiteY26" fmla="*/ 163663 h 177569"/>
                <a:gd name="connsiteX27" fmla="*/ 123254 w 190214"/>
                <a:gd name="connsiteY27" fmla="*/ 164616 h 177569"/>
                <a:gd name="connsiteX28" fmla="*/ 152972 w 190214"/>
                <a:gd name="connsiteY28" fmla="*/ 177570 h 177569"/>
                <a:gd name="connsiteX29" fmla="*/ 162401 w 190214"/>
                <a:gd name="connsiteY29" fmla="*/ 176332 h 177569"/>
                <a:gd name="connsiteX30" fmla="*/ 188690 w 190214"/>
                <a:gd name="connsiteY30" fmla="*/ 149566 h 177569"/>
                <a:gd name="connsiteX31" fmla="*/ 189262 w 190214"/>
                <a:gd name="connsiteY31" fmla="*/ 146804 h 177569"/>
                <a:gd name="connsiteX32" fmla="*/ 189929 w 190214"/>
                <a:gd name="connsiteY32" fmla="*/ 144042 h 177569"/>
                <a:gd name="connsiteX33" fmla="*/ 189929 w 190214"/>
                <a:gd name="connsiteY33" fmla="*/ 143851 h 177569"/>
                <a:gd name="connsiteX34" fmla="*/ 189929 w 190214"/>
                <a:gd name="connsiteY34" fmla="*/ 136231 h 177569"/>
                <a:gd name="connsiteX35" fmla="*/ 34290 w 190214"/>
                <a:gd name="connsiteY35" fmla="*/ 34600 h 177569"/>
                <a:gd name="connsiteX36" fmla="*/ 41815 w 190214"/>
                <a:gd name="connsiteY36" fmla="*/ 39172 h 177569"/>
                <a:gd name="connsiteX37" fmla="*/ 49911 w 190214"/>
                <a:gd name="connsiteY37" fmla="*/ 35171 h 177569"/>
                <a:gd name="connsiteX38" fmla="*/ 51435 w 190214"/>
                <a:gd name="connsiteY38" fmla="*/ 31837 h 177569"/>
                <a:gd name="connsiteX39" fmla="*/ 51435 w 190214"/>
                <a:gd name="connsiteY39" fmla="*/ 23646 h 177569"/>
                <a:gd name="connsiteX40" fmla="*/ 113729 w 190214"/>
                <a:gd name="connsiteY40" fmla="*/ 23646 h 177569"/>
                <a:gd name="connsiteX41" fmla="*/ 113729 w 190214"/>
                <a:gd name="connsiteY41" fmla="*/ 32123 h 177569"/>
                <a:gd name="connsiteX42" fmla="*/ 116586 w 190214"/>
                <a:gd name="connsiteY42" fmla="*/ 36886 h 177569"/>
                <a:gd name="connsiteX43" fmla="*/ 124016 w 190214"/>
                <a:gd name="connsiteY43" fmla="*/ 39172 h 177569"/>
                <a:gd name="connsiteX44" fmla="*/ 130588 w 190214"/>
                <a:gd name="connsiteY44" fmla="*/ 35266 h 177569"/>
                <a:gd name="connsiteX45" fmla="*/ 132112 w 190214"/>
                <a:gd name="connsiteY45" fmla="*/ 31933 h 177569"/>
                <a:gd name="connsiteX46" fmla="*/ 132112 w 190214"/>
                <a:gd name="connsiteY46" fmla="*/ 23741 h 177569"/>
                <a:gd name="connsiteX47" fmla="*/ 149543 w 190214"/>
                <a:gd name="connsiteY47" fmla="*/ 23741 h 177569"/>
                <a:gd name="connsiteX48" fmla="*/ 154591 w 190214"/>
                <a:gd name="connsiteY48" fmla="*/ 26313 h 177569"/>
                <a:gd name="connsiteX49" fmla="*/ 156972 w 190214"/>
                <a:gd name="connsiteY49" fmla="*/ 31837 h 177569"/>
                <a:gd name="connsiteX50" fmla="*/ 156972 w 190214"/>
                <a:gd name="connsiteY50" fmla="*/ 44315 h 177569"/>
                <a:gd name="connsiteX51" fmla="*/ 8477 w 190214"/>
                <a:gd name="connsiteY51" fmla="*/ 44315 h 177569"/>
                <a:gd name="connsiteX52" fmla="*/ 8477 w 190214"/>
                <a:gd name="connsiteY52" fmla="*/ 30409 h 177569"/>
                <a:gd name="connsiteX53" fmla="*/ 15907 w 190214"/>
                <a:gd name="connsiteY53" fmla="*/ 23741 h 177569"/>
                <a:gd name="connsiteX54" fmla="*/ 33147 w 190214"/>
                <a:gd name="connsiteY54" fmla="*/ 23741 h 177569"/>
                <a:gd name="connsiteX55" fmla="*/ 33147 w 190214"/>
                <a:gd name="connsiteY55" fmla="*/ 31837 h 177569"/>
                <a:gd name="connsiteX56" fmla="*/ 34290 w 190214"/>
                <a:gd name="connsiteY56" fmla="*/ 34695 h 177569"/>
                <a:gd name="connsiteX57" fmla="*/ 143161 w 190214"/>
                <a:gd name="connsiteY57" fmla="*/ 97084 h 177569"/>
                <a:gd name="connsiteX58" fmla="*/ 143161 w 190214"/>
                <a:gd name="connsiteY58" fmla="*/ 103370 h 177569"/>
                <a:gd name="connsiteX59" fmla="*/ 130112 w 190214"/>
                <a:gd name="connsiteY59" fmla="*/ 109276 h 177569"/>
                <a:gd name="connsiteX60" fmla="*/ 130112 w 190214"/>
                <a:gd name="connsiteY60" fmla="*/ 97084 h 177569"/>
                <a:gd name="connsiteX61" fmla="*/ 143161 w 190214"/>
                <a:gd name="connsiteY61" fmla="*/ 97084 h 177569"/>
                <a:gd name="connsiteX62" fmla="*/ 157067 w 190214"/>
                <a:gd name="connsiteY62" fmla="*/ 102513 h 177569"/>
                <a:gd name="connsiteX63" fmla="*/ 155162 w 190214"/>
                <a:gd name="connsiteY63" fmla="*/ 102322 h 177569"/>
                <a:gd name="connsiteX64" fmla="*/ 151352 w 190214"/>
                <a:gd name="connsiteY64" fmla="*/ 102132 h 177569"/>
                <a:gd name="connsiteX65" fmla="*/ 151352 w 190214"/>
                <a:gd name="connsiteY65" fmla="*/ 93845 h 177569"/>
                <a:gd name="connsiteX66" fmla="*/ 146304 w 190214"/>
                <a:gd name="connsiteY66" fmla="*/ 89083 h 177569"/>
                <a:gd name="connsiteX67" fmla="*/ 127826 w 190214"/>
                <a:gd name="connsiteY67" fmla="*/ 88797 h 177569"/>
                <a:gd name="connsiteX68" fmla="*/ 121825 w 190214"/>
                <a:gd name="connsiteY68" fmla="*/ 94798 h 177569"/>
                <a:gd name="connsiteX69" fmla="*/ 121825 w 190214"/>
                <a:gd name="connsiteY69" fmla="*/ 112990 h 177569"/>
                <a:gd name="connsiteX70" fmla="*/ 122873 w 190214"/>
                <a:gd name="connsiteY70" fmla="*/ 115562 h 177569"/>
                <a:gd name="connsiteX71" fmla="*/ 123158 w 190214"/>
                <a:gd name="connsiteY71" fmla="*/ 115943 h 177569"/>
                <a:gd name="connsiteX72" fmla="*/ 121539 w 190214"/>
                <a:gd name="connsiteY72" fmla="*/ 118134 h 177569"/>
                <a:gd name="connsiteX73" fmla="*/ 118967 w 190214"/>
                <a:gd name="connsiteY73" fmla="*/ 121753 h 177569"/>
                <a:gd name="connsiteX74" fmla="*/ 115634 w 190214"/>
                <a:gd name="connsiteY74" fmla="*/ 130326 h 177569"/>
                <a:gd name="connsiteX75" fmla="*/ 115348 w 190214"/>
                <a:gd name="connsiteY75" fmla="*/ 125849 h 177569"/>
                <a:gd name="connsiteX76" fmla="*/ 109347 w 190214"/>
                <a:gd name="connsiteY76" fmla="*/ 119848 h 177569"/>
                <a:gd name="connsiteX77" fmla="*/ 91154 w 190214"/>
                <a:gd name="connsiteY77" fmla="*/ 119944 h 177569"/>
                <a:gd name="connsiteX78" fmla="*/ 91345 w 190214"/>
                <a:gd name="connsiteY78" fmla="*/ 121087 h 177569"/>
                <a:gd name="connsiteX79" fmla="*/ 91059 w 190214"/>
                <a:gd name="connsiteY79" fmla="*/ 119944 h 177569"/>
                <a:gd name="connsiteX80" fmla="*/ 85439 w 190214"/>
                <a:gd name="connsiteY80" fmla="*/ 126611 h 177569"/>
                <a:gd name="connsiteX81" fmla="*/ 86011 w 190214"/>
                <a:gd name="connsiteY81" fmla="*/ 145185 h 177569"/>
                <a:gd name="connsiteX82" fmla="*/ 92869 w 190214"/>
                <a:gd name="connsiteY82" fmla="*/ 149662 h 177569"/>
                <a:gd name="connsiteX83" fmla="*/ 101060 w 190214"/>
                <a:gd name="connsiteY83" fmla="*/ 149947 h 177569"/>
                <a:gd name="connsiteX84" fmla="*/ 108585 w 190214"/>
                <a:gd name="connsiteY84" fmla="*/ 149662 h 177569"/>
                <a:gd name="connsiteX85" fmla="*/ 114776 w 190214"/>
                <a:gd name="connsiteY85" fmla="*/ 145471 h 177569"/>
                <a:gd name="connsiteX86" fmla="*/ 115062 w 190214"/>
                <a:gd name="connsiteY86" fmla="*/ 147661 h 177569"/>
                <a:gd name="connsiteX87" fmla="*/ 116777 w 190214"/>
                <a:gd name="connsiteY87" fmla="*/ 153281 h 177569"/>
                <a:gd name="connsiteX88" fmla="*/ 117443 w 190214"/>
                <a:gd name="connsiteY88" fmla="*/ 155091 h 177569"/>
                <a:gd name="connsiteX89" fmla="*/ 15907 w 190214"/>
                <a:gd name="connsiteY89" fmla="*/ 155091 h 177569"/>
                <a:gd name="connsiteX90" fmla="*/ 8477 w 190214"/>
                <a:gd name="connsiteY90" fmla="*/ 148423 h 177569"/>
                <a:gd name="connsiteX91" fmla="*/ 8477 w 190214"/>
                <a:gd name="connsiteY91" fmla="*/ 52602 h 177569"/>
                <a:gd name="connsiteX92" fmla="*/ 157067 w 190214"/>
                <a:gd name="connsiteY92" fmla="*/ 52602 h 177569"/>
                <a:gd name="connsiteX93" fmla="*/ 157067 w 190214"/>
                <a:gd name="connsiteY93" fmla="*/ 102703 h 177569"/>
                <a:gd name="connsiteX94" fmla="*/ 107252 w 190214"/>
                <a:gd name="connsiteY94" fmla="*/ 128135 h 177569"/>
                <a:gd name="connsiteX95" fmla="*/ 107252 w 190214"/>
                <a:gd name="connsiteY95" fmla="*/ 141470 h 177569"/>
                <a:gd name="connsiteX96" fmla="*/ 93917 w 190214"/>
                <a:gd name="connsiteY96" fmla="*/ 141470 h 177569"/>
                <a:gd name="connsiteX97" fmla="*/ 93917 w 190214"/>
                <a:gd name="connsiteY97" fmla="*/ 128135 h 177569"/>
                <a:gd name="connsiteX98" fmla="*/ 107252 w 190214"/>
                <a:gd name="connsiteY98" fmla="*/ 128135 h 177569"/>
                <a:gd name="connsiteX99" fmla="*/ 125825 w 190214"/>
                <a:gd name="connsiteY99" fmla="*/ 126802 h 177569"/>
                <a:gd name="connsiteX100" fmla="*/ 152019 w 190214"/>
                <a:gd name="connsiteY100" fmla="*/ 110419 h 177569"/>
                <a:gd name="connsiteX101" fmla="*/ 177356 w 190214"/>
                <a:gd name="connsiteY101" fmla="*/ 124611 h 177569"/>
                <a:gd name="connsiteX102" fmla="*/ 178784 w 190214"/>
                <a:gd name="connsiteY102" fmla="*/ 153567 h 177569"/>
                <a:gd name="connsiteX103" fmla="*/ 154686 w 190214"/>
                <a:gd name="connsiteY103" fmla="*/ 169474 h 177569"/>
                <a:gd name="connsiteX104" fmla="*/ 128588 w 190214"/>
                <a:gd name="connsiteY104" fmla="*/ 157758 h 177569"/>
                <a:gd name="connsiteX105" fmla="*/ 125921 w 190214"/>
                <a:gd name="connsiteY105" fmla="*/ 126802 h 177569"/>
                <a:gd name="connsiteX106" fmla="*/ 122111 w 190214"/>
                <a:gd name="connsiteY106" fmla="*/ 8977 h 177569"/>
                <a:gd name="connsiteX107" fmla="*/ 122587 w 190214"/>
                <a:gd name="connsiteY107" fmla="*/ 8311 h 177569"/>
                <a:gd name="connsiteX108" fmla="*/ 123539 w 190214"/>
                <a:gd name="connsiteY108" fmla="*/ 8311 h 177569"/>
                <a:gd name="connsiteX109" fmla="*/ 124111 w 190214"/>
                <a:gd name="connsiteY109" fmla="*/ 9549 h 177569"/>
                <a:gd name="connsiteX110" fmla="*/ 124111 w 190214"/>
                <a:gd name="connsiteY110" fmla="*/ 20217 h 177569"/>
                <a:gd name="connsiteX111" fmla="*/ 124111 w 190214"/>
                <a:gd name="connsiteY111" fmla="*/ 30123 h 177569"/>
                <a:gd name="connsiteX112" fmla="*/ 122873 w 190214"/>
                <a:gd name="connsiteY112" fmla="*/ 30885 h 177569"/>
                <a:gd name="connsiteX113" fmla="*/ 122111 w 190214"/>
                <a:gd name="connsiteY113" fmla="*/ 30028 h 177569"/>
                <a:gd name="connsiteX114" fmla="*/ 122111 w 190214"/>
                <a:gd name="connsiteY114" fmla="*/ 19455 h 177569"/>
                <a:gd name="connsiteX115" fmla="*/ 122111 w 190214"/>
                <a:gd name="connsiteY115" fmla="*/ 8977 h 177569"/>
                <a:gd name="connsiteX116" fmla="*/ 41434 w 190214"/>
                <a:gd name="connsiteY116" fmla="*/ 8977 h 177569"/>
                <a:gd name="connsiteX117" fmla="*/ 41910 w 190214"/>
                <a:gd name="connsiteY117" fmla="*/ 8311 h 177569"/>
                <a:gd name="connsiteX118" fmla="*/ 41910 w 190214"/>
                <a:gd name="connsiteY118" fmla="*/ 8311 h 177569"/>
                <a:gd name="connsiteX119" fmla="*/ 42863 w 190214"/>
                <a:gd name="connsiteY119" fmla="*/ 8311 h 177569"/>
                <a:gd name="connsiteX120" fmla="*/ 43434 w 190214"/>
                <a:gd name="connsiteY120" fmla="*/ 9549 h 177569"/>
                <a:gd name="connsiteX121" fmla="*/ 43434 w 190214"/>
                <a:gd name="connsiteY121" fmla="*/ 20217 h 177569"/>
                <a:gd name="connsiteX122" fmla="*/ 43434 w 190214"/>
                <a:gd name="connsiteY122" fmla="*/ 30123 h 177569"/>
                <a:gd name="connsiteX123" fmla="*/ 42196 w 190214"/>
                <a:gd name="connsiteY123" fmla="*/ 30885 h 177569"/>
                <a:gd name="connsiteX124" fmla="*/ 41434 w 190214"/>
                <a:gd name="connsiteY124" fmla="*/ 30028 h 177569"/>
                <a:gd name="connsiteX125" fmla="*/ 41434 w 190214"/>
                <a:gd name="connsiteY125" fmla="*/ 19455 h 177569"/>
                <a:gd name="connsiteX126" fmla="*/ 41434 w 190214"/>
                <a:gd name="connsiteY126" fmla="*/ 8977 h 17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90214" h="177569">
                  <a:moveTo>
                    <a:pt x="190214" y="136327"/>
                  </a:moveTo>
                  <a:cubicBezTo>
                    <a:pt x="190024" y="133755"/>
                    <a:pt x="188786" y="129564"/>
                    <a:pt x="187833" y="126802"/>
                  </a:cubicBezTo>
                  <a:cubicBezTo>
                    <a:pt x="184404" y="117086"/>
                    <a:pt x="175927" y="108704"/>
                    <a:pt x="165259" y="104323"/>
                  </a:cubicBezTo>
                  <a:lnTo>
                    <a:pt x="165259" y="33266"/>
                  </a:lnTo>
                  <a:cubicBezTo>
                    <a:pt x="165640" y="29075"/>
                    <a:pt x="163735" y="24217"/>
                    <a:pt x="160401" y="20598"/>
                  </a:cubicBezTo>
                  <a:cubicBezTo>
                    <a:pt x="157353" y="17264"/>
                    <a:pt x="153543" y="15454"/>
                    <a:pt x="149924" y="15454"/>
                  </a:cubicBezTo>
                  <a:lnTo>
                    <a:pt x="132207" y="15454"/>
                  </a:lnTo>
                  <a:lnTo>
                    <a:pt x="132207" y="8025"/>
                  </a:lnTo>
                  <a:cubicBezTo>
                    <a:pt x="132207" y="7168"/>
                    <a:pt x="130969" y="4691"/>
                    <a:pt x="130874" y="4501"/>
                  </a:cubicBezTo>
                  <a:cubicBezTo>
                    <a:pt x="129159" y="1834"/>
                    <a:pt x="126302" y="214"/>
                    <a:pt x="123158" y="24"/>
                  </a:cubicBezTo>
                  <a:cubicBezTo>
                    <a:pt x="120110" y="24"/>
                    <a:pt x="117253" y="1262"/>
                    <a:pt x="115348" y="3739"/>
                  </a:cubicBezTo>
                  <a:cubicBezTo>
                    <a:pt x="113633" y="6406"/>
                    <a:pt x="113633" y="6977"/>
                    <a:pt x="113633" y="7263"/>
                  </a:cubicBezTo>
                  <a:lnTo>
                    <a:pt x="113633" y="15359"/>
                  </a:lnTo>
                  <a:lnTo>
                    <a:pt x="51530" y="15359"/>
                  </a:lnTo>
                  <a:lnTo>
                    <a:pt x="51530" y="7930"/>
                  </a:lnTo>
                  <a:cubicBezTo>
                    <a:pt x="51530" y="6501"/>
                    <a:pt x="49720" y="3548"/>
                    <a:pt x="48863" y="2691"/>
                  </a:cubicBezTo>
                  <a:cubicBezTo>
                    <a:pt x="46958" y="786"/>
                    <a:pt x="44196" y="-167"/>
                    <a:pt x="41529" y="24"/>
                  </a:cubicBezTo>
                  <a:cubicBezTo>
                    <a:pt x="38862" y="214"/>
                    <a:pt x="36386" y="1548"/>
                    <a:pt x="34671" y="3739"/>
                  </a:cubicBezTo>
                  <a:cubicBezTo>
                    <a:pt x="32957" y="6406"/>
                    <a:pt x="32957" y="6977"/>
                    <a:pt x="32957" y="7263"/>
                  </a:cubicBezTo>
                  <a:lnTo>
                    <a:pt x="32957" y="15359"/>
                  </a:lnTo>
                  <a:lnTo>
                    <a:pt x="15240" y="15359"/>
                  </a:lnTo>
                  <a:cubicBezTo>
                    <a:pt x="8477" y="15359"/>
                    <a:pt x="857" y="22408"/>
                    <a:pt x="0" y="29551"/>
                  </a:cubicBezTo>
                  <a:lnTo>
                    <a:pt x="0" y="29551"/>
                  </a:lnTo>
                  <a:cubicBezTo>
                    <a:pt x="0" y="29551"/>
                    <a:pt x="0" y="148995"/>
                    <a:pt x="0" y="148995"/>
                  </a:cubicBezTo>
                  <a:cubicBezTo>
                    <a:pt x="1810" y="157377"/>
                    <a:pt x="7906" y="162520"/>
                    <a:pt x="16764" y="163092"/>
                  </a:cubicBezTo>
                  <a:lnTo>
                    <a:pt x="122111" y="163092"/>
                  </a:lnTo>
                  <a:cubicBezTo>
                    <a:pt x="122111" y="163092"/>
                    <a:pt x="122301" y="163092"/>
                    <a:pt x="122587" y="163663"/>
                  </a:cubicBezTo>
                  <a:cubicBezTo>
                    <a:pt x="122777" y="163949"/>
                    <a:pt x="122968" y="164330"/>
                    <a:pt x="123254" y="164616"/>
                  </a:cubicBezTo>
                  <a:cubicBezTo>
                    <a:pt x="131350" y="172998"/>
                    <a:pt x="142113" y="177570"/>
                    <a:pt x="152972" y="177570"/>
                  </a:cubicBezTo>
                  <a:cubicBezTo>
                    <a:pt x="156115" y="177570"/>
                    <a:pt x="159353" y="177189"/>
                    <a:pt x="162401" y="176332"/>
                  </a:cubicBezTo>
                  <a:cubicBezTo>
                    <a:pt x="175546" y="172903"/>
                    <a:pt x="185071" y="163187"/>
                    <a:pt x="188690" y="149566"/>
                  </a:cubicBezTo>
                  <a:cubicBezTo>
                    <a:pt x="188976" y="148709"/>
                    <a:pt x="189071" y="147757"/>
                    <a:pt x="189262" y="146804"/>
                  </a:cubicBezTo>
                  <a:cubicBezTo>
                    <a:pt x="189452" y="145852"/>
                    <a:pt x="189643" y="144899"/>
                    <a:pt x="189929" y="144042"/>
                  </a:cubicBezTo>
                  <a:lnTo>
                    <a:pt x="189929" y="143851"/>
                  </a:lnTo>
                  <a:cubicBezTo>
                    <a:pt x="189929" y="143851"/>
                    <a:pt x="189929" y="136231"/>
                    <a:pt x="189929" y="136231"/>
                  </a:cubicBezTo>
                  <a:close/>
                  <a:moveTo>
                    <a:pt x="34290" y="34600"/>
                  </a:moveTo>
                  <a:cubicBezTo>
                    <a:pt x="35719" y="37362"/>
                    <a:pt x="38576" y="39076"/>
                    <a:pt x="41815" y="39172"/>
                  </a:cubicBezTo>
                  <a:cubicBezTo>
                    <a:pt x="45149" y="39362"/>
                    <a:pt x="48101" y="37838"/>
                    <a:pt x="49911" y="35171"/>
                  </a:cubicBezTo>
                  <a:cubicBezTo>
                    <a:pt x="50197" y="34695"/>
                    <a:pt x="51435" y="31837"/>
                    <a:pt x="51435" y="31837"/>
                  </a:cubicBezTo>
                  <a:lnTo>
                    <a:pt x="51435" y="23646"/>
                  </a:lnTo>
                  <a:lnTo>
                    <a:pt x="113729" y="23646"/>
                  </a:lnTo>
                  <a:lnTo>
                    <a:pt x="113729" y="32123"/>
                  </a:lnTo>
                  <a:cubicBezTo>
                    <a:pt x="113729" y="33171"/>
                    <a:pt x="116300" y="36600"/>
                    <a:pt x="116586" y="36886"/>
                  </a:cubicBezTo>
                  <a:cubicBezTo>
                    <a:pt x="118586" y="38695"/>
                    <a:pt x="121253" y="39553"/>
                    <a:pt x="124016" y="39172"/>
                  </a:cubicBezTo>
                  <a:cubicBezTo>
                    <a:pt x="126683" y="38886"/>
                    <a:pt x="129064" y="37457"/>
                    <a:pt x="130588" y="35266"/>
                  </a:cubicBezTo>
                  <a:cubicBezTo>
                    <a:pt x="130874" y="34790"/>
                    <a:pt x="132112" y="31933"/>
                    <a:pt x="132112" y="31933"/>
                  </a:cubicBezTo>
                  <a:lnTo>
                    <a:pt x="132112" y="23741"/>
                  </a:lnTo>
                  <a:lnTo>
                    <a:pt x="149543" y="23741"/>
                  </a:lnTo>
                  <a:cubicBezTo>
                    <a:pt x="150495" y="23741"/>
                    <a:pt x="153638" y="25360"/>
                    <a:pt x="154591" y="26313"/>
                  </a:cubicBezTo>
                  <a:cubicBezTo>
                    <a:pt x="155639" y="27361"/>
                    <a:pt x="156972" y="30504"/>
                    <a:pt x="156972" y="31837"/>
                  </a:cubicBezTo>
                  <a:lnTo>
                    <a:pt x="156972" y="44315"/>
                  </a:lnTo>
                  <a:lnTo>
                    <a:pt x="8477" y="44315"/>
                  </a:lnTo>
                  <a:lnTo>
                    <a:pt x="8477" y="30409"/>
                  </a:lnTo>
                  <a:cubicBezTo>
                    <a:pt x="8477" y="27932"/>
                    <a:pt x="13145" y="23741"/>
                    <a:pt x="15907" y="23741"/>
                  </a:cubicBezTo>
                  <a:lnTo>
                    <a:pt x="33147" y="23741"/>
                  </a:lnTo>
                  <a:lnTo>
                    <a:pt x="33147" y="31837"/>
                  </a:lnTo>
                  <a:cubicBezTo>
                    <a:pt x="33147" y="32504"/>
                    <a:pt x="34290" y="34695"/>
                    <a:pt x="34290" y="34695"/>
                  </a:cubicBezTo>
                  <a:close/>
                  <a:moveTo>
                    <a:pt x="143161" y="97084"/>
                  </a:moveTo>
                  <a:lnTo>
                    <a:pt x="143161" y="103370"/>
                  </a:lnTo>
                  <a:cubicBezTo>
                    <a:pt x="138779" y="104323"/>
                    <a:pt x="134588" y="106323"/>
                    <a:pt x="130112" y="109276"/>
                  </a:cubicBezTo>
                  <a:lnTo>
                    <a:pt x="130112" y="97084"/>
                  </a:lnTo>
                  <a:lnTo>
                    <a:pt x="143161" y="97084"/>
                  </a:lnTo>
                  <a:close/>
                  <a:moveTo>
                    <a:pt x="157067" y="102513"/>
                  </a:moveTo>
                  <a:cubicBezTo>
                    <a:pt x="156401" y="102513"/>
                    <a:pt x="155829" y="102418"/>
                    <a:pt x="155162" y="102322"/>
                  </a:cubicBezTo>
                  <a:cubicBezTo>
                    <a:pt x="153924" y="102132"/>
                    <a:pt x="152686" y="102037"/>
                    <a:pt x="151352" y="102132"/>
                  </a:cubicBezTo>
                  <a:lnTo>
                    <a:pt x="151352" y="93845"/>
                  </a:lnTo>
                  <a:cubicBezTo>
                    <a:pt x="151352" y="91750"/>
                    <a:pt x="147828" y="89464"/>
                    <a:pt x="146304" y="89083"/>
                  </a:cubicBezTo>
                  <a:cubicBezTo>
                    <a:pt x="143542" y="88321"/>
                    <a:pt x="130778" y="88416"/>
                    <a:pt x="127826" y="88797"/>
                  </a:cubicBezTo>
                  <a:cubicBezTo>
                    <a:pt x="124587" y="89273"/>
                    <a:pt x="122111" y="91750"/>
                    <a:pt x="121825" y="94798"/>
                  </a:cubicBezTo>
                  <a:cubicBezTo>
                    <a:pt x="121444" y="98798"/>
                    <a:pt x="121349" y="108704"/>
                    <a:pt x="121825" y="112990"/>
                  </a:cubicBezTo>
                  <a:cubicBezTo>
                    <a:pt x="121920" y="113943"/>
                    <a:pt x="122491" y="114800"/>
                    <a:pt x="122873" y="115562"/>
                  </a:cubicBezTo>
                  <a:cubicBezTo>
                    <a:pt x="122873" y="115753"/>
                    <a:pt x="123063" y="115848"/>
                    <a:pt x="123158" y="115943"/>
                  </a:cubicBezTo>
                  <a:cubicBezTo>
                    <a:pt x="122777" y="116419"/>
                    <a:pt x="122111" y="117372"/>
                    <a:pt x="121539" y="118134"/>
                  </a:cubicBezTo>
                  <a:cubicBezTo>
                    <a:pt x="120491" y="119563"/>
                    <a:pt x="119348" y="120991"/>
                    <a:pt x="118967" y="121753"/>
                  </a:cubicBezTo>
                  <a:cubicBezTo>
                    <a:pt x="117443" y="124516"/>
                    <a:pt x="116396" y="127373"/>
                    <a:pt x="115634" y="130326"/>
                  </a:cubicBezTo>
                  <a:cubicBezTo>
                    <a:pt x="115634" y="128516"/>
                    <a:pt x="115443" y="126992"/>
                    <a:pt x="115348" y="125849"/>
                  </a:cubicBezTo>
                  <a:cubicBezTo>
                    <a:pt x="114967" y="122611"/>
                    <a:pt x="112586" y="120325"/>
                    <a:pt x="109347" y="119848"/>
                  </a:cubicBezTo>
                  <a:cubicBezTo>
                    <a:pt x="105728" y="119467"/>
                    <a:pt x="94488" y="119372"/>
                    <a:pt x="91154" y="119944"/>
                  </a:cubicBezTo>
                  <a:lnTo>
                    <a:pt x="91345" y="121087"/>
                  </a:lnTo>
                  <a:lnTo>
                    <a:pt x="91059" y="119944"/>
                  </a:lnTo>
                  <a:cubicBezTo>
                    <a:pt x="88011" y="120420"/>
                    <a:pt x="85916" y="122992"/>
                    <a:pt x="85439" y="126611"/>
                  </a:cubicBezTo>
                  <a:cubicBezTo>
                    <a:pt x="85154" y="129469"/>
                    <a:pt x="84963" y="142423"/>
                    <a:pt x="86011" y="145185"/>
                  </a:cubicBezTo>
                  <a:cubicBezTo>
                    <a:pt x="86963" y="147757"/>
                    <a:pt x="89249" y="149281"/>
                    <a:pt x="92869" y="149662"/>
                  </a:cubicBezTo>
                  <a:cubicBezTo>
                    <a:pt x="94869" y="149852"/>
                    <a:pt x="98012" y="149947"/>
                    <a:pt x="101060" y="149947"/>
                  </a:cubicBezTo>
                  <a:cubicBezTo>
                    <a:pt x="103823" y="149947"/>
                    <a:pt x="106585" y="149947"/>
                    <a:pt x="108585" y="149662"/>
                  </a:cubicBezTo>
                  <a:cubicBezTo>
                    <a:pt x="111062" y="149376"/>
                    <a:pt x="113633" y="147947"/>
                    <a:pt x="114776" y="145471"/>
                  </a:cubicBezTo>
                  <a:cubicBezTo>
                    <a:pt x="114872" y="146233"/>
                    <a:pt x="114872" y="146899"/>
                    <a:pt x="115062" y="147661"/>
                  </a:cubicBezTo>
                  <a:cubicBezTo>
                    <a:pt x="115443" y="149662"/>
                    <a:pt x="116110" y="151471"/>
                    <a:pt x="116777" y="153281"/>
                  </a:cubicBezTo>
                  <a:cubicBezTo>
                    <a:pt x="116967" y="153853"/>
                    <a:pt x="117253" y="154424"/>
                    <a:pt x="117443" y="155091"/>
                  </a:cubicBezTo>
                  <a:lnTo>
                    <a:pt x="15907" y="155091"/>
                  </a:lnTo>
                  <a:cubicBezTo>
                    <a:pt x="13145" y="155091"/>
                    <a:pt x="8477" y="150900"/>
                    <a:pt x="8477" y="148423"/>
                  </a:cubicBezTo>
                  <a:lnTo>
                    <a:pt x="8477" y="52602"/>
                  </a:lnTo>
                  <a:lnTo>
                    <a:pt x="157067" y="52602"/>
                  </a:lnTo>
                  <a:lnTo>
                    <a:pt x="157067" y="102703"/>
                  </a:lnTo>
                  <a:close/>
                  <a:moveTo>
                    <a:pt x="107252" y="128135"/>
                  </a:moveTo>
                  <a:lnTo>
                    <a:pt x="107252" y="141470"/>
                  </a:lnTo>
                  <a:lnTo>
                    <a:pt x="93917" y="141470"/>
                  </a:lnTo>
                  <a:lnTo>
                    <a:pt x="93917" y="128135"/>
                  </a:lnTo>
                  <a:lnTo>
                    <a:pt x="107252" y="128135"/>
                  </a:lnTo>
                  <a:close/>
                  <a:moveTo>
                    <a:pt x="125825" y="126802"/>
                  </a:moveTo>
                  <a:cubicBezTo>
                    <a:pt x="130874" y="116610"/>
                    <a:pt x="140684" y="110514"/>
                    <a:pt x="152019" y="110419"/>
                  </a:cubicBezTo>
                  <a:cubicBezTo>
                    <a:pt x="162211" y="110419"/>
                    <a:pt x="171831" y="115657"/>
                    <a:pt x="177356" y="124611"/>
                  </a:cubicBezTo>
                  <a:cubicBezTo>
                    <a:pt x="182880" y="133660"/>
                    <a:pt x="183452" y="144518"/>
                    <a:pt x="178784" y="153567"/>
                  </a:cubicBezTo>
                  <a:cubicBezTo>
                    <a:pt x="174117" y="162711"/>
                    <a:pt x="165068" y="168616"/>
                    <a:pt x="154686" y="169474"/>
                  </a:cubicBezTo>
                  <a:cubicBezTo>
                    <a:pt x="144399" y="170331"/>
                    <a:pt x="134588" y="165949"/>
                    <a:pt x="128588" y="157758"/>
                  </a:cubicBezTo>
                  <a:cubicBezTo>
                    <a:pt x="121920" y="148709"/>
                    <a:pt x="120872" y="136898"/>
                    <a:pt x="125921" y="126802"/>
                  </a:cubicBezTo>
                  <a:close/>
                  <a:moveTo>
                    <a:pt x="122111" y="8977"/>
                  </a:moveTo>
                  <a:cubicBezTo>
                    <a:pt x="122111" y="8977"/>
                    <a:pt x="122396" y="8311"/>
                    <a:pt x="122587" y="8311"/>
                  </a:cubicBezTo>
                  <a:cubicBezTo>
                    <a:pt x="122968" y="8215"/>
                    <a:pt x="123254" y="8311"/>
                    <a:pt x="123539" y="8311"/>
                  </a:cubicBezTo>
                  <a:cubicBezTo>
                    <a:pt x="123825" y="8501"/>
                    <a:pt x="124111" y="8977"/>
                    <a:pt x="124111" y="9549"/>
                  </a:cubicBezTo>
                  <a:cubicBezTo>
                    <a:pt x="124492" y="12787"/>
                    <a:pt x="124301" y="16597"/>
                    <a:pt x="124111" y="20217"/>
                  </a:cubicBezTo>
                  <a:cubicBezTo>
                    <a:pt x="123920" y="23551"/>
                    <a:pt x="123825" y="26980"/>
                    <a:pt x="124111" y="30123"/>
                  </a:cubicBezTo>
                  <a:cubicBezTo>
                    <a:pt x="123920" y="30694"/>
                    <a:pt x="123444" y="30980"/>
                    <a:pt x="122873" y="30885"/>
                  </a:cubicBezTo>
                  <a:cubicBezTo>
                    <a:pt x="122396" y="30885"/>
                    <a:pt x="122206" y="30599"/>
                    <a:pt x="122111" y="30028"/>
                  </a:cubicBezTo>
                  <a:cubicBezTo>
                    <a:pt x="121729" y="26884"/>
                    <a:pt x="121920" y="23074"/>
                    <a:pt x="122111" y="19455"/>
                  </a:cubicBezTo>
                  <a:cubicBezTo>
                    <a:pt x="122301" y="15835"/>
                    <a:pt x="122491" y="12216"/>
                    <a:pt x="122111" y="8977"/>
                  </a:cubicBezTo>
                  <a:close/>
                  <a:moveTo>
                    <a:pt x="41434" y="8977"/>
                  </a:moveTo>
                  <a:cubicBezTo>
                    <a:pt x="41434" y="8977"/>
                    <a:pt x="41719" y="8311"/>
                    <a:pt x="41910" y="8311"/>
                  </a:cubicBezTo>
                  <a:lnTo>
                    <a:pt x="41910" y="8311"/>
                  </a:lnTo>
                  <a:cubicBezTo>
                    <a:pt x="41910" y="8311"/>
                    <a:pt x="42577" y="8311"/>
                    <a:pt x="42863" y="8311"/>
                  </a:cubicBezTo>
                  <a:cubicBezTo>
                    <a:pt x="43148" y="8501"/>
                    <a:pt x="43434" y="8977"/>
                    <a:pt x="43434" y="9549"/>
                  </a:cubicBezTo>
                  <a:cubicBezTo>
                    <a:pt x="43815" y="12787"/>
                    <a:pt x="43625" y="16597"/>
                    <a:pt x="43434" y="20217"/>
                  </a:cubicBezTo>
                  <a:cubicBezTo>
                    <a:pt x="43244" y="23551"/>
                    <a:pt x="43148" y="26980"/>
                    <a:pt x="43434" y="30123"/>
                  </a:cubicBezTo>
                  <a:cubicBezTo>
                    <a:pt x="43244" y="30694"/>
                    <a:pt x="42577" y="30885"/>
                    <a:pt x="42196" y="30885"/>
                  </a:cubicBezTo>
                  <a:cubicBezTo>
                    <a:pt x="41719" y="30885"/>
                    <a:pt x="41529" y="30599"/>
                    <a:pt x="41434" y="30028"/>
                  </a:cubicBezTo>
                  <a:cubicBezTo>
                    <a:pt x="41053" y="26884"/>
                    <a:pt x="41243" y="23074"/>
                    <a:pt x="41434" y="19455"/>
                  </a:cubicBezTo>
                  <a:cubicBezTo>
                    <a:pt x="41624" y="15835"/>
                    <a:pt x="41815" y="12216"/>
                    <a:pt x="41434" y="89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B4039C26-D0C6-9E40-FBED-F2B9CD08F2E6}"/>
                </a:ext>
              </a:extLst>
            </p:cNvPr>
            <p:cNvSpPr/>
            <p:nvPr/>
          </p:nvSpPr>
          <p:spPr>
            <a:xfrm>
              <a:off x="8153553" y="3783349"/>
              <a:ext cx="30492" cy="30364"/>
            </a:xfrm>
            <a:custGeom>
              <a:avLst/>
              <a:gdLst>
                <a:gd name="connsiteX0" fmla="*/ 6609 w 30492"/>
                <a:gd name="connsiteY0" fmla="*/ 30079 h 30364"/>
                <a:gd name="connsiteX1" fmla="*/ 15181 w 30492"/>
                <a:gd name="connsiteY1" fmla="*/ 30364 h 30364"/>
                <a:gd name="connsiteX2" fmla="*/ 23754 w 30492"/>
                <a:gd name="connsiteY2" fmla="*/ 30079 h 30364"/>
                <a:gd name="connsiteX3" fmla="*/ 30136 w 30492"/>
                <a:gd name="connsiteY3" fmla="*/ 23697 h 30364"/>
                <a:gd name="connsiteX4" fmla="*/ 30136 w 30492"/>
                <a:gd name="connsiteY4" fmla="*/ 6647 h 30364"/>
                <a:gd name="connsiteX5" fmla="*/ 24135 w 30492"/>
                <a:gd name="connsiteY5" fmla="*/ 361 h 30364"/>
                <a:gd name="connsiteX6" fmla="*/ 6133 w 30492"/>
                <a:gd name="connsiteY6" fmla="*/ 361 h 30364"/>
                <a:gd name="connsiteX7" fmla="*/ 5942 w 30492"/>
                <a:gd name="connsiteY7" fmla="*/ 361 h 30364"/>
                <a:gd name="connsiteX8" fmla="*/ 322 w 30492"/>
                <a:gd name="connsiteY8" fmla="*/ 6266 h 30364"/>
                <a:gd name="connsiteX9" fmla="*/ 322 w 30492"/>
                <a:gd name="connsiteY9" fmla="*/ 23697 h 30364"/>
                <a:gd name="connsiteX10" fmla="*/ 6704 w 30492"/>
                <a:gd name="connsiteY10" fmla="*/ 30079 h 30364"/>
                <a:gd name="connsiteX11" fmla="*/ 8514 w 30492"/>
                <a:gd name="connsiteY11" fmla="*/ 21887 h 30364"/>
                <a:gd name="connsiteX12" fmla="*/ 8514 w 30492"/>
                <a:gd name="connsiteY12" fmla="*/ 8552 h 30364"/>
                <a:gd name="connsiteX13" fmla="*/ 21849 w 30492"/>
                <a:gd name="connsiteY13" fmla="*/ 8552 h 30364"/>
                <a:gd name="connsiteX14" fmla="*/ 21849 w 30492"/>
                <a:gd name="connsiteY14" fmla="*/ 21887 h 30364"/>
                <a:gd name="connsiteX15" fmla="*/ 8514 w 30492"/>
                <a:gd name="connsiteY15" fmla="*/ 21887 h 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2" h="30364">
                  <a:moveTo>
                    <a:pt x="6609" y="30079"/>
                  </a:moveTo>
                  <a:cubicBezTo>
                    <a:pt x="8514" y="30269"/>
                    <a:pt x="11848" y="30364"/>
                    <a:pt x="15181" y="30364"/>
                  </a:cubicBezTo>
                  <a:cubicBezTo>
                    <a:pt x="18515" y="30364"/>
                    <a:pt x="21849" y="30269"/>
                    <a:pt x="23754" y="30079"/>
                  </a:cubicBezTo>
                  <a:cubicBezTo>
                    <a:pt x="27183" y="29698"/>
                    <a:pt x="29755" y="27126"/>
                    <a:pt x="30136" y="23697"/>
                  </a:cubicBezTo>
                  <a:cubicBezTo>
                    <a:pt x="30612" y="19887"/>
                    <a:pt x="30612" y="10457"/>
                    <a:pt x="30136" y="6647"/>
                  </a:cubicBezTo>
                  <a:cubicBezTo>
                    <a:pt x="29755" y="3409"/>
                    <a:pt x="27278" y="742"/>
                    <a:pt x="24135" y="361"/>
                  </a:cubicBezTo>
                  <a:cubicBezTo>
                    <a:pt x="20992" y="-20"/>
                    <a:pt x="9371" y="-211"/>
                    <a:pt x="6133" y="361"/>
                  </a:cubicBezTo>
                  <a:lnTo>
                    <a:pt x="5942" y="361"/>
                  </a:lnTo>
                  <a:cubicBezTo>
                    <a:pt x="3180" y="932"/>
                    <a:pt x="799" y="3409"/>
                    <a:pt x="322" y="6266"/>
                  </a:cubicBezTo>
                  <a:cubicBezTo>
                    <a:pt x="-154" y="9981"/>
                    <a:pt x="-59" y="20077"/>
                    <a:pt x="322" y="23697"/>
                  </a:cubicBezTo>
                  <a:cubicBezTo>
                    <a:pt x="703" y="27126"/>
                    <a:pt x="3275" y="29698"/>
                    <a:pt x="6704" y="30079"/>
                  </a:cubicBezTo>
                  <a:close/>
                  <a:moveTo>
                    <a:pt x="8514" y="21887"/>
                  </a:moveTo>
                  <a:lnTo>
                    <a:pt x="8514" y="8552"/>
                  </a:lnTo>
                  <a:lnTo>
                    <a:pt x="21849" y="8552"/>
                  </a:lnTo>
                  <a:lnTo>
                    <a:pt x="21849" y="21887"/>
                  </a:lnTo>
                  <a:lnTo>
                    <a:pt x="8514" y="2188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C01CEB35-6CCA-0927-9348-009CC89F01FB}"/>
                </a:ext>
              </a:extLst>
            </p:cNvPr>
            <p:cNvSpPr/>
            <p:nvPr/>
          </p:nvSpPr>
          <p:spPr>
            <a:xfrm>
              <a:off x="8189605" y="3752301"/>
              <a:ext cx="30410" cy="30456"/>
            </a:xfrm>
            <a:custGeom>
              <a:avLst/>
              <a:gdLst>
                <a:gd name="connsiteX0" fmla="*/ 6180 w 30410"/>
                <a:gd name="connsiteY0" fmla="*/ 30075 h 30456"/>
                <a:gd name="connsiteX1" fmla="*/ 14753 w 30410"/>
                <a:gd name="connsiteY1" fmla="*/ 30456 h 30456"/>
                <a:gd name="connsiteX2" fmla="*/ 24087 w 30410"/>
                <a:gd name="connsiteY2" fmla="*/ 30075 h 30456"/>
                <a:gd name="connsiteX3" fmla="*/ 30088 w 30410"/>
                <a:gd name="connsiteY3" fmla="*/ 24074 h 30456"/>
                <a:gd name="connsiteX4" fmla="*/ 30088 w 30410"/>
                <a:gd name="connsiteY4" fmla="*/ 6644 h 30456"/>
                <a:gd name="connsiteX5" fmla="*/ 23706 w 30410"/>
                <a:gd name="connsiteY5" fmla="*/ 357 h 30456"/>
                <a:gd name="connsiteX6" fmla="*/ 6657 w 30410"/>
                <a:gd name="connsiteY6" fmla="*/ 357 h 30456"/>
                <a:gd name="connsiteX7" fmla="*/ 6657 w 30410"/>
                <a:gd name="connsiteY7" fmla="*/ 357 h 30456"/>
                <a:gd name="connsiteX8" fmla="*/ 370 w 30410"/>
                <a:gd name="connsiteY8" fmla="*/ 6263 h 30456"/>
                <a:gd name="connsiteX9" fmla="*/ 275 w 30410"/>
                <a:gd name="connsiteY9" fmla="*/ 22931 h 30456"/>
                <a:gd name="connsiteX10" fmla="*/ 6276 w 30410"/>
                <a:gd name="connsiteY10" fmla="*/ 30075 h 30456"/>
                <a:gd name="connsiteX11" fmla="*/ 8371 w 30410"/>
                <a:gd name="connsiteY11" fmla="*/ 21884 h 30456"/>
                <a:gd name="connsiteX12" fmla="*/ 8371 w 30410"/>
                <a:gd name="connsiteY12" fmla="*/ 8549 h 30456"/>
                <a:gd name="connsiteX13" fmla="*/ 21706 w 30410"/>
                <a:gd name="connsiteY13" fmla="*/ 8549 h 30456"/>
                <a:gd name="connsiteX14" fmla="*/ 21706 w 30410"/>
                <a:gd name="connsiteY14" fmla="*/ 21884 h 30456"/>
                <a:gd name="connsiteX15" fmla="*/ 8371 w 30410"/>
                <a:gd name="connsiteY15" fmla="*/ 21884 h 3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10" h="30456">
                  <a:moveTo>
                    <a:pt x="6180" y="30075"/>
                  </a:moveTo>
                  <a:cubicBezTo>
                    <a:pt x="8085" y="30266"/>
                    <a:pt x="11419" y="30456"/>
                    <a:pt x="14753" y="30456"/>
                  </a:cubicBezTo>
                  <a:cubicBezTo>
                    <a:pt x="18372" y="30456"/>
                    <a:pt x="22087" y="30361"/>
                    <a:pt x="24087" y="30075"/>
                  </a:cubicBezTo>
                  <a:cubicBezTo>
                    <a:pt x="27231" y="29694"/>
                    <a:pt x="29707" y="27313"/>
                    <a:pt x="30088" y="24074"/>
                  </a:cubicBezTo>
                  <a:cubicBezTo>
                    <a:pt x="30564" y="20360"/>
                    <a:pt x="30469" y="10168"/>
                    <a:pt x="30088" y="6644"/>
                  </a:cubicBezTo>
                  <a:cubicBezTo>
                    <a:pt x="29707" y="3310"/>
                    <a:pt x="27135" y="833"/>
                    <a:pt x="23706" y="357"/>
                  </a:cubicBezTo>
                  <a:cubicBezTo>
                    <a:pt x="20373" y="-119"/>
                    <a:pt x="9990" y="-119"/>
                    <a:pt x="6657" y="357"/>
                  </a:cubicBezTo>
                  <a:lnTo>
                    <a:pt x="6657" y="357"/>
                  </a:lnTo>
                  <a:cubicBezTo>
                    <a:pt x="3323" y="833"/>
                    <a:pt x="846" y="3119"/>
                    <a:pt x="370" y="6263"/>
                  </a:cubicBezTo>
                  <a:cubicBezTo>
                    <a:pt x="-201" y="9787"/>
                    <a:pt x="-11" y="19598"/>
                    <a:pt x="275" y="22931"/>
                  </a:cubicBezTo>
                  <a:cubicBezTo>
                    <a:pt x="561" y="26932"/>
                    <a:pt x="2942" y="29599"/>
                    <a:pt x="6276" y="30075"/>
                  </a:cubicBezTo>
                  <a:close/>
                  <a:moveTo>
                    <a:pt x="8371" y="21884"/>
                  </a:moveTo>
                  <a:lnTo>
                    <a:pt x="8371" y="8549"/>
                  </a:lnTo>
                  <a:lnTo>
                    <a:pt x="21706" y="8549"/>
                  </a:lnTo>
                  <a:lnTo>
                    <a:pt x="21706" y="21884"/>
                  </a:lnTo>
                  <a:lnTo>
                    <a:pt x="8371" y="218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644E278D-FFED-6A0C-FD30-D93C182A3DF1}"/>
                </a:ext>
              </a:extLst>
            </p:cNvPr>
            <p:cNvSpPr/>
            <p:nvPr/>
          </p:nvSpPr>
          <p:spPr>
            <a:xfrm>
              <a:off x="8225564" y="3752349"/>
              <a:ext cx="30360" cy="30408"/>
            </a:xfrm>
            <a:custGeom>
              <a:avLst/>
              <a:gdLst>
                <a:gd name="connsiteX0" fmla="*/ 6511 w 30360"/>
                <a:gd name="connsiteY0" fmla="*/ 30123 h 30408"/>
                <a:gd name="connsiteX1" fmla="*/ 15274 w 30360"/>
                <a:gd name="connsiteY1" fmla="*/ 30409 h 30408"/>
                <a:gd name="connsiteX2" fmla="*/ 24037 w 30360"/>
                <a:gd name="connsiteY2" fmla="*/ 30123 h 30408"/>
                <a:gd name="connsiteX3" fmla="*/ 30038 w 30360"/>
                <a:gd name="connsiteY3" fmla="*/ 24122 h 30408"/>
                <a:gd name="connsiteX4" fmla="*/ 30038 w 30360"/>
                <a:gd name="connsiteY4" fmla="*/ 6310 h 30408"/>
                <a:gd name="connsiteX5" fmla="*/ 23275 w 30360"/>
                <a:gd name="connsiteY5" fmla="*/ 310 h 30408"/>
                <a:gd name="connsiteX6" fmla="*/ 6607 w 30360"/>
                <a:gd name="connsiteY6" fmla="*/ 405 h 30408"/>
                <a:gd name="connsiteX7" fmla="*/ 6321 w 30360"/>
                <a:gd name="connsiteY7" fmla="*/ 405 h 30408"/>
                <a:gd name="connsiteX8" fmla="*/ 225 w 30360"/>
                <a:gd name="connsiteY8" fmla="*/ 7453 h 30408"/>
                <a:gd name="connsiteX9" fmla="*/ 796 w 30360"/>
                <a:gd name="connsiteY9" fmla="*/ 25646 h 30408"/>
                <a:gd name="connsiteX10" fmla="*/ 6511 w 30360"/>
                <a:gd name="connsiteY10" fmla="*/ 30123 h 30408"/>
                <a:gd name="connsiteX11" fmla="*/ 8416 w 30360"/>
                <a:gd name="connsiteY11" fmla="*/ 21836 h 30408"/>
                <a:gd name="connsiteX12" fmla="*/ 8416 w 30360"/>
                <a:gd name="connsiteY12" fmla="*/ 8501 h 30408"/>
                <a:gd name="connsiteX13" fmla="*/ 21751 w 30360"/>
                <a:gd name="connsiteY13" fmla="*/ 8501 h 30408"/>
                <a:gd name="connsiteX14" fmla="*/ 21751 w 30360"/>
                <a:gd name="connsiteY14" fmla="*/ 21836 h 30408"/>
                <a:gd name="connsiteX15" fmla="*/ 8416 w 30360"/>
                <a:gd name="connsiteY15" fmla="*/ 21836 h 3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360" h="30408">
                  <a:moveTo>
                    <a:pt x="6511" y="30123"/>
                  </a:moveTo>
                  <a:cubicBezTo>
                    <a:pt x="8512" y="30313"/>
                    <a:pt x="11941" y="30409"/>
                    <a:pt x="15274" y="30409"/>
                  </a:cubicBezTo>
                  <a:cubicBezTo>
                    <a:pt x="18608" y="30409"/>
                    <a:pt x="22037" y="30313"/>
                    <a:pt x="24037" y="30123"/>
                  </a:cubicBezTo>
                  <a:cubicBezTo>
                    <a:pt x="27371" y="29742"/>
                    <a:pt x="29657" y="27361"/>
                    <a:pt x="30038" y="24122"/>
                  </a:cubicBezTo>
                  <a:cubicBezTo>
                    <a:pt x="30419" y="19931"/>
                    <a:pt x="30514" y="10120"/>
                    <a:pt x="30038" y="6310"/>
                  </a:cubicBezTo>
                  <a:cubicBezTo>
                    <a:pt x="29562" y="2596"/>
                    <a:pt x="26323" y="691"/>
                    <a:pt x="23275" y="310"/>
                  </a:cubicBezTo>
                  <a:cubicBezTo>
                    <a:pt x="19751" y="-71"/>
                    <a:pt x="10321" y="-167"/>
                    <a:pt x="6607" y="405"/>
                  </a:cubicBezTo>
                  <a:lnTo>
                    <a:pt x="6321" y="405"/>
                  </a:lnTo>
                  <a:cubicBezTo>
                    <a:pt x="2701" y="976"/>
                    <a:pt x="701" y="3262"/>
                    <a:pt x="225" y="7453"/>
                  </a:cubicBezTo>
                  <a:cubicBezTo>
                    <a:pt x="-61" y="10597"/>
                    <a:pt x="-251" y="22693"/>
                    <a:pt x="796" y="25646"/>
                  </a:cubicBezTo>
                  <a:cubicBezTo>
                    <a:pt x="1749" y="28218"/>
                    <a:pt x="3749" y="29837"/>
                    <a:pt x="6511" y="30123"/>
                  </a:cubicBezTo>
                  <a:close/>
                  <a:moveTo>
                    <a:pt x="8416" y="21836"/>
                  </a:moveTo>
                  <a:lnTo>
                    <a:pt x="8416" y="8501"/>
                  </a:lnTo>
                  <a:lnTo>
                    <a:pt x="21751" y="8501"/>
                  </a:lnTo>
                  <a:lnTo>
                    <a:pt x="21751" y="21836"/>
                  </a:lnTo>
                  <a:lnTo>
                    <a:pt x="8416" y="2183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145C6A8F-E98A-29DC-3289-62DDF215D5A6}"/>
                </a:ext>
              </a:extLst>
            </p:cNvPr>
            <p:cNvSpPr/>
            <p:nvPr/>
          </p:nvSpPr>
          <p:spPr>
            <a:xfrm>
              <a:off x="8189533" y="3814439"/>
              <a:ext cx="30482" cy="30326"/>
            </a:xfrm>
            <a:custGeom>
              <a:avLst/>
              <a:gdLst>
                <a:gd name="connsiteX0" fmla="*/ 28255 w 30482"/>
                <a:gd name="connsiteY0" fmla="*/ 2323 h 30326"/>
                <a:gd name="connsiteX1" fmla="*/ 24159 w 30482"/>
                <a:gd name="connsiteY1" fmla="*/ 322 h 30326"/>
                <a:gd name="connsiteX2" fmla="*/ 6633 w 30482"/>
                <a:gd name="connsiteY2" fmla="*/ 322 h 30326"/>
                <a:gd name="connsiteX3" fmla="*/ 251 w 30482"/>
                <a:gd name="connsiteY3" fmla="*/ 7085 h 30326"/>
                <a:gd name="connsiteX4" fmla="*/ 251 w 30482"/>
                <a:gd name="connsiteY4" fmla="*/ 22992 h 30326"/>
                <a:gd name="connsiteX5" fmla="*/ 7014 w 30482"/>
                <a:gd name="connsiteY5" fmla="*/ 30040 h 30326"/>
                <a:gd name="connsiteX6" fmla="*/ 14539 w 30482"/>
                <a:gd name="connsiteY6" fmla="*/ 30326 h 30326"/>
                <a:gd name="connsiteX7" fmla="*/ 23016 w 30482"/>
                <a:gd name="connsiteY7" fmla="*/ 30040 h 30326"/>
                <a:gd name="connsiteX8" fmla="*/ 30160 w 30482"/>
                <a:gd name="connsiteY8" fmla="*/ 24040 h 30326"/>
                <a:gd name="connsiteX9" fmla="*/ 30160 w 30482"/>
                <a:gd name="connsiteY9" fmla="*/ 6609 h 30326"/>
                <a:gd name="connsiteX10" fmla="*/ 28255 w 30482"/>
                <a:gd name="connsiteY10" fmla="*/ 2227 h 30326"/>
                <a:gd name="connsiteX11" fmla="*/ 21873 w 30482"/>
                <a:gd name="connsiteY11" fmla="*/ 8514 h 30326"/>
                <a:gd name="connsiteX12" fmla="*/ 21873 w 30482"/>
                <a:gd name="connsiteY12" fmla="*/ 21849 h 30326"/>
                <a:gd name="connsiteX13" fmla="*/ 8538 w 30482"/>
                <a:gd name="connsiteY13" fmla="*/ 21849 h 30326"/>
                <a:gd name="connsiteX14" fmla="*/ 8538 w 30482"/>
                <a:gd name="connsiteY14" fmla="*/ 8514 h 30326"/>
                <a:gd name="connsiteX15" fmla="*/ 21873 w 30482"/>
                <a:gd name="connsiteY15" fmla="*/ 8514 h 3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2" h="30326">
                  <a:moveTo>
                    <a:pt x="28255" y="2323"/>
                  </a:moveTo>
                  <a:cubicBezTo>
                    <a:pt x="27207" y="1180"/>
                    <a:pt x="25874" y="513"/>
                    <a:pt x="24159" y="322"/>
                  </a:cubicBezTo>
                  <a:cubicBezTo>
                    <a:pt x="20349" y="-154"/>
                    <a:pt x="10729" y="-59"/>
                    <a:pt x="6633" y="322"/>
                  </a:cubicBezTo>
                  <a:cubicBezTo>
                    <a:pt x="3109" y="703"/>
                    <a:pt x="632" y="3275"/>
                    <a:pt x="251" y="7085"/>
                  </a:cubicBezTo>
                  <a:cubicBezTo>
                    <a:pt x="-130" y="11086"/>
                    <a:pt x="-34" y="19182"/>
                    <a:pt x="251" y="22992"/>
                  </a:cubicBezTo>
                  <a:cubicBezTo>
                    <a:pt x="632" y="27088"/>
                    <a:pt x="3014" y="29659"/>
                    <a:pt x="7014" y="30040"/>
                  </a:cubicBezTo>
                  <a:cubicBezTo>
                    <a:pt x="8824" y="30231"/>
                    <a:pt x="11586" y="30326"/>
                    <a:pt x="14539" y="30326"/>
                  </a:cubicBezTo>
                  <a:cubicBezTo>
                    <a:pt x="17682" y="30326"/>
                    <a:pt x="20921" y="30231"/>
                    <a:pt x="23016" y="30040"/>
                  </a:cubicBezTo>
                  <a:cubicBezTo>
                    <a:pt x="26255" y="29755"/>
                    <a:pt x="29684" y="27850"/>
                    <a:pt x="30160" y="24040"/>
                  </a:cubicBezTo>
                  <a:cubicBezTo>
                    <a:pt x="30636" y="20134"/>
                    <a:pt x="30541" y="10419"/>
                    <a:pt x="30160" y="6609"/>
                  </a:cubicBezTo>
                  <a:cubicBezTo>
                    <a:pt x="30065" y="4990"/>
                    <a:pt x="29398" y="3561"/>
                    <a:pt x="28255" y="2227"/>
                  </a:cubicBezTo>
                  <a:close/>
                  <a:moveTo>
                    <a:pt x="21873" y="8514"/>
                  </a:moveTo>
                  <a:lnTo>
                    <a:pt x="21873" y="21849"/>
                  </a:lnTo>
                  <a:lnTo>
                    <a:pt x="8538" y="21849"/>
                  </a:lnTo>
                  <a:lnTo>
                    <a:pt x="8538" y="8514"/>
                  </a:lnTo>
                  <a:lnTo>
                    <a:pt x="21873" y="85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BFAE80B7-BBB3-852F-DEB7-56F9D2E582C8}"/>
                </a:ext>
              </a:extLst>
            </p:cNvPr>
            <p:cNvSpPr/>
            <p:nvPr/>
          </p:nvSpPr>
          <p:spPr>
            <a:xfrm>
              <a:off x="8189462" y="3783353"/>
              <a:ext cx="30588" cy="30360"/>
            </a:xfrm>
            <a:custGeom>
              <a:avLst/>
              <a:gdLst>
                <a:gd name="connsiteX0" fmla="*/ 6704 w 30588"/>
                <a:gd name="connsiteY0" fmla="*/ 30075 h 30360"/>
                <a:gd name="connsiteX1" fmla="*/ 15277 w 30588"/>
                <a:gd name="connsiteY1" fmla="*/ 30361 h 30360"/>
                <a:gd name="connsiteX2" fmla="*/ 23849 w 30588"/>
                <a:gd name="connsiteY2" fmla="*/ 30075 h 30360"/>
                <a:gd name="connsiteX3" fmla="*/ 30231 w 30588"/>
                <a:gd name="connsiteY3" fmla="*/ 24074 h 30360"/>
                <a:gd name="connsiteX4" fmla="*/ 30231 w 30588"/>
                <a:gd name="connsiteY4" fmla="*/ 6263 h 30360"/>
                <a:gd name="connsiteX5" fmla="*/ 24230 w 30588"/>
                <a:gd name="connsiteY5" fmla="*/ 357 h 30360"/>
                <a:gd name="connsiteX6" fmla="*/ 6037 w 30588"/>
                <a:gd name="connsiteY6" fmla="*/ 357 h 30360"/>
                <a:gd name="connsiteX7" fmla="*/ 6228 w 30588"/>
                <a:gd name="connsiteY7" fmla="*/ 1500 h 30360"/>
                <a:gd name="connsiteX8" fmla="*/ 5942 w 30588"/>
                <a:gd name="connsiteY8" fmla="*/ 357 h 30360"/>
                <a:gd name="connsiteX9" fmla="*/ 322 w 30588"/>
                <a:gd name="connsiteY9" fmla="*/ 6644 h 30360"/>
                <a:gd name="connsiteX10" fmla="*/ 322 w 30588"/>
                <a:gd name="connsiteY10" fmla="*/ 23312 h 30360"/>
                <a:gd name="connsiteX11" fmla="*/ 6704 w 30588"/>
                <a:gd name="connsiteY11" fmla="*/ 29980 h 30360"/>
                <a:gd name="connsiteX12" fmla="*/ 8514 w 30588"/>
                <a:gd name="connsiteY12" fmla="*/ 21884 h 30360"/>
                <a:gd name="connsiteX13" fmla="*/ 8514 w 30588"/>
                <a:gd name="connsiteY13" fmla="*/ 8549 h 30360"/>
                <a:gd name="connsiteX14" fmla="*/ 21849 w 30588"/>
                <a:gd name="connsiteY14" fmla="*/ 8549 h 30360"/>
                <a:gd name="connsiteX15" fmla="*/ 21849 w 30588"/>
                <a:gd name="connsiteY15" fmla="*/ 21884 h 30360"/>
                <a:gd name="connsiteX16" fmla="*/ 8514 w 30588"/>
                <a:gd name="connsiteY16" fmla="*/ 21884 h 3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88" h="30360">
                  <a:moveTo>
                    <a:pt x="6704" y="30075"/>
                  </a:moveTo>
                  <a:cubicBezTo>
                    <a:pt x="8609" y="30266"/>
                    <a:pt x="11943" y="30361"/>
                    <a:pt x="15277" y="30361"/>
                  </a:cubicBezTo>
                  <a:cubicBezTo>
                    <a:pt x="18610" y="30361"/>
                    <a:pt x="21944" y="30266"/>
                    <a:pt x="23849" y="30075"/>
                  </a:cubicBezTo>
                  <a:cubicBezTo>
                    <a:pt x="27088" y="29694"/>
                    <a:pt x="29850" y="27122"/>
                    <a:pt x="30231" y="24074"/>
                  </a:cubicBezTo>
                  <a:cubicBezTo>
                    <a:pt x="30707" y="20455"/>
                    <a:pt x="30707" y="9882"/>
                    <a:pt x="30231" y="6263"/>
                  </a:cubicBezTo>
                  <a:cubicBezTo>
                    <a:pt x="29850" y="3405"/>
                    <a:pt x="27183" y="738"/>
                    <a:pt x="24230" y="357"/>
                  </a:cubicBezTo>
                  <a:cubicBezTo>
                    <a:pt x="21087" y="-119"/>
                    <a:pt x="8895" y="-119"/>
                    <a:pt x="6037" y="357"/>
                  </a:cubicBezTo>
                  <a:lnTo>
                    <a:pt x="6228" y="1500"/>
                  </a:lnTo>
                  <a:lnTo>
                    <a:pt x="5942" y="357"/>
                  </a:lnTo>
                  <a:cubicBezTo>
                    <a:pt x="3180" y="929"/>
                    <a:pt x="799" y="3500"/>
                    <a:pt x="322" y="6644"/>
                  </a:cubicBezTo>
                  <a:cubicBezTo>
                    <a:pt x="-154" y="10168"/>
                    <a:pt x="-59" y="19883"/>
                    <a:pt x="322" y="23312"/>
                  </a:cubicBezTo>
                  <a:cubicBezTo>
                    <a:pt x="799" y="27027"/>
                    <a:pt x="3275" y="29599"/>
                    <a:pt x="6704" y="29980"/>
                  </a:cubicBezTo>
                  <a:close/>
                  <a:moveTo>
                    <a:pt x="8514" y="21884"/>
                  </a:moveTo>
                  <a:lnTo>
                    <a:pt x="8514" y="8549"/>
                  </a:lnTo>
                  <a:lnTo>
                    <a:pt x="21849" y="8549"/>
                  </a:lnTo>
                  <a:lnTo>
                    <a:pt x="21849" y="21884"/>
                  </a:lnTo>
                  <a:lnTo>
                    <a:pt x="8514" y="218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F422EB9A-7C13-DDB8-4EE4-03450363CC0E}"/>
                </a:ext>
              </a:extLst>
            </p:cNvPr>
            <p:cNvSpPr/>
            <p:nvPr/>
          </p:nvSpPr>
          <p:spPr>
            <a:xfrm>
              <a:off x="8225421" y="3783377"/>
              <a:ext cx="30391" cy="30337"/>
            </a:xfrm>
            <a:custGeom>
              <a:avLst/>
              <a:gdLst>
                <a:gd name="connsiteX0" fmla="*/ 6655 w 30391"/>
                <a:gd name="connsiteY0" fmla="*/ 30051 h 30337"/>
                <a:gd name="connsiteX1" fmla="*/ 14560 w 30391"/>
                <a:gd name="connsiteY1" fmla="*/ 30337 h 30337"/>
                <a:gd name="connsiteX2" fmla="*/ 23419 w 30391"/>
                <a:gd name="connsiteY2" fmla="*/ 30051 h 30337"/>
                <a:gd name="connsiteX3" fmla="*/ 30181 w 30391"/>
                <a:gd name="connsiteY3" fmla="*/ 24051 h 30337"/>
                <a:gd name="connsiteX4" fmla="*/ 29800 w 30391"/>
                <a:gd name="connsiteY4" fmla="*/ 4810 h 30337"/>
                <a:gd name="connsiteX5" fmla="*/ 28657 w 30391"/>
                <a:gd name="connsiteY5" fmla="*/ 5191 h 30337"/>
                <a:gd name="connsiteX6" fmla="*/ 28657 w 30391"/>
                <a:gd name="connsiteY6" fmla="*/ 5191 h 30337"/>
                <a:gd name="connsiteX7" fmla="*/ 29705 w 30391"/>
                <a:gd name="connsiteY7" fmla="*/ 4715 h 30337"/>
                <a:gd name="connsiteX8" fmla="*/ 28181 w 30391"/>
                <a:gd name="connsiteY8" fmla="*/ 2143 h 30337"/>
                <a:gd name="connsiteX9" fmla="*/ 23704 w 30391"/>
                <a:gd name="connsiteY9" fmla="*/ 238 h 30337"/>
                <a:gd name="connsiteX10" fmla="*/ 4940 w 30391"/>
                <a:gd name="connsiteY10" fmla="*/ 810 h 30337"/>
                <a:gd name="connsiteX11" fmla="*/ 178 w 30391"/>
                <a:gd name="connsiteY11" fmla="*/ 8525 h 30337"/>
                <a:gd name="connsiteX12" fmla="*/ 844 w 30391"/>
                <a:gd name="connsiteY12" fmla="*/ 25670 h 30337"/>
                <a:gd name="connsiteX13" fmla="*/ 6559 w 30391"/>
                <a:gd name="connsiteY13" fmla="*/ 30147 h 30337"/>
                <a:gd name="connsiteX14" fmla="*/ 8560 w 30391"/>
                <a:gd name="connsiteY14" fmla="*/ 21860 h 30337"/>
                <a:gd name="connsiteX15" fmla="*/ 8560 w 30391"/>
                <a:gd name="connsiteY15" fmla="*/ 8525 h 30337"/>
                <a:gd name="connsiteX16" fmla="*/ 21895 w 30391"/>
                <a:gd name="connsiteY16" fmla="*/ 8525 h 30337"/>
                <a:gd name="connsiteX17" fmla="*/ 21895 w 30391"/>
                <a:gd name="connsiteY17" fmla="*/ 21860 h 30337"/>
                <a:gd name="connsiteX18" fmla="*/ 8560 w 30391"/>
                <a:gd name="connsiteY18" fmla="*/ 21860 h 3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91" h="30337">
                  <a:moveTo>
                    <a:pt x="6655" y="30051"/>
                  </a:moveTo>
                  <a:cubicBezTo>
                    <a:pt x="8464" y="30242"/>
                    <a:pt x="11512" y="30337"/>
                    <a:pt x="14560" y="30337"/>
                  </a:cubicBezTo>
                  <a:cubicBezTo>
                    <a:pt x="17894" y="30337"/>
                    <a:pt x="21228" y="30242"/>
                    <a:pt x="23419" y="30051"/>
                  </a:cubicBezTo>
                  <a:cubicBezTo>
                    <a:pt x="27229" y="29766"/>
                    <a:pt x="29800" y="27480"/>
                    <a:pt x="30181" y="24051"/>
                  </a:cubicBezTo>
                  <a:cubicBezTo>
                    <a:pt x="30467" y="21574"/>
                    <a:pt x="30562" y="7096"/>
                    <a:pt x="29800" y="4810"/>
                  </a:cubicBezTo>
                  <a:lnTo>
                    <a:pt x="28657" y="5191"/>
                  </a:lnTo>
                  <a:lnTo>
                    <a:pt x="28657" y="5191"/>
                  </a:lnTo>
                  <a:cubicBezTo>
                    <a:pt x="28657" y="5191"/>
                    <a:pt x="29705" y="4715"/>
                    <a:pt x="29705" y="4715"/>
                  </a:cubicBezTo>
                  <a:cubicBezTo>
                    <a:pt x="29610" y="4239"/>
                    <a:pt x="29324" y="3286"/>
                    <a:pt x="28181" y="2143"/>
                  </a:cubicBezTo>
                  <a:cubicBezTo>
                    <a:pt x="26848" y="810"/>
                    <a:pt x="25038" y="333"/>
                    <a:pt x="23704" y="238"/>
                  </a:cubicBezTo>
                  <a:cubicBezTo>
                    <a:pt x="20561" y="-143"/>
                    <a:pt x="7702" y="-143"/>
                    <a:pt x="4940" y="810"/>
                  </a:cubicBezTo>
                  <a:cubicBezTo>
                    <a:pt x="1035" y="2143"/>
                    <a:pt x="368" y="5286"/>
                    <a:pt x="178" y="8525"/>
                  </a:cubicBezTo>
                  <a:cubicBezTo>
                    <a:pt x="-13" y="11192"/>
                    <a:pt x="-299" y="22431"/>
                    <a:pt x="844" y="25670"/>
                  </a:cubicBezTo>
                  <a:cubicBezTo>
                    <a:pt x="1702" y="28051"/>
                    <a:pt x="3892" y="29861"/>
                    <a:pt x="6559" y="30147"/>
                  </a:cubicBezTo>
                  <a:close/>
                  <a:moveTo>
                    <a:pt x="8560" y="21860"/>
                  </a:moveTo>
                  <a:lnTo>
                    <a:pt x="8560" y="8525"/>
                  </a:lnTo>
                  <a:lnTo>
                    <a:pt x="21895" y="8525"/>
                  </a:lnTo>
                  <a:lnTo>
                    <a:pt x="21895" y="21860"/>
                  </a:lnTo>
                  <a:lnTo>
                    <a:pt x="8560" y="21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D062B1F0-C077-48D7-A185-70137B833272}"/>
                </a:ext>
              </a:extLst>
            </p:cNvPr>
            <p:cNvSpPr/>
            <p:nvPr/>
          </p:nvSpPr>
          <p:spPr>
            <a:xfrm>
              <a:off x="8153648" y="3814439"/>
              <a:ext cx="30553" cy="30326"/>
            </a:xfrm>
            <a:custGeom>
              <a:avLst/>
              <a:gdLst>
                <a:gd name="connsiteX0" fmla="*/ 24516 w 30553"/>
                <a:gd name="connsiteY0" fmla="*/ 322 h 30326"/>
                <a:gd name="connsiteX1" fmla="*/ 6133 w 30553"/>
                <a:gd name="connsiteY1" fmla="*/ 322 h 30326"/>
                <a:gd name="connsiteX2" fmla="*/ 6133 w 30553"/>
                <a:gd name="connsiteY2" fmla="*/ 322 h 30326"/>
                <a:gd name="connsiteX3" fmla="*/ 5466 w 30553"/>
                <a:gd name="connsiteY3" fmla="*/ 322 h 30326"/>
                <a:gd name="connsiteX4" fmla="*/ 322 w 30553"/>
                <a:gd name="connsiteY4" fmla="*/ 6228 h 30326"/>
                <a:gd name="connsiteX5" fmla="*/ 322 w 30553"/>
                <a:gd name="connsiteY5" fmla="*/ 23278 h 30326"/>
                <a:gd name="connsiteX6" fmla="*/ 7466 w 30553"/>
                <a:gd name="connsiteY6" fmla="*/ 30040 h 30326"/>
                <a:gd name="connsiteX7" fmla="*/ 15943 w 30553"/>
                <a:gd name="connsiteY7" fmla="*/ 30326 h 30326"/>
                <a:gd name="connsiteX8" fmla="*/ 23468 w 30553"/>
                <a:gd name="connsiteY8" fmla="*/ 30040 h 30326"/>
                <a:gd name="connsiteX9" fmla="*/ 30231 w 30553"/>
                <a:gd name="connsiteY9" fmla="*/ 23373 h 30326"/>
                <a:gd name="connsiteX10" fmla="*/ 30231 w 30553"/>
                <a:gd name="connsiteY10" fmla="*/ 6704 h 30326"/>
                <a:gd name="connsiteX11" fmla="*/ 24611 w 30553"/>
                <a:gd name="connsiteY11" fmla="*/ 418 h 30326"/>
                <a:gd name="connsiteX12" fmla="*/ 21849 w 30553"/>
                <a:gd name="connsiteY12" fmla="*/ 8514 h 30326"/>
                <a:gd name="connsiteX13" fmla="*/ 21849 w 30553"/>
                <a:gd name="connsiteY13" fmla="*/ 21849 h 30326"/>
                <a:gd name="connsiteX14" fmla="*/ 8514 w 30553"/>
                <a:gd name="connsiteY14" fmla="*/ 21849 h 30326"/>
                <a:gd name="connsiteX15" fmla="*/ 8514 w 30553"/>
                <a:gd name="connsiteY15" fmla="*/ 8514 h 30326"/>
                <a:gd name="connsiteX16" fmla="*/ 21849 w 30553"/>
                <a:gd name="connsiteY16" fmla="*/ 8514 h 3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53" h="30326">
                  <a:moveTo>
                    <a:pt x="24516" y="322"/>
                  </a:moveTo>
                  <a:cubicBezTo>
                    <a:pt x="22039" y="-59"/>
                    <a:pt x="9943" y="-154"/>
                    <a:pt x="6133" y="322"/>
                  </a:cubicBezTo>
                  <a:lnTo>
                    <a:pt x="6133" y="322"/>
                  </a:lnTo>
                  <a:cubicBezTo>
                    <a:pt x="6133" y="322"/>
                    <a:pt x="5466" y="322"/>
                    <a:pt x="5466" y="322"/>
                  </a:cubicBezTo>
                  <a:cubicBezTo>
                    <a:pt x="2799" y="894"/>
                    <a:pt x="608" y="3847"/>
                    <a:pt x="322" y="6228"/>
                  </a:cubicBezTo>
                  <a:cubicBezTo>
                    <a:pt x="-154" y="9847"/>
                    <a:pt x="-59" y="19753"/>
                    <a:pt x="322" y="23278"/>
                  </a:cubicBezTo>
                  <a:cubicBezTo>
                    <a:pt x="703" y="27183"/>
                    <a:pt x="3370" y="29659"/>
                    <a:pt x="7466" y="30040"/>
                  </a:cubicBezTo>
                  <a:cubicBezTo>
                    <a:pt x="9562" y="30231"/>
                    <a:pt x="12800" y="30326"/>
                    <a:pt x="15943" y="30326"/>
                  </a:cubicBezTo>
                  <a:cubicBezTo>
                    <a:pt x="18896" y="30326"/>
                    <a:pt x="21658" y="30326"/>
                    <a:pt x="23468" y="30040"/>
                  </a:cubicBezTo>
                  <a:cubicBezTo>
                    <a:pt x="27373" y="29564"/>
                    <a:pt x="29945" y="27088"/>
                    <a:pt x="30231" y="23373"/>
                  </a:cubicBezTo>
                  <a:cubicBezTo>
                    <a:pt x="30612" y="19468"/>
                    <a:pt x="30707" y="10705"/>
                    <a:pt x="30231" y="6704"/>
                  </a:cubicBezTo>
                  <a:cubicBezTo>
                    <a:pt x="29945" y="4037"/>
                    <a:pt x="27754" y="894"/>
                    <a:pt x="24611" y="418"/>
                  </a:cubicBezTo>
                  <a:close/>
                  <a:moveTo>
                    <a:pt x="21849" y="8514"/>
                  </a:moveTo>
                  <a:lnTo>
                    <a:pt x="21849" y="21849"/>
                  </a:lnTo>
                  <a:lnTo>
                    <a:pt x="8514" y="21849"/>
                  </a:lnTo>
                  <a:lnTo>
                    <a:pt x="8514" y="8514"/>
                  </a:lnTo>
                  <a:lnTo>
                    <a:pt x="21849" y="85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118FB4C0-8B3B-279B-0EF8-A4FB39FA2026}"/>
                </a:ext>
              </a:extLst>
            </p:cNvPr>
            <p:cNvSpPr/>
            <p:nvPr/>
          </p:nvSpPr>
          <p:spPr>
            <a:xfrm>
              <a:off x="8153494" y="3752392"/>
              <a:ext cx="30516" cy="30174"/>
            </a:xfrm>
            <a:custGeom>
              <a:avLst/>
              <a:gdLst>
                <a:gd name="connsiteX0" fmla="*/ 6287 w 30516"/>
                <a:gd name="connsiteY0" fmla="*/ 29984 h 30174"/>
                <a:gd name="connsiteX1" fmla="*/ 14288 w 30516"/>
                <a:gd name="connsiteY1" fmla="*/ 30175 h 30174"/>
                <a:gd name="connsiteX2" fmla="*/ 25622 w 30516"/>
                <a:gd name="connsiteY2" fmla="*/ 29603 h 30174"/>
                <a:gd name="connsiteX3" fmla="*/ 28289 w 30516"/>
                <a:gd name="connsiteY3" fmla="*/ 27984 h 30174"/>
                <a:gd name="connsiteX4" fmla="*/ 27432 w 30516"/>
                <a:gd name="connsiteY4" fmla="*/ 27127 h 30174"/>
                <a:gd name="connsiteX5" fmla="*/ 27432 w 30516"/>
                <a:gd name="connsiteY5" fmla="*/ 27127 h 30174"/>
                <a:gd name="connsiteX6" fmla="*/ 28384 w 30516"/>
                <a:gd name="connsiteY6" fmla="*/ 27793 h 30174"/>
                <a:gd name="connsiteX7" fmla="*/ 30194 w 30516"/>
                <a:gd name="connsiteY7" fmla="*/ 23602 h 30174"/>
                <a:gd name="connsiteX8" fmla="*/ 30194 w 30516"/>
                <a:gd name="connsiteY8" fmla="*/ 6934 h 30174"/>
                <a:gd name="connsiteX9" fmla="*/ 22289 w 30516"/>
                <a:gd name="connsiteY9" fmla="*/ 171 h 30174"/>
                <a:gd name="connsiteX10" fmla="*/ 4381 w 30516"/>
                <a:gd name="connsiteY10" fmla="*/ 933 h 30174"/>
                <a:gd name="connsiteX11" fmla="*/ 286 w 30516"/>
                <a:gd name="connsiteY11" fmla="*/ 6838 h 30174"/>
                <a:gd name="connsiteX12" fmla="*/ 286 w 30516"/>
                <a:gd name="connsiteY12" fmla="*/ 23126 h 30174"/>
                <a:gd name="connsiteX13" fmla="*/ 6287 w 30516"/>
                <a:gd name="connsiteY13" fmla="*/ 29889 h 30174"/>
                <a:gd name="connsiteX14" fmla="*/ 8572 w 30516"/>
                <a:gd name="connsiteY14" fmla="*/ 21793 h 30174"/>
                <a:gd name="connsiteX15" fmla="*/ 8572 w 30516"/>
                <a:gd name="connsiteY15" fmla="*/ 8458 h 30174"/>
                <a:gd name="connsiteX16" fmla="*/ 21908 w 30516"/>
                <a:gd name="connsiteY16" fmla="*/ 8458 h 30174"/>
                <a:gd name="connsiteX17" fmla="*/ 21908 w 30516"/>
                <a:gd name="connsiteY17" fmla="*/ 21793 h 30174"/>
                <a:gd name="connsiteX18" fmla="*/ 8572 w 30516"/>
                <a:gd name="connsiteY18" fmla="*/ 21793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516" h="30174">
                  <a:moveTo>
                    <a:pt x="6287" y="29984"/>
                  </a:moveTo>
                  <a:cubicBezTo>
                    <a:pt x="7429" y="30175"/>
                    <a:pt x="10668" y="30175"/>
                    <a:pt x="14288" y="30175"/>
                  </a:cubicBezTo>
                  <a:cubicBezTo>
                    <a:pt x="19050" y="30175"/>
                    <a:pt x="24384" y="29984"/>
                    <a:pt x="25622" y="29603"/>
                  </a:cubicBezTo>
                  <a:cubicBezTo>
                    <a:pt x="26194" y="29413"/>
                    <a:pt x="27813" y="28460"/>
                    <a:pt x="28289" y="27984"/>
                  </a:cubicBezTo>
                  <a:lnTo>
                    <a:pt x="27432" y="27127"/>
                  </a:lnTo>
                  <a:lnTo>
                    <a:pt x="27432" y="27127"/>
                  </a:lnTo>
                  <a:lnTo>
                    <a:pt x="28384" y="27793"/>
                  </a:lnTo>
                  <a:cubicBezTo>
                    <a:pt x="29432" y="26746"/>
                    <a:pt x="30004" y="24841"/>
                    <a:pt x="30194" y="23602"/>
                  </a:cubicBezTo>
                  <a:cubicBezTo>
                    <a:pt x="30670" y="19507"/>
                    <a:pt x="30575" y="10839"/>
                    <a:pt x="30194" y="6934"/>
                  </a:cubicBezTo>
                  <a:cubicBezTo>
                    <a:pt x="29623" y="742"/>
                    <a:pt x="24098" y="361"/>
                    <a:pt x="22289" y="171"/>
                  </a:cubicBezTo>
                  <a:cubicBezTo>
                    <a:pt x="19621" y="-20"/>
                    <a:pt x="7429" y="-305"/>
                    <a:pt x="4381" y="933"/>
                  </a:cubicBezTo>
                  <a:cubicBezTo>
                    <a:pt x="2096" y="1885"/>
                    <a:pt x="572" y="4076"/>
                    <a:pt x="286" y="6838"/>
                  </a:cubicBezTo>
                  <a:cubicBezTo>
                    <a:pt x="-95" y="10553"/>
                    <a:pt x="-95" y="19126"/>
                    <a:pt x="286" y="23126"/>
                  </a:cubicBezTo>
                  <a:cubicBezTo>
                    <a:pt x="572" y="26650"/>
                    <a:pt x="3143" y="29508"/>
                    <a:pt x="6287" y="29889"/>
                  </a:cubicBezTo>
                  <a:close/>
                  <a:moveTo>
                    <a:pt x="8572" y="21793"/>
                  </a:moveTo>
                  <a:lnTo>
                    <a:pt x="8572" y="8458"/>
                  </a:lnTo>
                  <a:lnTo>
                    <a:pt x="21908" y="8458"/>
                  </a:lnTo>
                  <a:lnTo>
                    <a:pt x="21908" y="21793"/>
                  </a:lnTo>
                  <a:lnTo>
                    <a:pt x="8572" y="217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240AF5E2-5506-3858-0FBF-968BEF6B1FA2}"/>
                </a:ext>
              </a:extLst>
            </p:cNvPr>
            <p:cNvSpPr/>
            <p:nvPr/>
          </p:nvSpPr>
          <p:spPr>
            <a:xfrm>
              <a:off x="8261757" y="3752301"/>
              <a:ext cx="30040" cy="30360"/>
            </a:xfrm>
            <a:custGeom>
              <a:avLst/>
              <a:gdLst>
                <a:gd name="connsiteX0" fmla="*/ 6228 w 30040"/>
                <a:gd name="connsiteY0" fmla="*/ 30075 h 30360"/>
                <a:gd name="connsiteX1" fmla="*/ 14991 w 30040"/>
                <a:gd name="connsiteY1" fmla="*/ 30361 h 30360"/>
                <a:gd name="connsiteX2" fmla="*/ 23754 w 30040"/>
                <a:gd name="connsiteY2" fmla="*/ 30075 h 30360"/>
                <a:gd name="connsiteX3" fmla="*/ 29755 w 30040"/>
                <a:gd name="connsiteY3" fmla="*/ 24455 h 30360"/>
                <a:gd name="connsiteX4" fmla="*/ 29755 w 30040"/>
                <a:gd name="connsiteY4" fmla="*/ 6263 h 30360"/>
                <a:gd name="connsiteX5" fmla="*/ 23373 w 30040"/>
                <a:gd name="connsiteY5" fmla="*/ 357 h 30360"/>
                <a:gd name="connsiteX6" fmla="*/ 6323 w 30040"/>
                <a:gd name="connsiteY6" fmla="*/ 357 h 30360"/>
                <a:gd name="connsiteX7" fmla="*/ 322 w 30040"/>
                <a:gd name="connsiteY7" fmla="*/ 5882 h 30360"/>
                <a:gd name="connsiteX8" fmla="*/ 322 w 30040"/>
                <a:gd name="connsiteY8" fmla="*/ 24455 h 30360"/>
                <a:gd name="connsiteX9" fmla="*/ 6323 w 30040"/>
                <a:gd name="connsiteY9" fmla="*/ 30075 h 30360"/>
                <a:gd name="connsiteX10" fmla="*/ 8514 w 30040"/>
                <a:gd name="connsiteY10" fmla="*/ 21884 h 30360"/>
                <a:gd name="connsiteX11" fmla="*/ 8514 w 30040"/>
                <a:gd name="connsiteY11" fmla="*/ 8549 h 30360"/>
                <a:gd name="connsiteX12" fmla="*/ 21563 w 30040"/>
                <a:gd name="connsiteY12" fmla="*/ 8549 h 30360"/>
                <a:gd name="connsiteX13" fmla="*/ 21563 w 30040"/>
                <a:gd name="connsiteY13" fmla="*/ 21884 h 30360"/>
                <a:gd name="connsiteX14" fmla="*/ 8514 w 30040"/>
                <a:gd name="connsiteY14" fmla="*/ 21884 h 3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0" h="30360">
                  <a:moveTo>
                    <a:pt x="6228" y="30075"/>
                  </a:moveTo>
                  <a:cubicBezTo>
                    <a:pt x="8228" y="30266"/>
                    <a:pt x="11562" y="30361"/>
                    <a:pt x="14991" y="30361"/>
                  </a:cubicBezTo>
                  <a:cubicBezTo>
                    <a:pt x="18420" y="30361"/>
                    <a:pt x="21754" y="30266"/>
                    <a:pt x="23754" y="30075"/>
                  </a:cubicBezTo>
                  <a:cubicBezTo>
                    <a:pt x="26992" y="29694"/>
                    <a:pt x="29374" y="27503"/>
                    <a:pt x="29755" y="24455"/>
                  </a:cubicBezTo>
                  <a:cubicBezTo>
                    <a:pt x="30136" y="20741"/>
                    <a:pt x="30136" y="9977"/>
                    <a:pt x="29755" y="6263"/>
                  </a:cubicBezTo>
                  <a:cubicBezTo>
                    <a:pt x="29374" y="3215"/>
                    <a:pt x="26707" y="738"/>
                    <a:pt x="23373" y="357"/>
                  </a:cubicBezTo>
                  <a:cubicBezTo>
                    <a:pt x="19658" y="-119"/>
                    <a:pt x="9943" y="-119"/>
                    <a:pt x="6323" y="357"/>
                  </a:cubicBezTo>
                  <a:cubicBezTo>
                    <a:pt x="3751" y="738"/>
                    <a:pt x="799" y="2738"/>
                    <a:pt x="322" y="5882"/>
                  </a:cubicBezTo>
                  <a:cubicBezTo>
                    <a:pt x="-154" y="9215"/>
                    <a:pt x="-59" y="21122"/>
                    <a:pt x="322" y="24455"/>
                  </a:cubicBezTo>
                  <a:cubicBezTo>
                    <a:pt x="703" y="27408"/>
                    <a:pt x="3085" y="29694"/>
                    <a:pt x="6323" y="30075"/>
                  </a:cubicBezTo>
                  <a:close/>
                  <a:moveTo>
                    <a:pt x="8514" y="21884"/>
                  </a:moveTo>
                  <a:lnTo>
                    <a:pt x="8514" y="8549"/>
                  </a:lnTo>
                  <a:lnTo>
                    <a:pt x="21563" y="8549"/>
                  </a:lnTo>
                  <a:lnTo>
                    <a:pt x="21563" y="21884"/>
                  </a:lnTo>
                  <a:lnTo>
                    <a:pt x="8514" y="218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183F5C4-53C8-967E-CE91-FC7C37F3CC0D}"/>
                </a:ext>
              </a:extLst>
            </p:cNvPr>
            <p:cNvSpPr/>
            <p:nvPr/>
          </p:nvSpPr>
          <p:spPr>
            <a:xfrm>
              <a:off x="8270487" y="3820134"/>
              <a:ext cx="43812" cy="29489"/>
            </a:xfrm>
            <a:custGeom>
              <a:avLst/>
              <a:gdLst>
                <a:gd name="connsiteX0" fmla="*/ 15786 w 43812"/>
                <a:gd name="connsiteY0" fmla="*/ 28346 h 29489"/>
                <a:gd name="connsiteX1" fmla="*/ 18452 w 43812"/>
                <a:gd name="connsiteY1" fmla="*/ 29489 h 29489"/>
                <a:gd name="connsiteX2" fmla="*/ 21786 w 43812"/>
                <a:gd name="connsiteY2" fmla="*/ 27870 h 29489"/>
                <a:gd name="connsiteX3" fmla="*/ 43027 w 43812"/>
                <a:gd name="connsiteY3" fmla="*/ 6629 h 29489"/>
                <a:gd name="connsiteX4" fmla="*/ 43027 w 43812"/>
                <a:gd name="connsiteY4" fmla="*/ 1772 h 29489"/>
                <a:gd name="connsiteX5" fmla="*/ 38550 w 43812"/>
                <a:gd name="connsiteY5" fmla="*/ 152 h 29489"/>
                <a:gd name="connsiteX6" fmla="*/ 38264 w 43812"/>
                <a:gd name="connsiteY6" fmla="*/ 152 h 29489"/>
                <a:gd name="connsiteX7" fmla="*/ 18548 w 43812"/>
                <a:gd name="connsiteY7" fmla="*/ 19298 h 29489"/>
                <a:gd name="connsiteX8" fmla="*/ 6356 w 43812"/>
                <a:gd name="connsiteY8" fmla="*/ 7582 h 29489"/>
                <a:gd name="connsiteX9" fmla="*/ 5879 w 43812"/>
                <a:gd name="connsiteY9" fmla="*/ 7296 h 29489"/>
                <a:gd name="connsiteX10" fmla="*/ 641 w 43812"/>
                <a:gd name="connsiteY10" fmla="*/ 8725 h 29489"/>
                <a:gd name="connsiteX11" fmla="*/ 1022 w 43812"/>
                <a:gd name="connsiteY11" fmla="*/ 13678 h 29489"/>
                <a:gd name="connsiteX12" fmla="*/ 15786 w 43812"/>
                <a:gd name="connsiteY12" fmla="*/ 28346 h 2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12" h="29489">
                  <a:moveTo>
                    <a:pt x="15786" y="28346"/>
                  </a:moveTo>
                  <a:cubicBezTo>
                    <a:pt x="16833" y="29108"/>
                    <a:pt x="17690" y="29489"/>
                    <a:pt x="18452" y="29489"/>
                  </a:cubicBezTo>
                  <a:cubicBezTo>
                    <a:pt x="19596" y="29489"/>
                    <a:pt x="20548" y="28823"/>
                    <a:pt x="21786" y="27870"/>
                  </a:cubicBezTo>
                  <a:lnTo>
                    <a:pt x="43027" y="6629"/>
                  </a:lnTo>
                  <a:cubicBezTo>
                    <a:pt x="44075" y="5105"/>
                    <a:pt x="44075" y="3200"/>
                    <a:pt x="43027" y="1772"/>
                  </a:cubicBezTo>
                  <a:cubicBezTo>
                    <a:pt x="42074" y="343"/>
                    <a:pt x="40265" y="-324"/>
                    <a:pt x="38550" y="152"/>
                  </a:cubicBezTo>
                  <a:lnTo>
                    <a:pt x="38264" y="152"/>
                  </a:lnTo>
                  <a:cubicBezTo>
                    <a:pt x="38264" y="152"/>
                    <a:pt x="18548" y="19298"/>
                    <a:pt x="18548" y="19298"/>
                  </a:cubicBezTo>
                  <a:lnTo>
                    <a:pt x="6356" y="7582"/>
                  </a:lnTo>
                  <a:lnTo>
                    <a:pt x="5879" y="7296"/>
                  </a:lnTo>
                  <a:cubicBezTo>
                    <a:pt x="3784" y="6629"/>
                    <a:pt x="1688" y="7296"/>
                    <a:pt x="641" y="8725"/>
                  </a:cubicBezTo>
                  <a:cubicBezTo>
                    <a:pt x="-312" y="10154"/>
                    <a:pt x="-216" y="12059"/>
                    <a:pt x="1022" y="13678"/>
                  </a:cubicBezTo>
                  <a:cubicBezTo>
                    <a:pt x="3117" y="16440"/>
                    <a:pt x="13023" y="26346"/>
                    <a:pt x="15786" y="2834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grpSp>
        <p:nvGrpSpPr>
          <p:cNvPr id="28" name="Graphic 1878">
            <a:extLst>
              <a:ext uri="{FF2B5EF4-FFF2-40B4-BE49-F238E27FC236}">
                <a16:creationId xmlns:a16="http://schemas.microsoft.com/office/drawing/2014/main" id="{8FE28052-71C2-6CF5-AAD0-222B58963F1B}"/>
              </a:ext>
            </a:extLst>
          </p:cNvPr>
          <p:cNvGrpSpPr>
            <a:grpSpLocks noChangeAspect="1"/>
          </p:cNvGrpSpPr>
          <p:nvPr/>
        </p:nvGrpSpPr>
        <p:grpSpPr>
          <a:xfrm>
            <a:off x="3780885" y="1866106"/>
            <a:ext cx="359909" cy="409938"/>
            <a:chOff x="104419" y="4779216"/>
            <a:chExt cx="155543" cy="177165"/>
          </a:xfrm>
          <a:solidFill>
            <a:schemeClr val="bg1"/>
          </a:solidFill>
        </p:grpSpPr>
        <p:sp>
          <p:nvSpPr>
            <p:cNvPr id="29" name="Freeform: Shape 28">
              <a:extLst>
                <a:ext uri="{FF2B5EF4-FFF2-40B4-BE49-F238E27FC236}">
                  <a16:creationId xmlns:a16="http://schemas.microsoft.com/office/drawing/2014/main" id="{966AA02C-8C65-C9CE-EAF0-A2C8D02E6113}"/>
                </a:ext>
              </a:extLst>
            </p:cNvPr>
            <p:cNvSpPr/>
            <p:nvPr/>
          </p:nvSpPr>
          <p:spPr>
            <a:xfrm>
              <a:off x="104419" y="4866085"/>
              <a:ext cx="155543" cy="90296"/>
            </a:xfrm>
            <a:custGeom>
              <a:avLst/>
              <a:gdLst>
                <a:gd name="connsiteX0" fmla="*/ 5239 w 155543"/>
                <a:gd name="connsiteY0" fmla="*/ 90297 h 90296"/>
                <a:gd name="connsiteX1" fmla="*/ 150400 w 155543"/>
                <a:gd name="connsiteY1" fmla="*/ 90297 h 90296"/>
                <a:gd name="connsiteX2" fmla="*/ 155543 w 155543"/>
                <a:gd name="connsiteY2" fmla="*/ 85153 h 90296"/>
                <a:gd name="connsiteX3" fmla="*/ 155543 w 155543"/>
                <a:gd name="connsiteY3" fmla="*/ 41529 h 90296"/>
                <a:gd name="connsiteX4" fmla="*/ 114205 w 155543"/>
                <a:gd name="connsiteY4" fmla="*/ 0 h 90296"/>
                <a:gd name="connsiteX5" fmla="*/ 41529 w 155543"/>
                <a:gd name="connsiteY5" fmla="*/ 0 h 90296"/>
                <a:gd name="connsiteX6" fmla="*/ 0 w 155543"/>
                <a:gd name="connsiteY6" fmla="*/ 41529 h 90296"/>
                <a:gd name="connsiteX7" fmla="*/ 0 w 155543"/>
                <a:gd name="connsiteY7" fmla="*/ 85153 h 90296"/>
                <a:gd name="connsiteX8" fmla="*/ 5143 w 155543"/>
                <a:gd name="connsiteY8" fmla="*/ 90297 h 90296"/>
                <a:gd name="connsiteX9" fmla="*/ 64579 w 155543"/>
                <a:gd name="connsiteY9" fmla="*/ 10287 h 90296"/>
                <a:gd name="connsiteX10" fmla="*/ 91250 w 155543"/>
                <a:gd name="connsiteY10" fmla="*/ 10287 h 90296"/>
                <a:gd name="connsiteX11" fmla="*/ 77915 w 155543"/>
                <a:gd name="connsiteY11" fmla="*/ 37052 h 90296"/>
                <a:gd name="connsiteX12" fmla="*/ 64579 w 155543"/>
                <a:gd name="connsiteY12" fmla="*/ 10287 h 90296"/>
                <a:gd name="connsiteX13" fmla="*/ 43720 w 155543"/>
                <a:gd name="connsiteY13" fmla="*/ 56102 h 90296"/>
                <a:gd name="connsiteX14" fmla="*/ 41624 w 155543"/>
                <a:gd name="connsiteY14" fmla="*/ 58198 h 90296"/>
                <a:gd name="connsiteX15" fmla="*/ 39529 w 155543"/>
                <a:gd name="connsiteY15" fmla="*/ 56293 h 90296"/>
                <a:gd name="connsiteX16" fmla="*/ 41815 w 155543"/>
                <a:gd name="connsiteY16" fmla="*/ 54007 h 90296"/>
                <a:gd name="connsiteX17" fmla="*/ 43720 w 155543"/>
                <a:gd name="connsiteY17" fmla="*/ 56102 h 90296"/>
                <a:gd name="connsiteX18" fmla="*/ 36576 w 155543"/>
                <a:gd name="connsiteY18" fmla="*/ 10858 h 90296"/>
                <a:gd name="connsiteX19" fmla="*/ 36576 w 155543"/>
                <a:gd name="connsiteY19" fmla="*/ 44672 h 90296"/>
                <a:gd name="connsiteX20" fmla="*/ 29337 w 155543"/>
                <a:gd name="connsiteY20" fmla="*/ 56007 h 90296"/>
                <a:gd name="connsiteX21" fmla="*/ 41720 w 155543"/>
                <a:gd name="connsiteY21" fmla="*/ 68389 h 90296"/>
                <a:gd name="connsiteX22" fmla="*/ 54102 w 155543"/>
                <a:gd name="connsiteY22" fmla="*/ 56007 h 90296"/>
                <a:gd name="connsiteX23" fmla="*/ 46863 w 155543"/>
                <a:gd name="connsiteY23" fmla="*/ 44672 h 90296"/>
                <a:gd name="connsiteX24" fmla="*/ 46863 w 155543"/>
                <a:gd name="connsiteY24" fmla="*/ 10192 h 90296"/>
                <a:gd name="connsiteX25" fmla="*/ 52959 w 155543"/>
                <a:gd name="connsiteY25" fmla="*/ 10192 h 90296"/>
                <a:gd name="connsiteX26" fmla="*/ 73152 w 155543"/>
                <a:gd name="connsiteY26" fmla="*/ 50863 h 90296"/>
                <a:gd name="connsiteX27" fmla="*/ 82487 w 155543"/>
                <a:gd name="connsiteY27" fmla="*/ 50863 h 90296"/>
                <a:gd name="connsiteX28" fmla="*/ 102775 w 155543"/>
                <a:gd name="connsiteY28" fmla="*/ 10192 h 90296"/>
                <a:gd name="connsiteX29" fmla="*/ 108871 w 155543"/>
                <a:gd name="connsiteY29" fmla="*/ 10192 h 90296"/>
                <a:gd name="connsiteX30" fmla="*/ 108871 w 155543"/>
                <a:gd name="connsiteY30" fmla="*/ 29623 h 90296"/>
                <a:gd name="connsiteX31" fmla="*/ 93345 w 155543"/>
                <a:gd name="connsiteY31" fmla="*/ 40100 h 90296"/>
                <a:gd name="connsiteX32" fmla="*/ 87058 w 155543"/>
                <a:gd name="connsiteY32" fmla="*/ 54388 h 90296"/>
                <a:gd name="connsiteX33" fmla="*/ 87058 w 155543"/>
                <a:gd name="connsiteY33" fmla="*/ 70104 h 90296"/>
                <a:gd name="connsiteX34" fmla="*/ 92202 w 155543"/>
                <a:gd name="connsiteY34" fmla="*/ 75247 h 90296"/>
                <a:gd name="connsiteX35" fmla="*/ 99441 w 155543"/>
                <a:gd name="connsiteY35" fmla="*/ 75247 h 90296"/>
                <a:gd name="connsiteX36" fmla="*/ 104584 w 155543"/>
                <a:gd name="connsiteY36" fmla="*/ 70104 h 90296"/>
                <a:gd name="connsiteX37" fmla="*/ 99441 w 155543"/>
                <a:gd name="connsiteY37" fmla="*/ 64960 h 90296"/>
                <a:gd name="connsiteX38" fmla="*/ 97345 w 155543"/>
                <a:gd name="connsiteY38" fmla="*/ 64960 h 90296"/>
                <a:gd name="connsiteX39" fmla="*/ 97345 w 155543"/>
                <a:gd name="connsiteY39" fmla="*/ 54388 h 90296"/>
                <a:gd name="connsiteX40" fmla="*/ 100298 w 155543"/>
                <a:gd name="connsiteY40" fmla="*/ 47530 h 90296"/>
                <a:gd name="connsiteX41" fmla="*/ 113824 w 155543"/>
                <a:gd name="connsiteY41" fmla="*/ 38957 h 90296"/>
                <a:gd name="connsiteX42" fmla="*/ 127349 w 155543"/>
                <a:gd name="connsiteY42" fmla="*/ 47625 h 90296"/>
                <a:gd name="connsiteX43" fmla="*/ 130493 w 155543"/>
                <a:gd name="connsiteY43" fmla="*/ 54483 h 90296"/>
                <a:gd name="connsiteX44" fmla="*/ 130493 w 155543"/>
                <a:gd name="connsiteY44" fmla="*/ 64865 h 90296"/>
                <a:gd name="connsiteX45" fmla="*/ 128397 w 155543"/>
                <a:gd name="connsiteY45" fmla="*/ 64865 h 90296"/>
                <a:gd name="connsiteX46" fmla="*/ 123254 w 155543"/>
                <a:gd name="connsiteY46" fmla="*/ 70009 h 90296"/>
                <a:gd name="connsiteX47" fmla="*/ 128397 w 155543"/>
                <a:gd name="connsiteY47" fmla="*/ 75152 h 90296"/>
                <a:gd name="connsiteX48" fmla="*/ 135636 w 155543"/>
                <a:gd name="connsiteY48" fmla="*/ 75152 h 90296"/>
                <a:gd name="connsiteX49" fmla="*/ 140780 w 155543"/>
                <a:gd name="connsiteY49" fmla="*/ 70009 h 90296"/>
                <a:gd name="connsiteX50" fmla="*/ 140780 w 155543"/>
                <a:gd name="connsiteY50" fmla="*/ 54864 h 90296"/>
                <a:gd name="connsiteX51" fmla="*/ 134303 w 155543"/>
                <a:gd name="connsiteY51" fmla="*/ 40291 h 90296"/>
                <a:gd name="connsiteX52" fmla="*/ 118967 w 155543"/>
                <a:gd name="connsiteY52" fmla="*/ 30099 h 90296"/>
                <a:gd name="connsiteX53" fmla="*/ 118967 w 155543"/>
                <a:gd name="connsiteY53" fmla="*/ 10668 h 90296"/>
                <a:gd name="connsiteX54" fmla="*/ 144971 w 155543"/>
                <a:gd name="connsiteY54" fmla="*/ 41243 h 90296"/>
                <a:gd name="connsiteX55" fmla="*/ 144971 w 155543"/>
                <a:gd name="connsiteY55" fmla="*/ 79724 h 90296"/>
                <a:gd name="connsiteX56" fmla="*/ 10573 w 155543"/>
                <a:gd name="connsiteY56" fmla="*/ 79724 h 90296"/>
                <a:gd name="connsiteX57" fmla="*/ 10573 w 155543"/>
                <a:gd name="connsiteY57" fmla="*/ 41434 h 90296"/>
                <a:gd name="connsiteX58" fmla="*/ 36576 w 155543"/>
                <a:gd name="connsiteY58" fmla="*/ 10858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5543" h="90296">
                  <a:moveTo>
                    <a:pt x="5239" y="90297"/>
                  </a:moveTo>
                  <a:lnTo>
                    <a:pt x="150400" y="90297"/>
                  </a:lnTo>
                  <a:cubicBezTo>
                    <a:pt x="153353" y="90297"/>
                    <a:pt x="155543" y="88106"/>
                    <a:pt x="155543" y="85153"/>
                  </a:cubicBezTo>
                  <a:lnTo>
                    <a:pt x="155543" y="41529"/>
                  </a:lnTo>
                  <a:cubicBezTo>
                    <a:pt x="155543" y="18669"/>
                    <a:pt x="136969" y="0"/>
                    <a:pt x="114205" y="0"/>
                  </a:cubicBezTo>
                  <a:lnTo>
                    <a:pt x="41529" y="0"/>
                  </a:lnTo>
                  <a:cubicBezTo>
                    <a:pt x="18669" y="0"/>
                    <a:pt x="0" y="18669"/>
                    <a:pt x="0" y="41529"/>
                  </a:cubicBezTo>
                  <a:lnTo>
                    <a:pt x="0" y="85153"/>
                  </a:lnTo>
                  <a:cubicBezTo>
                    <a:pt x="0" y="88106"/>
                    <a:pt x="2191" y="90297"/>
                    <a:pt x="5143" y="90297"/>
                  </a:cubicBezTo>
                  <a:close/>
                  <a:moveTo>
                    <a:pt x="64579" y="10287"/>
                  </a:moveTo>
                  <a:lnTo>
                    <a:pt x="91250" y="10287"/>
                  </a:lnTo>
                  <a:lnTo>
                    <a:pt x="77915" y="37052"/>
                  </a:lnTo>
                  <a:lnTo>
                    <a:pt x="64579" y="10287"/>
                  </a:lnTo>
                  <a:close/>
                  <a:moveTo>
                    <a:pt x="43720" y="56102"/>
                  </a:moveTo>
                  <a:cubicBezTo>
                    <a:pt x="43720" y="57245"/>
                    <a:pt x="42672" y="58198"/>
                    <a:pt x="41624" y="58198"/>
                  </a:cubicBezTo>
                  <a:cubicBezTo>
                    <a:pt x="40577" y="58198"/>
                    <a:pt x="39529" y="57150"/>
                    <a:pt x="39529" y="56293"/>
                  </a:cubicBezTo>
                  <a:cubicBezTo>
                    <a:pt x="39529" y="54864"/>
                    <a:pt x="40481" y="54007"/>
                    <a:pt x="41815" y="54007"/>
                  </a:cubicBezTo>
                  <a:cubicBezTo>
                    <a:pt x="42863" y="54007"/>
                    <a:pt x="43720" y="54959"/>
                    <a:pt x="43720" y="56102"/>
                  </a:cubicBezTo>
                  <a:close/>
                  <a:moveTo>
                    <a:pt x="36576" y="10858"/>
                  </a:moveTo>
                  <a:lnTo>
                    <a:pt x="36576" y="44672"/>
                  </a:lnTo>
                  <a:cubicBezTo>
                    <a:pt x="32195" y="46672"/>
                    <a:pt x="29337" y="51054"/>
                    <a:pt x="29337" y="56007"/>
                  </a:cubicBezTo>
                  <a:cubicBezTo>
                    <a:pt x="29337" y="62960"/>
                    <a:pt x="34766" y="68389"/>
                    <a:pt x="41720" y="68389"/>
                  </a:cubicBezTo>
                  <a:cubicBezTo>
                    <a:pt x="48673" y="68389"/>
                    <a:pt x="54102" y="62960"/>
                    <a:pt x="54102" y="56007"/>
                  </a:cubicBezTo>
                  <a:cubicBezTo>
                    <a:pt x="54102" y="51054"/>
                    <a:pt x="51149" y="46577"/>
                    <a:pt x="46863" y="44672"/>
                  </a:cubicBezTo>
                  <a:lnTo>
                    <a:pt x="46863" y="10192"/>
                  </a:lnTo>
                  <a:lnTo>
                    <a:pt x="52959" y="10192"/>
                  </a:lnTo>
                  <a:lnTo>
                    <a:pt x="73152" y="50863"/>
                  </a:lnTo>
                  <a:cubicBezTo>
                    <a:pt x="74867" y="54197"/>
                    <a:pt x="80772" y="54197"/>
                    <a:pt x="82487" y="50863"/>
                  </a:cubicBezTo>
                  <a:lnTo>
                    <a:pt x="102775" y="10192"/>
                  </a:lnTo>
                  <a:lnTo>
                    <a:pt x="108871" y="10192"/>
                  </a:lnTo>
                  <a:lnTo>
                    <a:pt x="108871" y="29623"/>
                  </a:lnTo>
                  <a:cubicBezTo>
                    <a:pt x="104299" y="31147"/>
                    <a:pt x="99060" y="34671"/>
                    <a:pt x="93345" y="40100"/>
                  </a:cubicBezTo>
                  <a:cubicBezTo>
                    <a:pt x="89345" y="43910"/>
                    <a:pt x="87058" y="48958"/>
                    <a:pt x="87058" y="54388"/>
                  </a:cubicBezTo>
                  <a:lnTo>
                    <a:pt x="87058" y="70104"/>
                  </a:lnTo>
                  <a:cubicBezTo>
                    <a:pt x="87058" y="73057"/>
                    <a:pt x="89249" y="75247"/>
                    <a:pt x="92202" y="75247"/>
                  </a:cubicBezTo>
                  <a:lnTo>
                    <a:pt x="99441" y="75247"/>
                  </a:lnTo>
                  <a:cubicBezTo>
                    <a:pt x="102394" y="75247"/>
                    <a:pt x="104584" y="73057"/>
                    <a:pt x="104584" y="70104"/>
                  </a:cubicBezTo>
                  <a:cubicBezTo>
                    <a:pt x="104584" y="67151"/>
                    <a:pt x="102394" y="64960"/>
                    <a:pt x="99441" y="64960"/>
                  </a:cubicBezTo>
                  <a:lnTo>
                    <a:pt x="97345" y="64960"/>
                  </a:lnTo>
                  <a:lnTo>
                    <a:pt x="97345" y="54388"/>
                  </a:lnTo>
                  <a:cubicBezTo>
                    <a:pt x="97345" y="51625"/>
                    <a:pt x="98393" y="49244"/>
                    <a:pt x="100298" y="47530"/>
                  </a:cubicBezTo>
                  <a:cubicBezTo>
                    <a:pt x="108871" y="39529"/>
                    <a:pt x="112871" y="38957"/>
                    <a:pt x="113824" y="38957"/>
                  </a:cubicBezTo>
                  <a:cubicBezTo>
                    <a:pt x="115157" y="38957"/>
                    <a:pt x="119063" y="39814"/>
                    <a:pt x="127349" y="47625"/>
                  </a:cubicBezTo>
                  <a:cubicBezTo>
                    <a:pt x="129350" y="49435"/>
                    <a:pt x="130493" y="51911"/>
                    <a:pt x="130493" y="54483"/>
                  </a:cubicBezTo>
                  <a:lnTo>
                    <a:pt x="130493" y="64865"/>
                  </a:lnTo>
                  <a:lnTo>
                    <a:pt x="128397" y="64865"/>
                  </a:lnTo>
                  <a:cubicBezTo>
                    <a:pt x="125444" y="64865"/>
                    <a:pt x="123254" y="67056"/>
                    <a:pt x="123254" y="70009"/>
                  </a:cubicBezTo>
                  <a:cubicBezTo>
                    <a:pt x="123254" y="72961"/>
                    <a:pt x="125444" y="75152"/>
                    <a:pt x="128397" y="75152"/>
                  </a:cubicBezTo>
                  <a:lnTo>
                    <a:pt x="135636" y="75152"/>
                  </a:lnTo>
                  <a:cubicBezTo>
                    <a:pt x="138589" y="75152"/>
                    <a:pt x="140780" y="72961"/>
                    <a:pt x="140780" y="70009"/>
                  </a:cubicBezTo>
                  <a:lnTo>
                    <a:pt x="140780" y="54864"/>
                  </a:lnTo>
                  <a:cubicBezTo>
                    <a:pt x="140780" y="49244"/>
                    <a:pt x="138493" y="44101"/>
                    <a:pt x="134303" y="40291"/>
                  </a:cubicBezTo>
                  <a:cubicBezTo>
                    <a:pt x="128302" y="34861"/>
                    <a:pt x="123444" y="31623"/>
                    <a:pt x="118967" y="30099"/>
                  </a:cubicBezTo>
                  <a:lnTo>
                    <a:pt x="118967" y="10668"/>
                  </a:lnTo>
                  <a:cubicBezTo>
                    <a:pt x="133922" y="13144"/>
                    <a:pt x="144971" y="26003"/>
                    <a:pt x="144971" y="41243"/>
                  </a:cubicBezTo>
                  <a:lnTo>
                    <a:pt x="144971" y="79724"/>
                  </a:lnTo>
                  <a:lnTo>
                    <a:pt x="10573" y="79724"/>
                  </a:lnTo>
                  <a:lnTo>
                    <a:pt x="10573" y="41434"/>
                  </a:lnTo>
                  <a:cubicBezTo>
                    <a:pt x="10573" y="26194"/>
                    <a:pt x="21622" y="13335"/>
                    <a:pt x="36576" y="108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9CE4CCF9-E027-039C-69BE-D4812B5A0FBB}"/>
                </a:ext>
              </a:extLst>
            </p:cNvPr>
            <p:cNvSpPr/>
            <p:nvPr/>
          </p:nvSpPr>
          <p:spPr>
            <a:xfrm>
              <a:off x="141090" y="4779216"/>
              <a:ext cx="82296" cy="83439"/>
            </a:xfrm>
            <a:custGeom>
              <a:avLst/>
              <a:gdLst>
                <a:gd name="connsiteX0" fmla="*/ 41148 w 82296"/>
                <a:gd name="connsiteY0" fmla="*/ 83439 h 83439"/>
                <a:gd name="connsiteX1" fmla="*/ 82296 w 82296"/>
                <a:gd name="connsiteY1" fmla="*/ 41720 h 83439"/>
                <a:gd name="connsiteX2" fmla="*/ 41148 w 82296"/>
                <a:gd name="connsiteY2" fmla="*/ 0 h 83439"/>
                <a:gd name="connsiteX3" fmla="*/ 0 w 82296"/>
                <a:gd name="connsiteY3" fmla="*/ 41720 h 83439"/>
                <a:gd name="connsiteX4" fmla="*/ 41148 w 82296"/>
                <a:gd name="connsiteY4" fmla="*/ 83439 h 83439"/>
                <a:gd name="connsiteX5" fmla="*/ 41148 w 82296"/>
                <a:gd name="connsiteY5" fmla="*/ 72962 h 83439"/>
                <a:gd name="connsiteX6" fmla="*/ 10478 w 82296"/>
                <a:gd name="connsiteY6" fmla="*/ 41720 h 83439"/>
                <a:gd name="connsiteX7" fmla="*/ 41148 w 82296"/>
                <a:gd name="connsiteY7" fmla="*/ 10478 h 83439"/>
                <a:gd name="connsiteX8" fmla="*/ 71819 w 82296"/>
                <a:gd name="connsiteY8" fmla="*/ 41720 h 83439"/>
                <a:gd name="connsiteX9" fmla="*/ 41148 w 82296"/>
                <a:gd name="connsiteY9" fmla="*/ 72962 h 8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6" h="83439">
                  <a:moveTo>
                    <a:pt x="41148" y="83439"/>
                  </a:moveTo>
                  <a:cubicBezTo>
                    <a:pt x="63818" y="83439"/>
                    <a:pt x="82296" y="64770"/>
                    <a:pt x="82296" y="41720"/>
                  </a:cubicBezTo>
                  <a:cubicBezTo>
                    <a:pt x="82296" y="18669"/>
                    <a:pt x="63818" y="0"/>
                    <a:pt x="41148" y="0"/>
                  </a:cubicBezTo>
                  <a:cubicBezTo>
                    <a:pt x="18479" y="0"/>
                    <a:pt x="0" y="18669"/>
                    <a:pt x="0" y="41720"/>
                  </a:cubicBezTo>
                  <a:cubicBezTo>
                    <a:pt x="0" y="64770"/>
                    <a:pt x="18479" y="83439"/>
                    <a:pt x="41148" y="83439"/>
                  </a:cubicBezTo>
                  <a:close/>
                  <a:moveTo>
                    <a:pt x="41148" y="72962"/>
                  </a:moveTo>
                  <a:cubicBezTo>
                    <a:pt x="24194" y="72962"/>
                    <a:pt x="10478" y="58960"/>
                    <a:pt x="10478" y="41720"/>
                  </a:cubicBezTo>
                  <a:cubicBezTo>
                    <a:pt x="10478" y="24479"/>
                    <a:pt x="24289" y="10478"/>
                    <a:pt x="41148" y="10478"/>
                  </a:cubicBezTo>
                  <a:cubicBezTo>
                    <a:pt x="58007" y="10478"/>
                    <a:pt x="71819" y="24479"/>
                    <a:pt x="71819" y="41720"/>
                  </a:cubicBezTo>
                  <a:cubicBezTo>
                    <a:pt x="71819" y="58960"/>
                    <a:pt x="58007" y="72962"/>
                    <a:pt x="41148" y="729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grpSp>
        <p:nvGrpSpPr>
          <p:cNvPr id="31" name="Graphic 1100">
            <a:extLst>
              <a:ext uri="{FF2B5EF4-FFF2-40B4-BE49-F238E27FC236}">
                <a16:creationId xmlns:a16="http://schemas.microsoft.com/office/drawing/2014/main" id="{5FB76D9F-F1F0-0773-0218-A734C0FA9867}"/>
              </a:ext>
            </a:extLst>
          </p:cNvPr>
          <p:cNvGrpSpPr>
            <a:grpSpLocks noChangeAspect="1"/>
          </p:cNvGrpSpPr>
          <p:nvPr/>
        </p:nvGrpSpPr>
        <p:grpSpPr>
          <a:xfrm>
            <a:off x="5920865" y="1893511"/>
            <a:ext cx="334930" cy="391980"/>
            <a:chOff x="5804619" y="3900301"/>
            <a:chExt cx="187276" cy="218970"/>
          </a:xfrm>
          <a:solidFill>
            <a:schemeClr val="bg1"/>
          </a:solidFill>
        </p:grpSpPr>
        <p:sp>
          <p:nvSpPr>
            <p:cNvPr id="32" name="Graphic 1100">
              <a:extLst>
                <a:ext uri="{FF2B5EF4-FFF2-40B4-BE49-F238E27FC236}">
                  <a16:creationId xmlns:a16="http://schemas.microsoft.com/office/drawing/2014/main" id="{066BD529-726B-14C9-D7B6-61AF627295E0}"/>
                </a:ext>
              </a:extLst>
            </p:cNvPr>
            <p:cNvSpPr/>
            <p:nvPr/>
          </p:nvSpPr>
          <p:spPr>
            <a:xfrm>
              <a:off x="5804619" y="3900301"/>
              <a:ext cx="160484" cy="218970"/>
            </a:xfrm>
            <a:custGeom>
              <a:avLst/>
              <a:gdLst>
                <a:gd name="connsiteX0" fmla="*/ 153997 w 160484"/>
                <a:gd name="connsiteY0" fmla="*/ 185774 h 218970"/>
                <a:gd name="connsiteX1" fmla="*/ 147607 w 160484"/>
                <a:gd name="connsiteY1" fmla="*/ 192158 h 218970"/>
                <a:gd name="connsiteX2" fmla="*/ 147607 w 160484"/>
                <a:gd name="connsiteY2" fmla="*/ 205564 h 218970"/>
                <a:gd name="connsiteX3" fmla="*/ 12780 w 160484"/>
                <a:gd name="connsiteY3" fmla="*/ 205564 h 218970"/>
                <a:gd name="connsiteX4" fmla="*/ 12780 w 160484"/>
                <a:gd name="connsiteY4" fmla="*/ 12129 h 218970"/>
                <a:gd name="connsiteX5" fmla="*/ 104156 w 160484"/>
                <a:gd name="connsiteY5" fmla="*/ 12129 h 218970"/>
                <a:gd name="connsiteX6" fmla="*/ 104156 w 160484"/>
                <a:gd name="connsiteY6" fmla="*/ 49157 h 218970"/>
                <a:gd name="connsiteX7" fmla="*/ 110546 w 160484"/>
                <a:gd name="connsiteY7" fmla="*/ 55541 h 218970"/>
                <a:gd name="connsiteX8" fmla="*/ 147607 w 160484"/>
                <a:gd name="connsiteY8" fmla="*/ 55541 h 218970"/>
                <a:gd name="connsiteX9" fmla="*/ 147607 w 160484"/>
                <a:gd name="connsiteY9" fmla="*/ 70862 h 218970"/>
                <a:gd name="connsiteX10" fmla="*/ 153997 w 160484"/>
                <a:gd name="connsiteY10" fmla="*/ 77246 h 218970"/>
                <a:gd name="connsiteX11" fmla="*/ 160387 w 160484"/>
                <a:gd name="connsiteY11" fmla="*/ 70862 h 218970"/>
                <a:gd name="connsiteX12" fmla="*/ 160387 w 160484"/>
                <a:gd name="connsiteY12" fmla="*/ 49157 h 218970"/>
                <a:gd name="connsiteX13" fmla="*/ 159748 w 160484"/>
                <a:gd name="connsiteY13" fmla="*/ 46603 h 218970"/>
                <a:gd name="connsiteX14" fmla="*/ 158470 w 160484"/>
                <a:gd name="connsiteY14" fmla="*/ 44688 h 218970"/>
                <a:gd name="connsiteX15" fmla="*/ 115019 w 160484"/>
                <a:gd name="connsiteY15" fmla="*/ 1277 h 218970"/>
                <a:gd name="connsiteX16" fmla="*/ 113102 w 160484"/>
                <a:gd name="connsiteY16" fmla="*/ 0 h 218970"/>
                <a:gd name="connsiteX17" fmla="*/ 111185 w 160484"/>
                <a:gd name="connsiteY17" fmla="*/ 0 h 218970"/>
                <a:gd name="connsiteX18" fmla="*/ 110546 w 160484"/>
                <a:gd name="connsiteY18" fmla="*/ 0 h 218970"/>
                <a:gd name="connsiteX19" fmla="*/ 6390 w 160484"/>
                <a:gd name="connsiteY19" fmla="*/ 0 h 218970"/>
                <a:gd name="connsiteX20" fmla="*/ 0 w 160484"/>
                <a:gd name="connsiteY20" fmla="*/ 6384 h 218970"/>
                <a:gd name="connsiteX21" fmla="*/ 0 w 160484"/>
                <a:gd name="connsiteY21" fmla="*/ 212587 h 218970"/>
                <a:gd name="connsiteX22" fmla="*/ 6390 w 160484"/>
                <a:gd name="connsiteY22" fmla="*/ 218971 h 218970"/>
                <a:gd name="connsiteX23" fmla="*/ 153997 w 160484"/>
                <a:gd name="connsiteY23" fmla="*/ 218971 h 218970"/>
                <a:gd name="connsiteX24" fmla="*/ 160387 w 160484"/>
                <a:gd name="connsiteY24" fmla="*/ 212587 h 218970"/>
                <a:gd name="connsiteX25" fmla="*/ 160387 w 160484"/>
                <a:gd name="connsiteY25" fmla="*/ 192796 h 218970"/>
                <a:gd name="connsiteX26" fmla="*/ 153997 w 160484"/>
                <a:gd name="connsiteY26" fmla="*/ 185774 h 218970"/>
                <a:gd name="connsiteX27" fmla="*/ 153997 w 160484"/>
                <a:gd name="connsiteY27" fmla="*/ 185774 h 218970"/>
                <a:gd name="connsiteX28" fmla="*/ 117575 w 160484"/>
                <a:gd name="connsiteY28" fmla="*/ 21067 h 218970"/>
                <a:gd name="connsiteX29" fmla="*/ 139301 w 160484"/>
                <a:gd name="connsiteY29" fmla="*/ 42773 h 218970"/>
                <a:gd name="connsiteX30" fmla="*/ 117575 w 160484"/>
                <a:gd name="connsiteY30" fmla="*/ 42773 h 218970"/>
                <a:gd name="connsiteX31" fmla="*/ 117575 w 160484"/>
                <a:gd name="connsiteY31" fmla="*/ 21067 h 21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484" h="218970">
                  <a:moveTo>
                    <a:pt x="153997" y="185774"/>
                  </a:moveTo>
                  <a:cubicBezTo>
                    <a:pt x="150164" y="185774"/>
                    <a:pt x="147607" y="188327"/>
                    <a:pt x="147607" y="192158"/>
                  </a:cubicBezTo>
                  <a:lnTo>
                    <a:pt x="147607" y="205564"/>
                  </a:lnTo>
                  <a:lnTo>
                    <a:pt x="12780" y="205564"/>
                  </a:lnTo>
                  <a:lnTo>
                    <a:pt x="12780" y="12129"/>
                  </a:lnTo>
                  <a:lnTo>
                    <a:pt x="104156" y="12129"/>
                  </a:lnTo>
                  <a:lnTo>
                    <a:pt x="104156" y="49157"/>
                  </a:lnTo>
                  <a:cubicBezTo>
                    <a:pt x="104156" y="52987"/>
                    <a:pt x="106712" y="55541"/>
                    <a:pt x="110546" y="55541"/>
                  </a:cubicBezTo>
                  <a:lnTo>
                    <a:pt x="147607" y="55541"/>
                  </a:lnTo>
                  <a:lnTo>
                    <a:pt x="147607" y="70862"/>
                  </a:lnTo>
                  <a:cubicBezTo>
                    <a:pt x="147607" y="74693"/>
                    <a:pt x="150164" y="77246"/>
                    <a:pt x="153997" y="77246"/>
                  </a:cubicBezTo>
                  <a:cubicBezTo>
                    <a:pt x="157831" y="77246"/>
                    <a:pt x="160387" y="74693"/>
                    <a:pt x="160387" y="70862"/>
                  </a:cubicBezTo>
                  <a:lnTo>
                    <a:pt x="160387" y="49157"/>
                  </a:lnTo>
                  <a:cubicBezTo>
                    <a:pt x="160387" y="48518"/>
                    <a:pt x="160387" y="47241"/>
                    <a:pt x="159748" y="46603"/>
                  </a:cubicBezTo>
                  <a:cubicBezTo>
                    <a:pt x="159109" y="45965"/>
                    <a:pt x="159109" y="45326"/>
                    <a:pt x="158470" y="44688"/>
                  </a:cubicBezTo>
                  <a:lnTo>
                    <a:pt x="115019" y="1277"/>
                  </a:lnTo>
                  <a:cubicBezTo>
                    <a:pt x="114380" y="638"/>
                    <a:pt x="113741" y="0"/>
                    <a:pt x="113102" y="0"/>
                  </a:cubicBezTo>
                  <a:cubicBezTo>
                    <a:pt x="112463" y="0"/>
                    <a:pt x="111824" y="0"/>
                    <a:pt x="111185" y="0"/>
                  </a:cubicBezTo>
                  <a:lnTo>
                    <a:pt x="110546" y="0"/>
                  </a:lnTo>
                  <a:lnTo>
                    <a:pt x="6390" y="0"/>
                  </a:lnTo>
                  <a:cubicBezTo>
                    <a:pt x="2556" y="0"/>
                    <a:pt x="0" y="2553"/>
                    <a:pt x="0" y="6384"/>
                  </a:cubicBezTo>
                  <a:lnTo>
                    <a:pt x="0" y="212587"/>
                  </a:lnTo>
                  <a:cubicBezTo>
                    <a:pt x="0" y="216417"/>
                    <a:pt x="2556" y="218971"/>
                    <a:pt x="6390" y="218971"/>
                  </a:cubicBezTo>
                  <a:lnTo>
                    <a:pt x="153997" y="218971"/>
                  </a:lnTo>
                  <a:cubicBezTo>
                    <a:pt x="157831" y="218971"/>
                    <a:pt x="160387" y="216417"/>
                    <a:pt x="160387" y="212587"/>
                  </a:cubicBezTo>
                  <a:lnTo>
                    <a:pt x="160387" y="192796"/>
                  </a:lnTo>
                  <a:cubicBezTo>
                    <a:pt x="161026" y="188966"/>
                    <a:pt x="158470" y="185774"/>
                    <a:pt x="153997" y="185774"/>
                  </a:cubicBezTo>
                  <a:cubicBezTo>
                    <a:pt x="154636" y="185774"/>
                    <a:pt x="154636" y="185774"/>
                    <a:pt x="153997" y="185774"/>
                  </a:cubicBezTo>
                  <a:close/>
                  <a:moveTo>
                    <a:pt x="117575" y="21067"/>
                  </a:moveTo>
                  <a:lnTo>
                    <a:pt x="139301" y="42773"/>
                  </a:lnTo>
                  <a:lnTo>
                    <a:pt x="117575" y="42773"/>
                  </a:lnTo>
                  <a:lnTo>
                    <a:pt x="117575" y="21067"/>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33" name="Graphic 1100">
              <a:extLst>
                <a:ext uri="{FF2B5EF4-FFF2-40B4-BE49-F238E27FC236}">
                  <a16:creationId xmlns:a16="http://schemas.microsoft.com/office/drawing/2014/main" id="{FD228820-CB8A-0C07-D6F5-60C844C432B2}"/>
                </a:ext>
              </a:extLst>
            </p:cNvPr>
            <p:cNvSpPr/>
            <p:nvPr/>
          </p:nvSpPr>
          <p:spPr>
            <a:xfrm>
              <a:off x="5833373" y="3980100"/>
              <a:ext cx="158522" cy="104058"/>
            </a:xfrm>
            <a:custGeom>
              <a:avLst/>
              <a:gdLst>
                <a:gd name="connsiteX0" fmla="*/ 104156 w 158522"/>
                <a:gd name="connsiteY0" fmla="*/ 638 h 104058"/>
                <a:gd name="connsiteX1" fmla="*/ 89459 w 158522"/>
                <a:gd name="connsiteY1" fmla="*/ 2553 h 104058"/>
                <a:gd name="connsiteX2" fmla="*/ 88820 w 158522"/>
                <a:gd name="connsiteY2" fmla="*/ 2553 h 104058"/>
                <a:gd name="connsiteX3" fmla="*/ 6390 w 158522"/>
                <a:gd name="connsiteY3" fmla="*/ 2553 h 104058"/>
                <a:gd name="connsiteX4" fmla="*/ 0 w 158522"/>
                <a:gd name="connsiteY4" fmla="*/ 8937 h 104058"/>
                <a:gd name="connsiteX5" fmla="*/ 6390 w 158522"/>
                <a:gd name="connsiteY5" fmla="*/ 15321 h 104058"/>
                <a:gd name="connsiteX6" fmla="*/ 68372 w 158522"/>
                <a:gd name="connsiteY6" fmla="*/ 15321 h 104058"/>
                <a:gd name="connsiteX7" fmla="*/ 56870 w 158522"/>
                <a:gd name="connsiteY7" fmla="*/ 31920 h 104058"/>
                <a:gd name="connsiteX8" fmla="*/ 6390 w 158522"/>
                <a:gd name="connsiteY8" fmla="*/ 31920 h 104058"/>
                <a:gd name="connsiteX9" fmla="*/ 0 w 158522"/>
                <a:gd name="connsiteY9" fmla="*/ 38304 h 104058"/>
                <a:gd name="connsiteX10" fmla="*/ 6390 w 158522"/>
                <a:gd name="connsiteY10" fmla="*/ 44688 h 104058"/>
                <a:gd name="connsiteX11" fmla="*/ 53036 w 158522"/>
                <a:gd name="connsiteY11" fmla="*/ 44688 h 104058"/>
                <a:gd name="connsiteX12" fmla="*/ 52397 w 158522"/>
                <a:gd name="connsiteY12" fmla="*/ 52349 h 104058"/>
                <a:gd name="connsiteX13" fmla="*/ 53675 w 158522"/>
                <a:gd name="connsiteY13" fmla="*/ 61925 h 104058"/>
                <a:gd name="connsiteX14" fmla="*/ 6390 w 158522"/>
                <a:gd name="connsiteY14" fmla="*/ 61925 h 104058"/>
                <a:gd name="connsiteX15" fmla="*/ 0 w 158522"/>
                <a:gd name="connsiteY15" fmla="*/ 68309 h 104058"/>
                <a:gd name="connsiteX16" fmla="*/ 6390 w 158522"/>
                <a:gd name="connsiteY16" fmla="*/ 74693 h 104058"/>
                <a:gd name="connsiteX17" fmla="*/ 58148 w 158522"/>
                <a:gd name="connsiteY17" fmla="*/ 74693 h 104058"/>
                <a:gd name="connsiteX18" fmla="*/ 71567 w 158522"/>
                <a:gd name="connsiteY18" fmla="*/ 91291 h 104058"/>
                <a:gd name="connsiteX19" fmla="*/ 7029 w 158522"/>
                <a:gd name="connsiteY19" fmla="*/ 91291 h 104058"/>
                <a:gd name="connsiteX20" fmla="*/ 639 w 158522"/>
                <a:gd name="connsiteY20" fmla="*/ 97675 h 104058"/>
                <a:gd name="connsiteX21" fmla="*/ 7029 w 158522"/>
                <a:gd name="connsiteY21" fmla="*/ 104059 h 104058"/>
                <a:gd name="connsiteX22" fmla="*/ 101600 w 158522"/>
                <a:gd name="connsiteY22" fmla="*/ 104059 h 104058"/>
                <a:gd name="connsiteX23" fmla="*/ 104156 w 158522"/>
                <a:gd name="connsiteY23" fmla="*/ 103421 h 104058"/>
                <a:gd name="connsiteX24" fmla="*/ 104795 w 158522"/>
                <a:gd name="connsiteY24" fmla="*/ 103421 h 104058"/>
                <a:gd name="connsiteX25" fmla="*/ 158470 w 158522"/>
                <a:gd name="connsiteY25" fmla="*/ 53625 h 104058"/>
                <a:gd name="connsiteX26" fmla="*/ 108629 w 158522"/>
                <a:gd name="connsiteY26" fmla="*/ 0 h 104058"/>
                <a:gd name="connsiteX27" fmla="*/ 104156 w 158522"/>
                <a:gd name="connsiteY27" fmla="*/ 638 h 104058"/>
                <a:gd name="connsiteX28" fmla="*/ 104156 w 158522"/>
                <a:gd name="connsiteY28" fmla="*/ 638 h 104058"/>
                <a:gd name="connsiteX29" fmla="*/ 104156 w 158522"/>
                <a:gd name="connsiteY29" fmla="*/ 90653 h 104058"/>
                <a:gd name="connsiteX30" fmla="*/ 65177 w 158522"/>
                <a:gd name="connsiteY30" fmla="*/ 51710 h 104058"/>
                <a:gd name="connsiteX31" fmla="*/ 104156 w 158522"/>
                <a:gd name="connsiteY31" fmla="*/ 12768 h 104058"/>
                <a:gd name="connsiteX32" fmla="*/ 143134 w 158522"/>
                <a:gd name="connsiteY32" fmla="*/ 51710 h 104058"/>
                <a:gd name="connsiteX33" fmla="*/ 104156 w 158522"/>
                <a:gd name="connsiteY33" fmla="*/ 90653 h 104058"/>
                <a:gd name="connsiteX34" fmla="*/ 104156 w 158522"/>
                <a:gd name="connsiteY34" fmla="*/ 90653 h 10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522" h="104058">
                  <a:moveTo>
                    <a:pt x="104156" y="638"/>
                  </a:moveTo>
                  <a:cubicBezTo>
                    <a:pt x="99044" y="638"/>
                    <a:pt x="93932" y="1277"/>
                    <a:pt x="89459" y="2553"/>
                  </a:cubicBezTo>
                  <a:lnTo>
                    <a:pt x="88820" y="2553"/>
                  </a:lnTo>
                  <a:lnTo>
                    <a:pt x="6390" y="2553"/>
                  </a:lnTo>
                  <a:cubicBezTo>
                    <a:pt x="2556" y="2553"/>
                    <a:pt x="0" y="5107"/>
                    <a:pt x="0" y="8937"/>
                  </a:cubicBezTo>
                  <a:cubicBezTo>
                    <a:pt x="0" y="12768"/>
                    <a:pt x="2556" y="15321"/>
                    <a:pt x="6390" y="15321"/>
                  </a:cubicBezTo>
                  <a:lnTo>
                    <a:pt x="68372" y="15321"/>
                  </a:lnTo>
                  <a:cubicBezTo>
                    <a:pt x="63260" y="19790"/>
                    <a:pt x="60065" y="25536"/>
                    <a:pt x="56870" y="31920"/>
                  </a:cubicBezTo>
                  <a:lnTo>
                    <a:pt x="6390" y="31920"/>
                  </a:lnTo>
                  <a:cubicBezTo>
                    <a:pt x="2556" y="31920"/>
                    <a:pt x="0" y="34473"/>
                    <a:pt x="0" y="38304"/>
                  </a:cubicBezTo>
                  <a:cubicBezTo>
                    <a:pt x="0" y="42134"/>
                    <a:pt x="2556" y="44688"/>
                    <a:pt x="6390" y="44688"/>
                  </a:cubicBezTo>
                  <a:lnTo>
                    <a:pt x="53036" y="44688"/>
                  </a:lnTo>
                  <a:cubicBezTo>
                    <a:pt x="52397" y="47241"/>
                    <a:pt x="52397" y="49795"/>
                    <a:pt x="52397" y="52349"/>
                  </a:cubicBezTo>
                  <a:cubicBezTo>
                    <a:pt x="52397" y="55541"/>
                    <a:pt x="52397" y="58733"/>
                    <a:pt x="53675" y="61925"/>
                  </a:cubicBezTo>
                  <a:lnTo>
                    <a:pt x="6390" y="61925"/>
                  </a:lnTo>
                  <a:cubicBezTo>
                    <a:pt x="2556" y="61925"/>
                    <a:pt x="0" y="64478"/>
                    <a:pt x="0" y="68309"/>
                  </a:cubicBezTo>
                  <a:cubicBezTo>
                    <a:pt x="0" y="72139"/>
                    <a:pt x="2556" y="74693"/>
                    <a:pt x="6390" y="74693"/>
                  </a:cubicBezTo>
                  <a:lnTo>
                    <a:pt x="58148" y="74693"/>
                  </a:lnTo>
                  <a:cubicBezTo>
                    <a:pt x="61343" y="81077"/>
                    <a:pt x="65816" y="86822"/>
                    <a:pt x="71567" y="91291"/>
                  </a:cubicBezTo>
                  <a:lnTo>
                    <a:pt x="7029" y="91291"/>
                  </a:lnTo>
                  <a:cubicBezTo>
                    <a:pt x="3195" y="91291"/>
                    <a:pt x="639" y="93845"/>
                    <a:pt x="639" y="97675"/>
                  </a:cubicBezTo>
                  <a:cubicBezTo>
                    <a:pt x="639" y="101505"/>
                    <a:pt x="3195" y="104059"/>
                    <a:pt x="7029" y="104059"/>
                  </a:cubicBezTo>
                  <a:lnTo>
                    <a:pt x="101600" y="104059"/>
                  </a:lnTo>
                  <a:cubicBezTo>
                    <a:pt x="102239" y="104059"/>
                    <a:pt x="103517" y="104059"/>
                    <a:pt x="104156" y="103421"/>
                  </a:cubicBezTo>
                  <a:lnTo>
                    <a:pt x="104795" y="103421"/>
                  </a:lnTo>
                  <a:cubicBezTo>
                    <a:pt x="133549" y="104697"/>
                    <a:pt x="157192" y="82353"/>
                    <a:pt x="158470" y="53625"/>
                  </a:cubicBezTo>
                  <a:cubicBezTo>
                    <a:pt x="159748" y="24897"/>
                    <a:pt x="137384" y="1277"/>
                    <a:pt x="108629" y="0"/>
                  </a:cubicBezTo>
                  <a:cubicBezTo>
                    <a:pt x="106712" y="638"/>
                    <a:pt x="105434" y="638"/>
                    <a:pt x="104156" y="638"/>
                  </a:cubicBezTo>
                  <a:lnTo>
                    <a:pt x="104156" y="638"/>
                  </a:lnTo>
                  <a:close/>
                  <a:moveTo>
                    <a:pt x="104156" y="90653"/>
                  </a:moveTo>
                  <a:cubicBezTo>
                    <a:pt x="82430" y="90653"/>
                    <a:pt x="65177" y="73416"/>
                    <a:pt x="65177" y="51710"/>
                  </a:cubicBezTo>
                  <a:cubicBezTo>
                    <a:pt x="65177" y="30005"/>
                    <a:pt x="82430" y="12768"/>
                    <a:pt x="104156" y="12768"/>
                  </a:cubicBezTo>
                  <a:cubicBezTo>
                    <a:pt x="125881" y="12768"/>
                    <a:pt x="143134" y="30005"/>
                    <a:pt x="143134" y="51710"/>
                  </a:cubicBezTo>
                  <a:cubicBezTo>
                    <a:pt x="143134" y="73416"/>
                    <a:pt x="125243" y="90653"/>
                    <a:pt x="104156" y="90653"/>
                  </a:cubicBezTo>
                  <a:lnTo>
                    <a:pt x="104156" y="9065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34" name="Graphic 1100">
              <a:extLst>
                <a:ext uri="{FF2B5EF4-FFF2-40B4-BE49-F238E27FC236}">
                  <a16:creationId xmlns:a16="http://schemas.microsoft.com/office/drawing/2014/main" id="{52F6C009-89CF-052E-86D7-C68EF267CF71}"/>
                </a:ext>
              </a:extLst>
            </p:cNvPr>
            <p:cNvSpPr/>
            <p:nvPr/>
          </p:nvSpPr>
          <p:spPr>
            <a:xfrm>
              <a:off x="5910052" y="4008828"/>
              <a:ext cx="54953" cy="44688"/>
            </a:xfrm>
            <a:custGeom>
              <a:avLst/>
              <a:gdLst>
                <a:gd name="connsiteX0" fmla="*/ 44091 w 54953"/>
                <a:gd name="connsiteY0" fmla="*/ 1915 h 44688"/>
                <a:gd name="connsiteX1" fmla="*/ 17892 w 54953"/>
                <a:gd name="connsiteY1" fmla="*/ 28728 h 44688"/>
                <a:gd name="connsiteX2" fmla="*/ 10863 w 54953"/>
                <a:gd name="connsiteY2" fmla="*/ 21706 h 44688"/>
                <a:gd name="connsiteX3" fmla="*/ 1917 w 54953"/>
                <a:gd name="connsiteY3" fmla="*/ 21706 h 44688"/>
                <a:gd name="connsiteX4" fmla="*/ 1917 w 54953"/>
                <a:gd name="connsiteY4" fmla="*/ 30643 h 44688"/>
                <a:gd name="connsiteX5" fmla="*/ 13419 w 54953"/>
                <a:gd name="connsiteY5" fmla="*/ 42773 h 44688"/>
                <a:gd name="connsiteX6" fmla="*/ 17892 w 54953"/>
                <a:gd name="connsiteY6" fmla="*/ 44688 h 44688"/>
                <a:gd name="connsiteX7" fmla="*/ 22365 w 54953"/>
                <a:gd name="connsiteY7" fmla="*/ 42773 h 44688"/>
                <a:gd name="connsiteX8" fmla="*/ 53037 w 54953"/>
                <a:gd name="connsiteY8" fmla="*/ 10853 h 44688"/>
                <a:gd name="connsiteX9" fmla="*/ 53037 w 54953"/>
                <a:gd name="connsiteY9" fmla="*/ 1915 h 44688"/>
                <a:gd name="connsiteX10" fmla="*/ 53037 w 54953"/>
                <a:gd name="connsiteY10" fmla="*/ 1915 h 44688"/>
                <a:gd name="connsiteX11" fmla="*/ 44091 w 54953"/>
                <a:gd name="connsiteY11" fmla="*/ 1915 h 44688"/>
                <a:gd name="connsiteX12" fmla="*/ 44091 w 54953"/>
                <a:gd name="connsiteY12" fmla="*/ 1915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53" h="44688">
                  <a:moveTo>
                    <a:pt x="44091" y="1915"/>
                  </a:moveTo>
                  <a:lnTo>
                    <a:pt x="17892" y="28728"/>
                  </a:lnTo>
                  <a:lnTo>
                    <a:pt x="10863" y="21706"/>
                  </a:lnTo>
                  <a:cubicBezTo>
                    <a:pt x="8307" y="19152"/>
                    <a:pt x="4473" y="19152"/>
                    <a:pt x="1917" y="21706"/>
                  </a:cubicBezTo>
                  <a:cubicBezTo>
                    <a:pt x="-639" y="24259"/>
                    <a:pt x="-639" y="28089"/>
                    <a:pt x="1917" y="30643"/>
                  </a:cubicBezTo>
                  <a:lnTo>
                    <a:pt x="13419" y="42773"/>
                  </a:lnTo>
                  <a:cubicBezTo>
                    <a:pt x="14697" y="44049"/>
                    <a:pt x="15975" y="44688"/>
                    <a:pt x="17892" y="44688"/>
                  </a:cubicBezTo>
                  <a:cubicBezTo>
                    <a:pt x="19809" y="44688"/>
                    <a:pt x="21087" y="44049"/>
                    <a:pt x="22365" y="42773"/>
                  </a:cubicBezTo>
                  <a:lnTo>
                    <a:pt x="53037" y="10853"/>
                  </a:lnTo>
                  <a:cubicBezTo>
                    <a:pt x="55592" y="8299"/>
                    <a:pt x="55592" y="4469"/>
                    <a:pt x="53037" y="1915"/>
                  </a:cubicBezTo>
                  <a:cubicBezTo>
                    <a:pt x="53037" y="1915"/>
                    <a:pt x="53037" y="1915"/>
                    <a:pt x="53037" y="1915"/>
                  </a:cubicBezTo>
                  <a:cubicBezTo>
                    <a:pt x="51120" y="-638"/>
                    <a:pt x="47285" y="-638"/>
                    <a:pt x="44091" y="1915"/>
                  </a:cubicBezTo>
                  <a:cubicBezTo>
                    <a:pt x="44091" y="1915"/>
                    <a:pt x="44091" y="1915"/>
                    <a:pt x="44091" y="1915"/>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grpSp>
        <p:nvGrpSpPr>
          <p:cNvPr id="35" name="Graphic 498">
            <a:extLst>
              <a:ext uri="{FF2B5EF4-FFF2-40B4-BE49-F238E27FC236}">
                <a16:creationId xmlns:a16="http://schemas.microsoft.com/office/drawing/2014/main" id="{6A3D605B-217B-89E0-65EE-EC2990F8EDB1}"/>
              </a:ext>
            </a:extLst>
          </p:cNvPr>
          <p:cNvGrpSpPr>
            <a:grpSpLocks noChangeAspect="1"/>
          </p:cNvGrpSpPr>
          <p:nvPr/>
        </p:nvGrpSpPr>
        <p:grpSpPr>
          <a:xfrm>
            <a:off x="8000839" y="1919946"/>
            <a:ext cx="442118" cy="341615"/>
            <a:chOff x="5964079" y="3089564"/>
            <a:chExt cx="191071" cy="147637"/>
          </a:xfrm>
          <a:solidFill>
            <a:schemeClr val="bg1"/>
          </a:solidFill>
        </p:grpSpPr>
        <p:sp>
          <p:nvSpPr>
            <p:cNvPr id="41" name="Freeform: Shape 40">
              <a:extLst>
                <a:ext uri="{FF2B5EF4-FFF2-40B4-BE49-F238E27FC236}">
                  <a16:creationId xmlns:a16="http://schemas.microsoft.com/office/drawing/2014/main" id="{D4E08665-E75B-94AE-9089-9AAFB65A1B90}"/>
                </a:ext>
              </a:extLst>
            </p:cNvPr>
            <p:cNvSpPr/>
            <p:nvPr/>
          </p:nvSpPr>
          <p:spPr>
            <a:xfrm>
              <a:off x="5964079" y="3089564"/>
              <a:ext cx="191071" cy="147637"/>
            </a:xfrm>
            <a:custGeom>
              <a:avLst/>
              <a:gdLst>
                <a:gd name="connsiteX0" fmla="*/ 12287 w 191071"/>
                <a:gd name="connsiteY0" fmla="*/ 147637 h 147637"/>
                <a:gd name="connsiteX1" fmla="*/ 148304 w 191071"/>
                <a:gd name="connsiteY1" fmla="*/ 147637 h 147637"/>
                <a:gd name="connsiteX2" fmla="*/ 160592 w 191071"/>
                <a:gd name="connsiteY2" fmla="*/ 135350 h 147637"/>
                <a:gd name="connsiteX3" fmla="*/ 160592 w 191071"/>
                <a:gd name="connsiteY3" fmla="*/ 117348 h 147637"/>
                <a:gd name="connsiteX4" fmla="*/ 178784 w 191071"/>
                <a:gd name="connsiteY4" fmla="*/ 117348 h 147637"/>
                <a:gd name="connsiteX5" fmla="*/ 191071 w 191071"/>
                <a:gd name="connsiteY5" fmla="*/ 105061 h 147637"/>
                <a:gd name="connsiteX6" fmla="*/ 191071 w 191071"/>
                <a:gd name="connsiteY6" fmla="*/ 12097 h 147637"/>
                <a:gd name="connsiteX7" fmla="*/ 178784 w 191071"/>
                <a:gd name="connsiteY7" fmla="*/ 0 h 147637"/>
                <a:gd name="connsiteX8" fmla="*/ 42767 w 191071"/>
                <a:gd name="connsiteY8" fmla="*/ 0 h 147637"/>
                <a:gd name="connsiteX9" fmla="*/ 30480 w 191071"/>
                <a:gd name="connsiteY9" fmla="*/ 12287 h 147637"/>
                <a:gd name="connsiteX10" fmla="*/ 30480 w 191071"/>
                <a:gd name="connsiteY10" fmla="*/ 30289 h 147637"/>
                <a:gd name="connsiteX11" fmla="*/ 12287 w 191071"/>
                <a:gd name="connsiteY11" fmla="*/ 30289 h 147637"/>
                <a:gd name="connsiteX12" fmla="*/ 0 w 191071"/>
                <a:gd name="connsiteY12" fmla="*/ 42386 h 147637"/>
                <a:gd name="connsiteX13" fmla="*/ 0 w 191071"/>
                <a:gd name="connsiteY13" fmla="*/ 135350 h 147637"/>
                <a:gd name="connsiteX14" fmla="*/ 12287 w 191071"/>
                <a:gd name="connsiteY14" fmla="*/ 147637 h 147637"/>
                <a:gd name="connsiteX15" fmla="*/ 160306 w 191071"/>
                <a:gd name="connsiteY15" fmla="*/ 39910 h 147637"/>
                <a:gd name="connsiteX16" fmla="*/ 156972 w 191071"/>
                <a:gd name="connsiteY16" fmla="*/ 33623 h 147637"/>
                <a:gd name="connsiteX17" fmla="*/ 155162 w 191071"/>
                <a:gd name="connsiteY17" fmla="*/ 32099 h 147637"/>
                <a:gd name="connsiteX18" fmla="*/ 148304 w 191071"/>
                <a:gd name="connsiteY18" fmla="*/ 30099 h 147637"/>
                <a:gd name="connsiteX19" fmla="*/ 38672 w 191071"/>
                <a:gd name="connsiteY19" fmla="*/ 30099 h 147637"/>
                <a:gd name="connsiteX20" fmla="*/ 38672 w 191071"/>
                <a:gd name="connsiteY20" fmla="*/ 12097 h 147637"/>
                <a:gd name="connsiteX21" fmla="*/ 42577 w 191071"/>
                <a:gd name="connsiteY21" fmla="*/ 8191 h 147637"/>
                <a:gd name="connsiteX22" fmla="*/ 178594 w 191071"/>
                <a:gd name="connsiteY22" fmla="*/ 8191 h 147637"/>
                <a:gd name="connsiteX23" fmla="*/ 182499 w 191071"/>
                <a:gd name="connsiteY23" fmla="*/ 12097 h 147637"/>
                <a:gd name="connsiteX24" fmla="*/ 182499 w 191071"/>
                <a:gd name="connsiteY24" fmla="*/ 106299 h 147637"/>
                <a:gd name="connsiteX25" fmla="*/ 178784 w 191071"/>
                <a:gd name="connsiteY25" fmla="*/ 108966 h 147637"/>
                <a:gd name="connsiteX26" fmla="*/ 160592 w 191071"/>
                <a:gd name="connsiteY26" fmla="*/ 108966 h 147637"/>
                <a:gd name="connsiteX27" fmla="*/ 160592 w 191071"/>
                <a:gd name="connsiteY27" fmla="*/ 42386 h 147637"/>
                <a:gd name="connsiteX28" fmla="*/ 160401 w 191071"/>
                <a:gd name="connsiteY28" fmla="*/ 39910 h 147637"/>
                <a:gd name="connsiteX29" fmla="*/ 152209 w 191071"/>
                <a:gd name="connsiteY29" fmla="*/ 42386 h 147637"/>
                <a:gd name="connsiteX30" fmla="*/ 152209 w 191071"/>
                <a:gd name="connsiteY30" fmla="*/ 58293 h 147637"/>
                <a:gd name="connsiteX31" fmla="*/ 8382 w 191071"/>
                <a:gd name="connsiteY31" fmla="*/ 58293 h 147637"/>
                <a:gd name="connsiteX32" fmla="*/ 8382 w 191071"/>
                <a:gd name="connsiteY32" fmla="*/ 42386 h 147637"/>
                <a:gd name="connsiteX33" fmla="*/ 12287 w 191071"/>
                <a:gd name="connsiteY33" fmla="*/ 38481 h 147637"/>
                <a:gd name="connsiteX34" fmla="*/ 148304 w 191071"/>
                <a:gd name="connsiteY34" fmla="*/ 38481 h 147637"/>
                <a:gd name="connsiteX35" fmla="*/ 152209 w 191071"/>
                <a:gd name="connsiteY35" fmla="*/ 42386 h 147637"/>
                <a:gd name="connsiteX36" fmla="*/ 8382 w 191071"/>
                <a:gd name="connsiteY36" fmla="*/ 77914 h 147637"/>
                <a:gd name="connsiteX37" fmla="*/ 8382 w 191071"/>
                <a:gd name="connsiteY37" fmla="*/ 66580 h 147637"/>
                <a:gd name="connsiteX38" fmla="*/ 152400 w 191071"/>
                <a:gd name="connsiteY38" fmla="*/ 66580 h 147637"/>
                <a:gd name="connsiteX39" fmla="*/ 152400 w 191071"/>
                <a:gd name="connsiteY39" fmla="*/ 77914 h 147637"/>
                <a:gd name="connsiteX40" fmla="*/ 8382 w 191071"/>
                <a:gd name="connsiteY40" fmla="*/ 77914 h 147637"/>
                <a:gd name="connsiteX41" fmla="*/ 8382 w 191071"/>
                <a:gd name="connsiteY41" fmla="*/ 135350 h 147637"/>
                <a:gd name="connsiteX42" fmla="*/ 8382 w 191071"/>
                <a:gd name="connsiteY42" fmla="*/ 86106 h 147637"/>
                <a:gd name="connsiteX43" fmla="*/ 152400 w 191071"/>
                <a:gd name="connsiteY43" fmla="*/ 86106 h 147637"/>
                <a:gd name="connsiteX44" fmla="*/ 152209 w 191071"/>
                <a:gd name="connsiteY44" fmla="*/ 135350 h 147637"/>
                <a:gd name="connsiteX45" fmla="*/ 148304 w 191071"/>
                <a:gd name="connsiteY45" fmla="*/ 139255 h 147637"/>
                <a:gd name="connsiteX46" fmla="*/ 12287 w 191071"/>
                <a:gd name="connsiteY46" fmla="*/ 139255 h 147637"/>
                <a:gd name="connsiteX47" fmla="*/ 8382 w 191071"/>
                <a:gd name="connsiteY47" fmla="*/ 135350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1071" h="147637">
                  <a:moveTo>
                    <a:pt x="12287" y="147637"/>
                  </a:moveTo>
                  <a:lnTo>
                    <a:pt x="148304" y="147637"/>
                  </a:lnTo>
                  <a:cubicBezTo>
                    <a:pt x="155067" y="147637"/>
                    <a:pt x="160592" y="142113"/>
                    <a:pt x="160592" y="135350"/>
                  </a:cubicBezTo>
                  <a:lnTo>
                    <a:pt x="160592" y="117348"/>
                  </a:lnTo>
                  <a:lnTo>
                    <a:pt x="178784" y="117348"/>
                  </a:lnTo>
                  <a:cubicBezTo>
                    <a:pt x="185547" y="117348"/>
                    <a:pt x="191071" y="111824"/>
                    <a:pt x="191071" y="105061"/>
                  </a:cubicBezTo>
                  <a:lnTo>
                    <a:pt x="191071" y="12097"/>
                  </a:lnTo>
                  <a:cubicBezTo>
                    <a:pt x="191071" y="5429"/>
                    <a:pt x="185547" y="0"/>
                    <a:pt x="178784" y="0"/>
                  </a:cubicBezTo>
                  <a:lnTo>
                    <a:pt x="42767" y="0"/>
                  </a:lnTo>
                  <a:cubicBezTo>
                    <a:pt x="36005" y="0"/>
                    <a:pt x="30480" y="5524"/>
                    <a:pt x="30480" y="12287"/>
                  </a:cubicBezTo>
                  <a:lnTo>
                    <a:pt x="30480" y="30289"/>
                  </a:lnTo>
                  <a:lnTo>
                    <a:pt x="12287" y="30289"/>
                  </a:lnTo>
                  <a:cubicBezTo>
                    <a:pt x="5524" y="30289"/>
                    <a:pt x="0" y="35719"/>
                    <a:pt x="0" y="42386"/>
                  </a:cubicBezTo>
                  <a:lnTo>
                    <a:pt x="0" y="135350"/>
                  </a:lnTo>
                  <a:cubicBezTo>
                    <a:pt x="0" y="142018"/>
                    <a:pt x="5620" y="147637"/>
                    <a:pt x="12287" y="147637"/>
                  </a:cubicBezTo>
                  <a:close/>
                  <a:moveTo>
                    <a:pt x="160306" y="39910"/>
                  </a:moveTo>
                  <a:cubicBezTo>
                    <a:pt x="159830" y="37528"/>
                    <a:pt x="158687" y="35338"/>
                    <a:pt x="156972" y="33623"/>
                  </a:cubicBezTo>
                  <a:cubicBezTo>
                    <a:pt x="156496" y="33147"/>
                    <a:pt x="155829" y="32480"/>
                    <a:pt x="155162" y="32099"/>
                  </a:cubicBezTo>
                  <a:cubicBezTo>
                    <a:pt x="153162" y="30766"/>
                    <a:pt x="150781" y="30099"/>
                    <a:pt x="148304" y="30099"/>
                  </a:cubicBezTo>
                  <a:lnTo>
                    <a:pt x="38672" y="30099"/>
                  </a:lnTo>
                  <a:lnTo>
                    <a:pt x="38672" y="12097"/>
                  </a:lnTo>
                  <a:cubicBezTo>
                    <a:pt x="38672" y="9811"/>
                    <a:pt x="40386" y="8191"/>
                    <a:pt x="42577" y="8191"/>
                  </a:cubicBezTo>
                  <a:lnTo>
                    <a:pt x="178594" y="8191"/>
                  </a:lnTo>
                  <a:cubicBezTo>
                    <a:pt x="180880" y="8191"/>
                    <a:pt x="182499" y="9906"/>
                    <a:pt x="182499" y="12097"/>
                  </a:cubicBezTo>
                  <a:lnTo>
                    <a:pt x="182499" y="106299"/>
                  </a:lnTo>
                  <a:cubicBezTo>
                    <a:pt x="182023" y="107918"/>
                    <a:pt x="180594" y="108966"/>
                    <a:pt x="178784" y="108966"/>
                  </a:cubicBezTo>
                  <a:lnTo>
                    <a:pt x="160592" y="108966"/>
                  </a:lnTo>
                  <a:lnTo>
                    <a:pt x="160592" y="42386"/>
                  </a:lnTo>
                  <a:cubicBezTo>
                    <a:pt x="160592" y="41624"/>
                    <a:pt x="160592" y="40862"/>
                    <a:pt x="160401" y="39910"/>
                  </a:cubicBezTo>
                  <a:close/>
                  <a:moveTo>
                    <a:pt x="152209" y="42386"/>
                  </a:moveTo>
                  <a:lnTo>
                    <a:pt x="152209" y="58293"/>
                  </a:lnTo>
                  <a:lnTo>
                    <a:pt x="8382" y="58293"/>
                  </a:lnTo>
                  <a:lnTo>
                    <a:pt x="8382" y="42386"/>
                  </a:lnTo>
                  <a:cubicBezTo>
                    <a:pt x="8382" y="40100"/>
                    <a:pt x="10096" y="38481"/>
                    <a:pt x="12287" y="38481"/>
                  </a:cubicBezTo>
                  <a:lnTo>
                    <a:pt x="148304" y="38481"/>
                  </a:lnTo>
                  <a:cubicBezTo>
                    <a:pt x="150590" y="38481"/>
                    <a:pt x="152209" y="40195"/>
                    <a:pt x="152209" y="42386"/>
                  </a:cubicBezTo>
                  <a:close/>
                  <a:moveTo>
                    <a:pt x="8382" y="77914"/>
                  </a:moveTo>
                  <a:lnTo>
                    <a:pt x="8382" y="66580"/>
                  </a:lnTo>
                  <a:lnTo>
                    <a:pt x="152400" y="66580"/>
                  </a:lnTo>
                  <a:lnTo>
                    <a:pt x="152400" y="77914"/>
                  </a:lnTo>
                  <a:lnTo>
                    <a:pt x="8382" y="77914"/>
                  </a:lnTo>
                  <a:close/>
                  <a:moveTo>
                    <a:pt x="8382" y="135350"/>
                  </a:moveTo>
                  <a:lnTo>
                    <a:pt x="8382" y="86106"/>
                  </a:lnTo>
                  <a:lnTo>
                    <a:pt x="152400" y="86106"/>
                  </a:lnTo>
                  <a:lnTo>
                    <a:pt x="152209" y="135350"/>
                  </a:lnTo>
                  <a:cubicBezTo>
                    <a:pt x="152209" y="137636"/>
                    <a:pt x="150495" y="139255"/>
                    <a:pt x="148304" y="139255"/>
                  </a:cubicBezTo>
                  <a:lnTo>
                    <a:pt x="12287" y="139255"/>
                  </a:lnTo>
                  <a:cubicBezTo>
                    <a:pt x="10001" y="139255"/>
                    <a:pt x="8382" y="137541"/>
                    <a:pt x="8382" y="135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F0B43390-2BE7-C8D4-88B2-4350B5B1A32D}"/>
                </a:ext>
              </a:extLst>
            </p:cNvPr>
            <p:cNvSpPr/>
            <p:nvPr/>
          </p:nvSpPr>
          <p:spPr>
            <a:xfrm>
              <a:off x="6059043" y="3178718"/>
              <a:ext cx="45815" cy="47053"/>
            </a:xfrm>
            <a:custGeom>
              <a:avLst/>
              <a:gdLst>
                <a:gd name="connsiteX0" fmla="*/ 13907 w 45815"/>
                <a:gd name="connsiteY0" fmla="*/ 47054 h 47053"/>
                <a:gd name="connsiteX1" fmla="*/ 31909 w 45815"/>
                <a:gd name="connsiteY1" fmla="*/ 47054 h 47053"/>
                <a:gd name="connsiteX2" fmla="*/ 45815 w 45815"/>
                <a:gd name="connsiteY2" fmla="*/ 32766 h 47053"/>
                <a:gd name="connsiteX3" fmla="*/ 45815 w 45815"/>
                <a:gd name="connsiteY3" fmla="*/ 14288 h 47053"/>
                <a:gd name="connsiteX4" fmla="*/ 31909 w 45815"/>
                <a:gd name="connsiteY4" fmla="*/ 0 h 47053"/>
                <a:gd name="connsiteX5" fmla="*/ 13907 w 45815"/>
                <a:gd name="connsiteY5" fmla="*/ 0 h 47053"/>
                <a:gd name="connsiteX6" fmla="*/ 0 w 45815"/>
                <a:gd name="connsiteY6" fmla="*/ 14288 h 47053"/>
                <a:gd name="connsiteX7" fmla="*/ 0 w 45815"/>
                <a:gd name="connsiteY7" fmla="*/ 32766 h 47053"/>
                <a:gd name="connsiteX8" fmla="*/ 13907 w 45815"/>
                <a:gd name="connsiteY8" fmla="*/ 47054 h 47053"/>
                <a:gd name="connsiteX9" fmla="*/ 13907 w 45815"/>
                <a:gd name="connsiteY9" fmla="*/ 8382 h 47053"/>
                <a:gd name="connsiteX10" fmla="*/ 31909 w 45815"/>
                <a:gd name="connsiteY10" fmla="*/ 8382 h 47053"/>
                <a:gd name="connsiteX11" fmla="*/ 37814 w 45815"/>
                <a:gd name="connsiteY11" fmla="*/ 14288 h 47053"/>
                <a:gd name="connsiteX12" fmla="*/ 37814 w 45815"/>
                <a:gd name="connsiteY12" fmla="*/ 32766 h 47053"/>
                <a:gd name="connsiteX13" fmla="*/ 31909 w 45815"/>
                <a:gd name="connsiteY13" fmla="*/ 38672 h 47053"/>
                <a:gd name="connsiteX14" fmla="*/ 13907 w 45815"/>
                <a:gd name="connsiteY14" fmla="*/ 38672 h 47053"/>
                <a:gd name="connsiteX15" fmla="*/ 8001 w 45815"/>
                <a:gd name="connsiteY15" fmla="*/ 32766 h 47053"/>
                <a:gd name="connsiteX16" fmla="*/ 8001 w 45815"/>
                <a:gd name="connsiteY16" fmla="*/ 14288 h 47053"/>
                <a:gd name="connsiteX17" fmla="*/ 13907 w 45815"/>
                <a:gd name="connsiteY17" fmla="*/ 8382 h 4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15" h="47053">
                  <a:moveTo>
                    <a:pt x="13907" y="47054"/>
                  </a:moveTo>
                  <a:lnTo>
                    <a:pt x="31909" y="47054"/>
                  </a:lnTo>
                  <a:cubicBezTo>
                    <a:pt x="39624" y="47054"/>
                    <a:pt x="45815" y="40672"/>
                    <a:pt x="45815" y="32766"/>
                  </a:cubicBezTo>
                  <a:lnTo>
                    <a:pt x="45815" y="14288"/>
                  </a:lnTo>
                  <a:cubicBezTo>
                    <a:pt x="45815" y="6382"/>
                    <a:pt x="39529" y="0"/>
                    <a:pt x="31909" y="0"/>
                  </a:cubicBezTo>
                  <a:lnTo>
                    <a:pt x="13907" y="0"/>
                  </a:lnTo>
                  <a:cubicBezTo>
                    <a:pt x="6191" y="0"/>
                    <a:pt x="0" y="6382"/>
                    <a:pt x="0" y="14288"/>
                  </a:cubicBezTo>
                  <a:lnTo>
                    <a:pt x="0" y="32766"/>
                  </a:lnTo>
                  <a:cubicBezTo>
                    <a:pt x="0" y="40672"/>
                    <a:pt x="6286" y="47054"/>
                    <a:pt x="13907" y="47054"/>
                  </a:cubicBezTo>
                  <a:close/>
                  <a:moveTo>
                    <a:pt x="13907" y="8382"/>
                  </a:moveTo>
                  <a:lnTo>
                    <a:pt x="31909" y="8382"/>
                  </a:lnTo>
                  <a:cubicBezTo>
                    <a:pt x="35052" y="8382"/>
                    <a:pt x="37814" y="11049"/>
                    <a:pt x="37814" y="14288"/>
                  </a:cubicBezTo>
                  <a:lnTo>
                    <a:pt x="37814" y="32766"/>
                  </a:lnTo>
                  <a:cubicBezTo>
                    <a:pt x="37814" y="36004"/>
                    <a:pt x="35147" y="38672"/>
                    <a:pt x="31909" y="38672"/>
                  </a:cubicBezTo>
                  <a:lnTo>
                    <a:pt x="13907" y="38672"/>
                  </a:lnTo>
                  <a:cubicBezTo>
                    <a:pt x="10763" y="38672"/>
                    <a:pt x="8001" y="36004"/>
                    <a:pt x="8001" y="32766"/>
                  </a:cubicBezTo>
                  <a:lnTo>
                    <a:pt x="8001" y="14288"/>
                  </a:lnTo>
                  <a:cubicBezTo>
                    <a:pt x="8001" y="10954"/>
                    <a:pt x="10573" y="8382"/>
                    <a:pt x="13907" y="83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D183A404-1A11-2F88-1AB2-D9FF3309D27F}"/>
                </a:ext>
              </a:extLst>
            </p:cNvPr>
            <p:cNvSpPr/>
            <p:nvPr/>
          </p:nvSpPr>
          <p:spPr>
            <a:xfrm>
              <a:off x="6069235" y="3189005"/>
              <a:ext cx="25622" cy="26479"/>
            </a:xfrm>
            <a:custGeom>
              <a:avLst/>
              <a:gdLst>
                <a:gd name="connsiteX0" fmla="*/ 2381 w 25622"/>
                <a:gd name="connsiteY0" fmla="*/ 17335 h 26479"/>
                <a:gd name="connsiteX1" fmla="*/ 8668 w 25622"/>
                <a:gd name="connsiteY1" fmla="*/ 17335 h 26479"/>
                <a:gd name="connsiteX2" fmla="*/ 8668 w 25622"/>
                <a:gd name="connsiteY2" fmla="*/ 24098 h 26479"/>
                <a:gd name="connsiteX3" fmla="*/ 11049 w 25622"/>
                <a:gd name="connsiteY3" fmla="*/ 26479 h 26479"/>
                <a:gd name="connsiteX4" fmla="*/ 14288 w 25622"/>
                <a:gd name="connsiteY4" fmla="*/ 26479 h 26479"/>
                <a:gd name="connsiteX5" fmla="*/ 16669 w 25622"/>
                <a:gd name="connsiteY5" fmla="*/ 24098 h 26479"/>
                <a:gd name="connsiteX6" fmla="*/ 16669 w 25622"/>
                <a:gd name="connsiteY6" fmla="*/ 17335 h 26479"/>
                <a:gd name="connsiteX7" fmla="*/ 22955 w 25622"/>
                <a:gd name="connsiteY7" fmla="*/ 17335 h 26479"/>
                <a:gd name="connsiteX8" fmla="*/ 25336 w 25622"/>
                <a:gd name="connsiteY8" fmla="*/ 14954 h 26479"/>
                <a:gd name="connsiteX9" fmla="*/ 25336 w 25622"/>
                <a:gd name="connsiteY9" fmla="*/ 11811 h 26479"/>
                <a:gd name="connsiteX10" fmla="*/ 25622 w 25622"/>
                <a:gd name="connsiteY10" fmla="*/ 11049 h 26479"/>
                <a:gd name="connsiteX11" fmla="*/ 25051 w 25622"/>
                <a:gd name="connsiteY11" fmla="*/ 10192 h 26479"/>
                <a:gd name="connsiteX12" fmla="*/ 22955 w 25622"/>
                <a:gd name="connsiteY12" fmla="*/ 9144 h 26479"/>
                <a:gd name="connsiteX13" fmla="*/ 16669 w 25622"/>
                <a:gd name="connsiteY13" fmla="*/ 9144 h 26479"/>
                <a:gd name="connsiteX14" fmla="*/ 16669 w 25622"/>
                <a:gd name="connsiteY14" fmla="*/ 2381 h 26479"/>
                <a:gd name="connsiteX15" fmla="*/ 14288 w 25622"/>
                <a:gd name="connsiteY15" fmla="*/ 0 h 26479"/>
                <a:gd name="connsiteX16" fmla="*/ 11049 w 25622"/>
                <a:gd name="connsiteY16" fmla="*/ 0 h 26479"/>
                <a:gd name="connsiteX17" fmla="*/ 8668 w 25622"/>
                <a:gd name="connsiteY17" fmla="*/ 2381 h 26479"/>
                <a:gd name="connsiteX18" fmla="*/ 8668 w 25622"/>
                <a:gd name="connsiteY18" fmla="*/ 9144 h 26479"/>
                <a:gd name="connsiteX19" fmla="*/ 2381 w 25622"/>
                <a:gd name="connsiteY19" fmla="*/ 9144 h 26479"/>
                <a:gd name="connsiteX20" fmla="*/ 0 w 25622"/>
                <a:gd name="connsiteY20" fmla="*/ 11525 h 26479"/>
                <a:gd name="connsiteX21" fmla="*/ 0 w 25622"/>
                <a:gd name="connsiteY21" fmla="*/ 14859 h 26479"/>
                <a:gd name="connsiteX22" fmla="*/ 2381 w 25622"/>
                <a:gd name="connsiteY22" fmla="*/ 17240 h 2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22" h="26479">
                  <a:moveTo>
                    <a:pt x="2381" y="17335"/>
                  </a:moveTo>
                  <a:lnTo>
                    <a:pt x="8668" y="17335"/>
                  </a:lnTo>
                  <a:lnTo>
                    <a:pt x="8668" y="24098"/>
                  </a:lnTo>
                  <a:cubicBezTo>
                    <a:pt x="8668" y="25527"/>
                    <a:pt x="9906" y="26479"/>
                    <a:pt x="11049" y="26479"/>
                  </a:cubicBezTo>
                  <a:lnTo>
                    <a:pt x="14288" y="26479"/>
                  </a:lnTo>
                  <a:cubicBezTo>
                    <a:pt x="15716" y="26479"/>
                    <a:pt x="16669" y="25241"/>
                    <a:pt x="16669" y="24098"/>
                  </a:cubicBezTo>
                  <a:lnTo>
                    <a:pt x="16669" y="17335"/>
                  </a:lnTo>
                  <a:lnTo>
                    <a:pt x="22955" y="17335"/>
                  </a:lnTo>
                  <a:cubicBezTo>
                    <a:pt x="24384" y="17335"/>
                    <a:pt x="25336" y="16097"/>
                    <a:pt x="25336" y="14954"/>
                  </a:cubicBezTo>
                  <a:lnTo>
                    <a:pt x="25336" y="11811"/>
                  </a:lnTo>
                  <a:lnTo>
                    <a:pt x="25622" y="11049"/>
                  </a:lnTo>
                  <a:lnTo>
                    <a:pt x="25051" y="10192"/>
                  </a:lnTo>
                  <a:cubicBezTo>
                    <a:pt x="24670" y="9525"/>
                    <a:pt x="23813" y="9144"/>
                    <a:pt x="22955" y="9144"/>
                  </a:cubicBezTo>
                  <a:lnTo>
                    <a:pt x="16669" y="9144"/>
                  </a:lnTo>
                  <a:lnTo>
                    <a:pt x="16669" y="2381"/>
                  </a:lnTo>
                  <a:cubicBezTo>
                    <a:pt x="16669" y="952"/>
                    <a:pt x="15430" y="0"/>
                    <a:pt x="14288" y="0"/>
                  </a:cubicBezTo>
                  <a:lnTo>
                    <a:pt x="11049" y="0"/>
                  </a:lnTo>
                  <a:cubicBezTo>
                    <a:pt x="9620" y="0"/>
                    <a:pt x="8668" y="1238"/>
                    <a:pt x="8668" y="2381"/>
                  </a:cubicBezTo>
                  <a:lnTo>
                    <a:pt x="8668" y="9144"/>
                  </a:lnTo>
                  <a:lnTo>
                    <a:pt x="2381" y="9144"/>
                  </a:lnTo>
                  <a:cubicBezTo>
                    <a:pt x="953" y="9144"/>
                    <a:pt x="0" y="10382"/>
                    <a:pt x="0" y="11525"/>
                  </a:cubicBezTo>
                  <a:lnTo>
                    <a:pt x="0" y="14859"/>
                  </a:lnTo>
                  <a:cubicBezTo>
                    <a:pt x="0" y="16288"/>
                    <a:pt x="1238" y="17240"/>
                    <a:pt x="2381" y="1724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59" name="Freeform: Shape 58">
              <a:extLst>
                <a:ext uri="{FF2B5EF4-FFF2-40B4-BE49-F238E27FC236}">
                  <a16:creationId xmlns:a16="http://schemas.microsoft.com/office/drawing/2014/main" id="{3F541B7D-4E08-0691-21FB-5E9214768599}"/>
                </a:ext>
              </a:extLst>
            </p:cNvPr>
            <p:cNvSpPr/>
            <p:nvPr/>
          </p:nvSpPr>
          <p:spPr>
            <a:xfrm>
              <a:off x="5983510" y="3207293"/>
              <a:ext cx="24193" cy="8191"/>
            </a:xfrm>
            <a:custGeom>
              <a:avLst/>
              <a:gdLst>
                <a:gd name="connsiteX0" fmla="*/ 4191 w 24193"/>
                <a:gd name="connsiteY0" fmla="*/ 8192 h 8191"/>
                <a:gd name="connsiteX1" fmla="*/ 20003 w 24193"/>
                <a:gd name="connsiteY1" fmla="*/ 8192 h 8191"/>
                <a:gd name="connsiteX2" fmla="*/ 24193 w 24193"/>
                <a:gd name="connsiteY2" fmla="*/ 4096 h 8191"/>
                <a:gd name="connsiteX3" fmla="*/ 20003 w 24193"/>
                <a:gd name="connsiteY3" fmla="*/ 0 h 8191"/>
                <a:gd name="connsiteX4" fmla="*/ 4191 w 24193"/>
                <a:gd name="connsiteY4" fmla="*/ 0 h 8191"/>
                <a:gd name="connsiteX5" fmla="*/ 0 w 24193"/>
                <a:gd name="connsiteY5" fmla="*/ 4096 h 8191"/>
                <a:gd name="connsiteX6" fmla="*/ 4191 w 24193"/>
                <a:gd name="connsiteY6" fmla="*/ 8192 h 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3" h="8191">
                  <a:moveTo>
                    <a:pt x="4191" y="8192"/>
                  </a:moveTo>
                  <a:lnTo>
                    <a:pt x="20003" y="8192"/>
                  </a:lnTo>
                  <a:cubicBezTo>
                    <a:pt x="22384" y="8192"/>
                    <a:pt x="24193" y="6477"/>
                    <a:pt x="24193" y="4096"/>
                  </a:cubicBezTo>
                  <a:cubicBezTo>
                    <a:pt x="24193" y="1715"/>
                    <a:pt x="22384" y="0"/>
                    <a:pt x="20003" y="0"/>
                  </a:cubicBezTo>
                  <a:lnTo>
                    <a:pt x="4191" y="0"/>
                  </a:lnTo>
                  <a:cubicBezTo>
                    <a:pt x="1810" y="0"/>
                    <a:pt x="0" y="1715"/>
                    <a:pt x="0" y="4096"/>
                  </a:cubicBezTo>
                  <a:cubicBezTo>
                    <a:pt x="0" y="6191"/>
                    <a:pt x="2000" y="8192"/>
                    <a:pt x="4191" y="81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66" name="Freeform: Shape 65">
              <a:extLst>
                <a:ext uri="{FF2B5EF4-FFF2-40B4-BE49-F238E27FC236}">
                  <a16:creationId xmlns:a16="http://schemas.microsoft.com/office/drawing/2014/main" id="{1F72B105-7C6B-862B-DB84-559F938FDD44}"/>
                </a:ext>
              </a:extLst>
            </p:cNvPr>
            <p:cNvSpPr/>
            <p:nvPr/>
          </p:nvSpPr>
          <p:spPr>
            <a:xfrm>
              <a:off x="5983605" y="3192434"/>
              <a:ext cx="44672" cy="8191"/>
            </a:xfrm>
            <a:custGeom>
              <a:avLst/>
              <a:gdLst>
                <a:gd name="connsiteX0" fmla="*/ 4096 w 44672"/>
                <a:gd name="connsiteY0" fmla="*/ 8192 h 8191"/>
                <a:gd name="connsiteX1" fmla="*/ 40577 w 44672"/>
                <a:gd name="connsiteY1" fmla="*/ 8192 h 8191"/>
                <a:gd name="connsiteX2" fmla="*/ 44672 w 44672"/>
                <a:gd name="connsiteY2" fmla="*/ 4096 h 8191"/>
                <a:gd name="connsiteX3" fmla="*/ 40577 w 44672"/>
                <a:gd name="connsiteY3" fmla="*/ 0 h 8191"/>
                <a:gd name="connsiteX4" fmla="*/ 4096 w 44672"/>
                <a:gd name="connsiteY4" fmla="*/ 0 h 8191"/>
                <a:gd name="connsiteX5" fmla="*/ 0 w 44672"/>
                <a:gd name="connsiteY5" fmla="*/ 4096 h 8191"/>
                <a:gd name="connsiteX6" fmla="*/ 4096 w 44672"/>
                <a:gd name="connsiteY6" fmla="*/ 8192 h 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2" h="8191">
                  <a:moveTo>
                    <a:pt x="4096" y="8192"/>
                  </a:moveTo>
                  <a:lnTo>
                    <a:pt x="40577" y="8192"/>
                  </a:lnTo>
                  <a:cubicBezTo>
                    <a:pt x="42958" y="8192"/>
                    <a:pt x="44672" y="6477"/>
                    <a:pt x="44672" y="4096"/>
                  </a:cubicBezTo>
                  <a:cubicBezTo>
                    <a:pt x="44672" y="1715"/>
                    <a:pt x="42863" y="0"/>
                    <a:pt x="40577" y="0"/>
                  </a:cubicBezTo>
                  <a:lnTo>
                    <a:pt x="4096" y="0"/>
                  </a:lnTo>
                  <a:cubicBezTo>
                    <a:pt x="1715" y="0"/>
                    <a:pt x="0" y="1715"/>
                    <a:pt x="0" y="4096"/>
                  </a:cubicBezTo>
                  <a:cubicBezTo>
                    <a:pt x="0" y="6477"/>
                    <a:pt x="1810" y="8192"/>
                    <a:pt x="4096" y="81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grpSp>
        <p:nvGrpSpPr>
          <p:cNvPr id="68" name="Graphic 4">
            <a:extLst>
              <a:ext uri="{FF2B5EF4-FFF2-40B4-BE49-F238E27FC236}">
                <a16:creationId xmlns:a16="http://schemas.microsoft.com/office/drawing/2014/main" id="{894EBF51-D59A-6BBB-2A0C-164B7D909AD2}"/>
              </a:ext>
            </a:extLst>
          </p:cNvPr>
          <p:cNvGrpSpPr>
            <a:grpSpLocks noChangeAspect="1"/>
          </p:cNvGrpSpPr>
          <p:nvPr/>
        </p:nvGrpSpPr>
        <p:grpSpPr>
          <a:xfrm>
            <a:off x="10135032" y="1909868"/>
            <a:ext cx="302232" cy="358327"/>
            <a:chOff x="577011" y="2936794"/>
            <a:chExt cx="168694" cy="199818"/>
          </a:xfrm>
          <a:solidFill>
            <a:schemeClr val="bg1"/>
          </a:solidFill>
        </p:grpSpPr>
        <p:sp>
          <p:nvSpPr>
            <p:cNvPr id="69" name="Graphic 4">
              <a:extLst>
                <a:ext uri="{FF2B5EF4-FFF2-40B4-BE49-F238E27FC236}">
                  <a16:creationId xmlns:a16="http://schemas.microsoft.com/office/drawing/2014/main" id="{BDEE3BC4-AD31-3D9F-2DCE-639E9CD8331F}"/>
                </a:ext>
              </a:extLst>
            </p:cNvPr>
            <p:cNvSpPr/>
            <p:nvPr/>
          </p:nvSpPr>
          <p:spPr>
            <a:xfrm>
              <a:off x="577011" y="2936794"/>
              <a:ext cx="146968" cy="199818"/>
            </a:xfrm>
            <a:custGeom>
              <a:avLst/>
              <a:gdLst>
                <a:gd name="connsiteX0" fmla="*/ 140579 w 146968"/>
                <a:gd name="connsiteY0" fmla="*/ 168537 h 199818"/>
                <a:gd name="connsiteX1" fmla="*/ 134189 w 146968"/>
                <a:gd name="connsiteY1" fmla="*/ 174921 h 199818"/>
                <a:gd name="connsiteX2" fmla="*/ 134189 w 146968"/>
                <a:gd name="connsiteY2" fmla="*/ 186412 h 199818"/>
                <a:gd name="connsiteX3" fmla="*/ 12780 w 146968"/>
                <a:gd name="connsiteY3" fmla="*/ 186412 h 199818"/>
                <a:gd name="connsiteX4" fmla="*/ 12780 w 146968"/>
                <a:gd name="connsiteY4" fmla="*/ 12130 h 199818"/>
                <a:gd name="connsiteX5" fmla="*/ 94571 w 146968"/>
                <a:gd name="connsiteY5" fmla="*/ 12130 h 199818"/>
                <a:gd name="connsiteX6" fmla="*/ 94571 w 146968"/>
                <a:gd name="connsiteY6" fmla="*/ 45326 h 199818"/>
                <a:gd name="connsiteX7" fmla="*/ 100961 w 146968"/>
                <a:gd name="connsiteY7" fmla="*/ 51710 h 199818"/>
                <a:gd name="connsiteX8" fmla="*/ 134189 w 146968"/>
                <a:gd name="connsiteY8" fmla="*/ 51710 h 199818"/>
                <a:gd name="connsiteX9" fmla="*/ 134189 w 146968"/>
                <a:gd name="connsiteY9" fmla="*/ 65117 h 199818"/>
                <a:gd name="connsiteX10" fmla="*/ 140579 w 146968"/>
                <a:gd name="connsiteY10" fmla="*/ 71501 h 199818"/>
                <a:gd name="connsiteX11" fmla="*/ 146969 w 146968"/>
                <a:gd name="connsiteY11" fmla="*/ 65117 h 199818"/>
                <a:gd name="connsiteX12" fmla="*/ 146969 w 146968"/>
                <a:gd name="connsiteY12" fmla="*/ 45326 h 199818"/>
                <a:gd name="connsiteX13" fmla="*/ 146330 w 146968"/>
                <a:gd name="connsiteY13" fmla="*/ 42773 h 199818"/>
                <a:gd name="connsiteX14" fmla="*/ 145052 w 146968"/>
                <a:gd name="connsiteY14" fmla="*/ 40857 h 199818"/>
                <a:gd name="connsiteX15" fmla="*/ 106073 w 146968"/>
                <a:gd name="connsiteY15" fmla="*/ 1915 h 199818"/>
                <a:gd name="connsiteX16" fmla="*/ 104156 w 146968"/>
                <a:gd name="connsiteY16" fmla="*/ 638 h 199818"/>
                <a:gd name="connsiteX17" fmla="*/ 102239 w 146968"/>
                <a:gd name="connsiteY17" fmla="*/ 0 h 199818"/>
                <a:gd name="connsiteX18" fmla="*/ 101600 w 146968"/>
                <a:gd name="connsiteY18" fmla="*/ 0 h 199818"/>
                <a:gd name="connsiteX19" fmla="*/ 101600 w 146968"/>
                <a:gd name="connsiteY19" fmla="*/ 0 h 199818"/>
                <a:gd name="connsiteX20" fmla="*/ 101600 w 146968"/>
                <a:gd name="connsiteY20" fmla="*/ 0 h 199818"/>
                <a:gd name="connsiteX21" fmla="*/ 6390 w 146968"/>
                <a:gd name="connsiteY21" fmla="*/ 0 h 199818"/>
                <a:gd name="connsiteX22" fmla="*/ 0 w 146968"/>
                <a:gd name="connsiteY22" fmla="*/ 6384 h 199818"/>
                <a:gd name="connsiteX23" fmla="*/ 0 w 146968"/>
                <a:gd name="connsiteY23" fmla="*/ 193435 h 199818"/>
                <a:gd name="connsiteX24" fmla="*/ 6390 w 146968"/>
                <a:gd name="connsiteY24" fmla="*/ 199819 h 199818"/>
                <a:gd name="connsiteX25" fmla="*/ 140579 w 146968"/>
                <a:gd name="connsiteY25" fmla="*/ 199819 h 199818"/>
                <a:gd name="connsiteX26" fmla="*/ 146969 w 146968"/>
                <a:gd name="connsiteY26" fmla="*/ 193435 h 199818"/>
                <a:gd name="connsiteX27" fmla="*/ 146969 w 146968"/>
                <a:gd name="connsiteY27" fmla="*/ 175560 h 199818"/>
                <a:gd name="connsiteX28" fmla="*/ 140579 w 146968"/>
                <a:gd name="connsiteY28" fmla="*/ 168537 h 199818"/>
                <a:gd name="connsiteX29" fmla="*/ 107351 w 146968"/>
                <a:gd name="connsiteY29" fmla="*/ 21706 h 199818"/>
                <a:gd name="connsiteX30" fmla="*/ 124604 w 146968"/>
                <a:gd name="connsiteY30" fmla="*/ 38942 h 199818"/>
                <a:gd name="connsiteX31" fmla="*/ 107351 w 146968"/>
                <a:gd name="connsiteY31" fmla="*/ 38942 h 199818"/>
                <a:gd name="connsiteX32" fmla="*/ 107351 w 146968"/>
                <a:gd name="connsiteY32" fmla="*/ 21706 h 19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968" h="199818">
                  <a:moveTo>
                    <a:pt x="140579" y="168537"/>
                  </a:moveTo>
                  <a:cubicBezTo>
                    <a:pt x="136745" y="168537"/>
                    <a:pt x="134189" y="171091"/>
                    <a:pt x="134189" y="174921"/>
                  </a:cubicBezTo>
                  <a:lnTo>
                    <a:pt x="134189" y="186412"/>
                  </a:lnTo>
                  <a:lnTo>
                    <a:pt x="12780" y="186412"/>
                  </a:lnTo>
                  <a:lnTo>
                    <a:pt x="12780" y="12130"/>
                  </a:lnTo>
                  <a:lnTo>
                    <a:pt x="94571" y="12130"/>
                  </a:lnTo>
                  <a:lnTo>
                    <a:pt x="94571" y="45326"/>
                  </a:lnTo>
                  <a:cubicBezTo>
                    <a:pt x="94571" y="49157"/>
                    <a:pt x="97127" y="51710"/>
                    <a:pt x="100961" y="51710"/>
                  </a:cubicBezTo>
                  <a:lnTo>
                    <a:pt x="134189" y="51710"/>
                  </a:lnTo>
                  <a:lnTo>
                    <a:pt x="134189" y="65117"/>
                  </a:lnTo>
                  <a:cubicBezTo>
                    <a:pt x="134189" y="68947"/>
                    <a:pt x="136745" y="71501"/>
                    <a:pt x="140579" y="71501"/>
                  </a:cubicBezTo>
                  <a:cubicBezTo>
                    <a:pt x="144413" y="71501"/>
                    <a:pt x="146969" y="68947"/>
                    <a:pt x="146969" y="65117"/>
                  </a:cubicBezTo>
                  <a:lnTo>
                    <a:pt x="146969" y="45326"/>
                  </a:lnTo>
                  <a:cubicBezTo>
                    <a:pt x="146969" y="44688"/>
                    <a:pt x="146969" y="43411"/>
                    <a:pt x="146330" y="42773"/>
                  </a:cubicBezTo>
                  <a:cubicBezTo>
                    <a:pt x="145691" y="42134"/>
                    <a:pt x="145691" y="41496"/>
                    <a:pt x="145052" y="40857"/>
                  </a:cubicBezTo>
                  <a:lnTo>
                    <a:pt x="106073" y="1915"/>
                  </a:lnTo>
                  <a:cubicBezTo>
                    <a:pt x="105434" y="1277"/>
                    <a:pt x="104795" y="638"/>
                    <a:pt x="104156" y="638"/>
                  </a:cubicBezTo>
                  <a:cubicBezTo>
                    <a:pt x="103517" y="638"/>
                    <a:pt x="102878" y="0"/>
                    <a:pt x="102239" y="0"/>
                  </a:cubicBezTo>
                  <a:cubicBezTo>
                    <a:pt x="102239" y="0"/>
                    <a:pt x="102239" y="0"/>
                    <a:pt x="101600" y="0"/>
                  </a:cubicBezTo>
                  <a:cubicBezTo>
                    <a:pt x="101600" y="0"/>
                    <a:pt x="101600" y="0"/>
                    <a:pt x="101600" y="0"/>
                  </a:cubicBezTo>
                  <a:cubicBezTo>
                    <a:pt x="101600" y="0"/>
                    <a:pt x="101600" y="0"/>
                    <a:pt x="101600" y="0"/>
                  </a:cubicBezTo>
                  <a:lnTo>
                    <a:pt x="6390" y="0"/>
                  </a:lnTo>
                  <a:cubicBezTo>
                    <a:pt x="2556" y="0"/>
                    <a:pt x="0" y="2554"/>
                    <a:pt x="0" y="6384"/>
                  </a:cubicBezTo>
                  <a:lnTo>
                    <a:pt x="0" y="193435"/>
                  </a:lnTo>
                  <a:cubicBezTo>
                    <a:pt x="0" y="197265"/>
                    <a:pt x="2556" y="199819"/>
                    <a:pt x="6390" y="199819"/>
                  </a:cubicBezTo>
                  <a:lnTo>
                    <a:pt x="140579" y="199819"/>
                  </a:lnTo>
                  <a:cubicBezTo>
                    <a:pt x="144413" y="199819"/>
                    <a:pt x="146969" y="197265"/>
                    <a:pt x="146969" y="193435"/>
                  </a:cubicBezTo>
                  <a:lnTo>
                    <a:pt x="146969" y="175560"/>
                  </a:lnTo>
                  <a:cubicBezTo>
                    <a:pt x="146969" y="171729"/>
                    <a:pt x="144413" y="168537"/>
                    <a:pt x="140579" y="168537"/>
                  </a:cubicBezTo>
                  <a:close/>
                  <a:moveTo>
                    <a:pt x="107351" y="21706"/>
                  </a:moveTo>
                  <a:lnTo>
                    <a:pt x="124604" y="38942"/>
                  </a:lnTo>
                  <a:lnTo>
                    <a:pt x="107351" y="38942"/>
                  </a:lnTo>
                  <a:lnTo>
                    <a:pt x="107351" y="21706"/>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70" name="Graphic 4">
              <a:extLst>
                <a:ext uri="{FF2B5EF4-FFF2-40B4-BE49-F238E27FC236}">
                  <a16:creationId xmlns:a16="http://schemas.microsoft.com/office/drawing/2014/main" id="{2276B3DB-1E6C-FCFE-63F9-4713A3E41CCD}"/>
                </a:ext>
              </a:extLst>
            </p:cNvPr>
            <p:cNvSpPr/>
            <p:nvPr/>
          </p:nvSpPr>
          <p:spPr>
            <a:xfrm>
              <a:off x="602571" y="3009571"/>
              <a:ext cx="143134" cy="95759"/>
            </a:xfrm>
            <a:custGeom>
              <a:avLst/>
              <a:gdLst>
                <a:gd name="connsiteX0" fmla="*/ 95210 w 143134"/>
                <a:gd name="connsiteY0" fmla="*/ 0 h 95759"/>
                <a:gd name="connsiteX1" fmla="*/ 81791 w 143134"/>
                <a:gd name="connsiteY1" fmla="*/ 1915 h 95759"/>
                <a:gd name="connsiteX2" fmla="*/ 81152 w 143134"/>
                <a:gd name="connsiteY2" fmla="*/ 1915 h 95759"/>
                <a:gd name="connsiteX3" fmla="*/ 6390 w 143134"/>
                <a:gd name="connsiteY3" fmla="*/ 1915 h 95759"/>
                <a:gd name="connsiteX4" fmla="*/ 0 w 143134"/>
                <a:gd name="connsiteY4" fmla="*/ 8299 h 95759"/>
                <a:gd name="connsiteX5" fmla="*/ 6390 w 143134"/>
                <a:gd name="connsiteY5" fmla="*/ 14683 h 95759"/>
                <a:gd name="connsiteX6" fmla="*/ 60704 w 143134"/>
                <a:gd name="connsiteY6" fmla="*/ 14683 h 95759"/>
                <a:gd name="connsiteX7" fmla="*/ 51758 w 143134"/>
                <a:gd name="connsiteY7" fmla="*/ 28728 h 95759"/>
                <a:gd name="connsiteX8" fmla="*/ 6390 w 143134"/>
                <a:gd name="connsiteY8" fmla="*/ 28728 h 95759"/>
                <a:gd name="connsiteX9" fmla="*/ 0 w 143134"/>
                <a:gd name="connsiteY9" fmla="*/ 35112 h 95759"/>
                <a:gd name="connsiteX10" fmla="*/ 6390 w 143134"/>
                <a:gd name="connsiteY10" fmla="*/ 41496 h 95759"/>
                <a:gd name="connsiteX11" fmla="*/ 48564 w 143134"/>
                <a:gd name="connsiteY11" fmla="*/ 41496 h 95759"/>
                <a:gd name="connsiteX12" fmla="*/ 47925 w 143134"/>
                <a:gd name="connsiteY12" fmla="*/ 47880 h 95759"/>
                <a:gd name="connsiteX13" fmla="*/ 48564 w 143134"/>
                <a:gd name="connsiteY13" fmla="*/ 56179 h 95759"/>
                <a:gd name="connsiteX14" fmla="*/ 6390 w 143134"/>
                <a:gd name="connsiteY14" fmla="*/ 56179 h 95759"/>
                <a:gd name="connsiteX15" fmla="*/ 6390 w 143134"/>
                <a:gd name="connsiteY15" fmla="*/ 56179 h 95759"/>
                <a:gd name="connsiteX16" fmla="*/ 0 w 143134"/>
                <a:gd name="connsiteY16" fmla="*/ 62563 h 95759"/>
                <a:gd name="connsiteX17" fmla="*/ 6390 w 143134"/>
                <a:gd name="connsiteY17" fmla="*/ 68947 h 95759"/>
                <a:gd name="connsiteX18" fmla="*/ 53036 w 143134"/>
                <a:gd name="connsiteY18" fmla="*/ 68947 h 95759"/>
                <a:gd name="connsiteX19" fmla="*/ 63899 w 143134"/>
                <a:gd name="connsiteY19" fmla="*/ 82992 h 95759"/>
                <a:gd name="connsiteX20" fmla="*/ 7029 w 143134"/>
                <a:gd name="connsiteY20" fmla="*/ 82992 h 95759"/>
                <a:gd name="connsiteX21" fmla="*/ 639 w 143134"/>
                <a:gd name="connsiteY21" fmla="*/ 89376 h 95759"/>
                <a:gd name="connsiteX22" fmla="*/ 7029 w 143134"/>
                <a:gd name="connsiteY22" fmla="*/ 95760 h 95759"/>
                <a:gd name="connsiteX23" fmla="*/ 92654 w 143134"/>
                <a:gd name="connsiteY23" fmla="*/ 95760 h 95759"/>
                <a:gd name="connsiteX24" fmla="*/ 95210 w 143134"/>
                <a:gd name="connsiteY24" fmla="*/ 95121 h 95759"/>
                <a:gd name="connsiteX25" fmla="*/ 95849 w 143134"/>
                <a:gd name="connsiteY25" fmla="*/ 95121 h 95759"/>
                <a:gd name="connsiteX26" fmla="*/ 143135 w 143134"/>
                <a:gd name="connsiteY26" fmla="*/ 47880 h 95759"/>
                <a:gd name="connsiteX27" fmla="*/ 95210 w 143134"/>
                <a:gd name="connsiteY27" fmla="*/ 0 h 95759"/>
                <a:gd name="connsiteX28" fmla="*/ 95210 w 143134"/>
                <a:gd name="connsiteY28" fmla="*/ 82354 h 95759"/>
                <a:gd name="connsiteX29" fmla="*/ 60704 w 143134"/>
                <a:gd name="connsiteY29" fmla="*/ 47880 h 95759"/>
                <a:gd name="connsiteX30" fmla="*/ 95210 w 143134"/>
                <a:gd name="connsiteY30" fmla="*/ 13406 h 95759"/>
                <a:gd name="connsiteX31" fmla="*/ 129716 w 143134"/>
                <a:gd name="connsiteY31" fmla="*/ 47880 h 95759"/>
                <a:gd name="connsiteX32" fmla="*/ 95210 w 143134"/>
                <a:gd name="connsiteY32" fmla="*/ 82354 h 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134" h="95759">
                  <a:moveTo>
                    <a:pt x="95210" y="0"/>
                  </a:moveTo>
                  <a:cubicBezTo>
                    <a:pt x="90737" y="0"/>
                    <a:pt x="85625" y="638"/>
                    <a:pt x="81791" y="1915"/>
                  </a:cubicBezTo>
                  <a:cubicBezTo>
                    <a:pt x="81791" y="1915"/>
                    <a:pt x="81152" y="1915"/>
                    <a:pt x="81152" y="1915"/>
                  </a:cubicBezTo>
                  <a:lnTo>
                    <a:pt x="6390" y="1915"/>
                  </a:lnTo>
                  <a:cubicBezTo>
                    <a:pt x="2556" y="1915"/>
                    <a:pt x="0" y="4469"/>
                    <a:pt x="0" y="8299"/>
                  </a:cubicBezTo>
                  <a:cubicBezTo>
                    <a:pt x="0" y="12130"/>
                    <a:pt x="2556" y="14683"/>
                    <a:pt x="6390" y="14683"/>
                  </a:cubicBezTo>
                  <a:lnTo>
                    <a:pt x="60704" y="14683"/>
                  </a:lnTo>
                  <a:cubicBezTo>
                    <a:pt x="56870" y="18514"/>
                    <a:pt x="53675" y="23621"/>
                    <a:pt x="51758" y="28728"/>
                  </a:cubicBezTo>
                  <a:lnTo>
                    <a:pt x="6390" y="28728"/>
                  </a:lnTo>
                  <a:cubicBezTo>
                    <a:pt x="2556" y="28728"/>
                    <a:pt x="0" y="31282"/>
                    <a:pt x="0" y="35112"/>
                  </a:cubicBezTo>
                  <a:cubicBezTo>
                    <a:pt x="0" y="38942"/>
                    <a:pt x="2556" y="41496"/>
                    <a:pt x="6390" y="41496"/>
                  </a:cubicBezTo>
                  <a:lnTo>
                    <a:pt x="48564" y="41496"/>
                  </a:lnTo>
                  <a:cubicBezTo>
                    <a:pt x="48564" y="43411"/>
                    <a:pt x="47925" y="45326"/>
                    <a:pt x="47925" y="47880"/>
                  </a:cubicBezTo>
                  <a:cubicBezTo>
                    <a:pt x="47925" y="50434"/>
                    <a:pt x="47925" y="53626"/>
                    <a:pt x="48564" y="56179"/>
                  </a:cubicBezTo>
                  <a:lnTo>
                    <a:pt x="6390" y="56179"/>
                  </a:lnTo>
                  <a:cubicBezTo>
                    <a:pt x="6390" y="56179"/>
                    <a:pt x="6390" y="56179"/>
                    <a:pt x="6390" y="56179"/>
                  </a:cubicBezTo>
                  <a:cubicBezTo>
                    <a:pt x="2556" y="56179"/>
                    <a:pt x="0" y="58733"/>
                    <a:pt x="0" y="62563"/>
                  </a:cubicBezTo>
                  <a:cubicBezTo>
                    <a:pt x="0" y="66394"/>
                    <a:pt x="2556" y="68947"/>
                    <a:pt x="6390" y="68947"/>
                  </a:cubicBezTo>
                  <a:lnTo>
                    <a:pt x="53036" y="68947"/>
                  </a:lnTo>
                  <a:cubicBezTo>
                    <a:pt x="55592" y="74054"/>
                    <a:pt x="59426" y="79162"/>
                    <a:pt x="63899" y="82992"/>
                  </a:cubicBezTo>
                  <a:lnTo>
                    <a:pt x="7029" y="82992"/>
                  </a:lnTo>
                  <a:cubicBezTo>
                    <a:pt x="3195" y="82992"/>
                    <a:pt x="639" y="85546"/>
                    <a:pt x="639" y="89376"/>
                  </a:cubicBezTo>
                  <a:cubicBezTo>
                    <a:pt x="639" y="93206"/>
                    <a:pt x="3195" y="95760"/>
                    <a:pt x="7029" y="95760"/>
                  </a:cubicBezTo>
                  <a:lnTo>
                    <a:pt x="92654" y="95760"/>
                  </a:lnTo>
                  <a:cubicBezTo>
                    <a:pt x="93293" y="95760"/>
                    <a:pt x="94571" y="95760"/>
                    <a:pt x="95210" y="95121"/>
                  </a:cubicBezTo>
                  <a:cubicBezTo>
                    <a:pt x="95210" y="95121"/>
                    <a:pt x="95210" y="95121"/>
                    <a:pt x="95849" y="95121"/>
                  </a:cubicBezTo>
                  <a:cubicBezTo>
                    <a:pt x="122048" y="95121"/>
                    <a:pt x="143135" y="74054"/>
                    <a:pt x="143135" y="47880"/>
                  </a:cubicBezTo>
                  <a:cubicBezTo>
                    <a:pt x="143135" y="21706"/>
                    <a:pt x="121409" y="0"/>
                    <a:pt x="95210" y="0"/>
                  </a:cubicBezTo>
                  <a:close/>
                  <a:moveTo>
                    <a:pt x="95210" y="82354"/>
                  </a:moveTo>
                  <a:cubicBezTo>
                    <a:pt x="76040" y="82354"/>
                    <a:pt x="60704" y="67032"/>
                    <a:pt x="60704" y="47880"/>
                  </a:cubicBezTo>
                  <a:cubicBezTo>
                    <a:pt x="60704" y="28728"/>
                    <a:pt x="76040" y="13406"/>
                    <a:pt x="95210" y="13406"/>
                  </a:cubicBezTo>
                  <a:cubicBezTo>
                    <a:pt x="114380" y="13406"/>
                    <a:pt x="129716" y="28728"/>
                    <a:pt x="129716" y="47880"/>
                  </a:cubicBezTo>
                  <a:cubicBezTo>
                    <a:pt x="129716" y="67032"/>
                    <a:pt x="114380" y="82354"/>
                    <a:pt x="95210" y="8235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sp>
          <p:nvSpPr>
            <p:cNvPr id="71" name="Graphic 4">
              <a:extLst>
                <a:ext uri="{FF2B5EF4-FFF2-40B4-BE49-F238E27FC236}">
                  <a16:creationId xmlns:a16="http://schemas.microsoft.com/office/drawing/2014/main" id="{A4D9DB3A-6451-28B5-095D-B6EE7B677BF5}"/>
                </a:ext>
              </a:extLst>
            </p:cNvPr>
            <p:cNvSpPr/>
            <p:nvPr/>
          </p:nvSpPr>
          <p:spPr>
            <a:xfrm>
              <a:off x="683723" y="3028723"/>
              <a:ext cx="28754" cy="58094"/>
            </a:xfrm>
            <a:custGeom>
              <a:avLst/>
              <a:gdLst>
                <a:gd name="connsiteX0" fmla="*/ 14058 w 28754"/>
                <a:gd name="connsiteY0" fmla="*/ 15322 h 58094"/>
                <a:gd name="connsiteX1" fmla="*/ 18531 w 28754"/>
                <a:gd name="connsiteY1" fmla="*/ 19790 h 58094"/>
                <a:gd name="connsiteX2" fmla="*/ 23643 w 28754"/>
                <a:gd name="connsiteY2" fmla="*/ 24898 h 58094"/>
                <a:gd name="connsiteX3" fmla="*/ 28755 w 28754"/>
                <a:gd name="connsiteY3" fmla="*/ 19790 h 58094"/>
                <a:gd name="connsiteX4" fmla="*/ 19809 w 28754"/>
                <a:gd name="connsiteY4" fmla="*/ 7022 h 58094"/>
                <a:gd name="connsiteX5" fmla="*/ 19809 w 28754"/>
                <a:gd name="connsiteY5" fmla="*/ 5107 h 58094"/>
                <a:gd name="connsiteX6" fmla="*/ 14697 w 28754"/>
                <a:gd name="connsiteY6" fmla="*/ 0 h 58094"/>
                <a:gd name="connsiteX7" fmla="*/ 9585 w 28754"/>
                <a:gd name="connsiteY7" fmla="*/ 5107 h 58094"/>
                <a:gd name="connsiteX8" fmla="*/ 9585 w 28754"/>
                <a:gd name="connsiteY8" fmla="*/ 7022 h 58094"/>
                <a:gd name="connsiteX9" fmla="*/ 639 w 28754"/>
                <a:gd name="connsiteY9" fmla="*/ 19790 h 58094"/>
                <a:gd name="connsiteX10" fmla="*/ 14697 w 28754"/>
                <a:gd name="connsiteY10" fmla="*/ 33835 h 58094"/>
                <a:gd name="connsiteX11" fmla="*/ 19170 w 28754"/>
                <a:gd name="connsiteY11" fmla="*/ 38304 h 58094"/>
                <a:gd name="connsiteX12" fmla="*/ 14697 w 28754"/>
                <a:gd name="connsiteY12" fmla="*/ 42773 h 58094"/>
                <a:gd name="connsiteX13" fmla="*/ 10224 w 28754"/>
                <a:gd name="connsiteY13" fmla="*/ 38304 h 58094"/>
                <a:gd name="connsiteX14" fmla="*/ 5112 w 28754"/>
                <a:gd name="connsiteY14" fmla="*/ 33197 h 58094"/>
                <a:gd name="connsiteX15" fmla="*/ 0 w 28754"/>
                <a:gd name="connsiteY15" fmla="*/ 38304 h 58094"/>
                <a:gd name="connsiteX16" fmla="*/ 8946 w 28754"/>
                <a:gd name="connsiteY16" fmla="*/ 51072 h 58094"/>
                <a:gd name="connsiteX17" fmla="*/ 8946 w 28754"/>
                <a:gd name="connsiteY17" fmla="*/ 52987 h 58094"/>
                <a:gd name="connsiteX18" fmla="*/ 14058 w 28754"/>
                <a:gd name="connsiteY18" fmla="*/ 58094 h 58094"/>
                <a:gd name="connsiteX19" fmla="*/ 19170 w 28754"/>
                <a:gd name="connsiteY19" fmla="*/ 52987 h 58094"/>
                <a:gd name="connsiteX20" fmla="*/ 19170 w 28754"/>
                <a:gd name="connsiteY20" fmla="*/ 51072 h 58094"/>
                <a:gd name="connsiteX21" fmla="*/ 28116 w 28754"/>
                <a:gd name="connsiteY21" fmla="*/ 38304 h 58094"/>
                <a:gd name="connsiteX22" fmla="*/ 14058 w 28754"/>
                <a:gd name="connsiteY22" fmla="*/ 24259 h 58094"/>
                <a:gd name="connsiteX23" fmla="*/ 9585 w 28754"/>
                <a:gd name="connsiteY23" fmla="*/ 19790 h 58094"/>
                <a:gd name="connsiteX24" fmla="*/ 14058 w 28754"/>
                <a:gd name="connsiteY24" fmla="*/ 15322 h 5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54" h="58094">
                  <a:moveTo>
                    <a:pt x="14058" y="15322"/>
                  </a:moveTo>
                  <a:cubicBezTo>
                    <a:pt x="16614" y="15322"/>
                    <a:pt x="18531" y="17237"/>
                    <a:pt x="18531" y="19790"/>
                  </a:cubicBezTo>
                  <a:cubicBezTo>
                    <a:pt x="18531" y="22344"/>
                    <a:pt x="20448" y="24898"/>
                    <a:pt x="23643" y="24898"/>
                  </a:cubicBezTo>
                  <a:cubicBezTo>
                    <a:pt x="26838" y="24898"/>
                    <a:pt x="28755" y="22982"/>
                    <a:pt x="28755" y="19790"/>
                  </a:cubicBezTo>
                  <a:cubicBezTo>
                    <a:pt x="28755" y="14045"/>
                    <a:pt x="24921" y="8938"/>
                    <a:pt x="19809" y="7022"/>
                  </a:cubicBezTo>
                  <a:lnTo>
                    <a:pt x="19809" y="5107"/>
                  </a:lnTo>
                  <a:cubicBezTo>
                    <a:pt x="19809" y="2554"/>
                    <a:pt x="17892" y="0"/>
                    <a:pt x="14697" y="0"/>
                  </a:cubicBezTo>
                  <a:cubicBezTo>
                    <a:pt x="11502" y="0"/>
                    <a:pt x="9585" y="1915"/>
                    <a:pt x="9585" y="5107"/>
                  </a:cubicBezTo>
                  <a:lnTo>
                    <a:pt x="9585" y="7022"/>
                  </a:lnTo>
                  <a:cubicBezTo>
                    <a:pt x="4473" y="8938"/>
                    <a:pt x="639" y="14045"/>
                    <a:pt x="639" y="19790"/>
                  </a:cubicBezTo>
                  <a:cubicBezTo>
                    <a:pt x="639" y="27451"/>
                    <a:pt x="7029" y="33835"/>
                    <a:pt x="14697" y="33835"/>
                  </a:cubicBezTo>
                  <a:cubicBezTo>
                    <a:pt x="17253" y="33835"/>
                    <a:pt x="19170" y="35750"/>
                    <a:pt x="19170" y="38304"/>
                  </a:cubicBezTo>
                  <a:cubicBezTo>
                    <a:pt x="19170" y="40858"/>
                    <a:pt x="17253" y="42773"/>
                    <a:pt x="14697" y="42773"/>
                  </a:cubicBezTo>
                  <a:cubicBezTo>
                    <a:pt x="12141" y="42773"/>
                    <a:pt x="10224" y="40858"/>
                    <a:pt x="10224" y="38304"/>
                  </a:cubicBezTo>
                  <a:cubicBezTo>
                    <a:pt x="10224" y="35750"/>
                    <a:pt x="8307" y="33197"/>
                    <a:pt x="5112" y="33197"/>
                  </a:cubicBezTo>
                  <a:cubicBezTo>
                    <a:pt x="1917" y="33197"/>
                    <a:pt x="0" y="35112"/>
                    <a:pt x="0" y="38304"/>
                  </a:cubicBezTo>
                  <a:cubicBezTo>
                    <a:pt x="0" y="44050"/>
                    <a:pt x="3834" y="49157"/>
                    <a:pt x="8946" y="51072"/>
                  </a:cubicBezTo>
                  <a:lnTo>
                    <a:pt x="8946" y="52987"/>
                  </a:lnTo>
                  <a:cubicBezTo>
                    <a:pt x="8946" y="55541"/>
                    <a:pt x="10863" y="58094"/>
                    <a:pt x="14058" y="58094"/>
                  </a:cubicBezTo>
                  <a:cubicBezTo>
                    <a:pt x="17253" y="58094"/>
                    <a:pt x="19170" y="56179"/>
                    <a:pt x="19170" y="52987"/>
                  </a:cubicBezTo>
                  <a:lnTo>
                    <a:pt x="19170" y="51072"/>
                  </a:lnTo>
                  <a:cubicBezTo>
                    <a:pt x="24282" y="49157"/>
                    <a:pt x="28116" y="44050"/>
                    <a:pt x="28116" y="38304"/>
                  </a:cubicBezTo>
                  <a:cubicBezTo>
                    <a:pt x="28116" y="30643"/>
                    <a:pt x="21726" y="24259"/>
                    <a:pt x="14058" y="24259"/>
                  </a:cubicBezTo>
                  <a:cubicBezTo>
                    <a:pt x="11502" y="24259"/>
                    <a:pt x="9585" y="22344"/>
                    <a:pt x="9585" y="19790"/>
                  </a:cubicBezTo>
                  <a:cubicBezTo>
                    <a:pt x="10224" y="17237"/>
                    <a:pt x="12141" y="15322"/>
                    <a:pt x="14058" y="15322"/>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a:ea typeface="+mn-ea"/>
                <a:cs typeface="+mn-cs"/>
              </a:endParaRPr>
            </a:p>
          </p:txBody>
        </p:sp>
      </p:grpSp>
      <p:sp>
        <p:nvSpPr>
          <p:cNvPr id="72" name="object 13">
            <a:extLst>
              <a:ext uri="{FF2B5EF4-FFF2-40B4-BE49-F238E27FC236}">
                <a16:creationId xmlns:a16="http://schemas.microsoft.com/office/drawing/2014/main" id="{F99E3FCC-1AA0-1D3A-5582-C8E619E778FF}"/>
              </a:ext>
            </a:extLst>
          </p:cNvPr>
          <p:cNvSpPr txBox="1"/>
          <p:nvPr/>
        </p:nvSpPr>
        <p:spPr>
          <a:xfrm>
            <a:off x="3130341" y="3665725"/>
            <a:ext cx="1660997" cy="822960"/>
          </a:xfrm>
          <a:prstGeom prst="roundRect">
            <a:avLst/>
          </a:prstGeom>
          <a:solidFill>
            <a:schemeClr val="accent2">
              <a:lumMod val="20000"/>
              <a:lumOff val="80000"/>
            </a:schemeClr>
          </a:solidFill>
          <a:ln w="6172">
            <a:noFill/>
          </a:ln>
          <a:effectLst>
            <a:outerShdw blurRad="50800" dist="38100" dir="8100000" algn="tr" rotWithShape="0">
              <a:prstClr val="black">
                <a:alpha val="40000"/>
              </a:prstClr>
            </a:outerShdw>
          </a:effectLst>
        </p:spPr>
        <p:txBody>
          <a:bodyPr vert="horz" wrap="square" lIns="0" tIns="45720" rIns="0" bIns="0" rtlCol="0" anchor="t">
            <a:noAutofit/>
          </a:bodyPr>
          <a:lstStyle/>
          <a:p>
            <a:pPr marL="268605" marR="69850" lvl="0" indent="-19177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Prior Authorization</a:t>
            </a:r>
          </a:p>
        </p:txBody>
      </p:sp>
      <p:sp>
        <p:nvSpPr>
          <p:cNvPr id="73" name="object 13">
            <a:extLst>
              <a:ext uri="{FF2B5EF4-FFF2-40B4-BE49-F238E27FC236}">
                <a16:creationId xmlns:a16="http://schemas.microsoft.com/office/drawing/2014/main" id="{97B71C1B-5353-5258-A102-D8E2E392EBE2}"/>
              </a:ext>
            </a:extLst>
          </p:cNvPr>
          <p:cNvSpPr txBox="1"/>
          <p:nvPr/>
        </p:nvSpPr>
        <p:spPr>
          <a:xfrm>
            <a:off x="5174750" y="3665725"/>
            <a:ext cx="1827097" cy="822960"/>
          </a:xfrm>
          <a:prstGeom prst="roundRect">
            <a:avLst/>
          </a:prstGeom>
          <a:solidFill>
            <a:schemeClr val="accent3">
              <a:lumMod val="20000"/>
              <a:lumOff val="80000"/>
            </a:schemeClr>
          </a:solidFill>
          <a:ln w="6172">
            <a:noFill/>
          </a:ln>
          <a:effectLst>
            <a:outerShdw blurRad="50800" dist="38100" dir="8100000" algn="tr" rotWithShape="0">
              <a:prstClr val="black">
                <a:alpha val="40000"/>
              </a:prstClr>
            </a:outerShdw>
          </a:effectLst>
        </p:spPr>
        <p:txBody>
          <a:bodyPr vert="horz" wrap="square" lIns="0" tIns="45720" rIns="0" bIns="0" rtlCol="0" anchor="t">
            <a:noAutofit/>
          </a:bodyPr>
          <a:lstStyle/>
          <a:p>
            <a:pPr marL="27305" marR="20955" lvl="0" indent="-18415"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Claim Submission</a:t>
            </a:r>
          </a:p>
          <a:p>
            <a:pPr marL="27305" marR="20955" lvl="0" indent="-18415"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Attachments</a:t>
            </a:r>
          </a:p>
          <a:p>
            <a:pPr marL="27305" marR="20955" lvl="0" indent="-18415"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Coordination of Benefits</a:t>
            </a:r>
          </a:p>
        </p:txBody>
      </p:sp>
      <p:sp>
        <p:nvSpPr>
          <p:cNvPr id="74" name="object 13">
            <a:extLst>
              <a:ext uri="{FF2B5EF4-FFF2-40B4-BE49-F238E27FC236}">
                <a16:creationId xmlns:a16="http://schemas.microsoft.com/office/drawing/2014/main" id="{12669037-5F3A-AE1D-D4ED-F88A1240EAC8}"/>
              </a:ext>
            </a:extLst>
          </p:cNvPr>
          <p:cNvSpPr txBox="1"/>
          <p:nvPr/>
        </p:nvSpPr>
        <p:spPr>
          <a:xfrm>
            <a:off x="7391400" y="3665725"/>
            <a:ext cx="1660997" cy="822960"/>
          </a:xfrm>
          <a:prstGeom prst="roundRect">
            <a:avLst/>
          </a:prstGeom>
          <a:solidFill>
            <a:srgbClr val="DDEFE8"/>
          </a:solidFill>
          <a:ln w="6172">
            <a:noFill/>
          </a:ln>
          <a:effectLst>
            <a:outerShdw blurRad="50800" dist="38100" dir="8100000" algn="tr" rotWithShape="0">
              <a:prstClr val="black">
                <a:alpha val="40000"/>
              </a:prstClr>
            </a:outerShdw>
          </a:effectLst>
        </p:spPr>
        <p:txBody>
          <a:bodyPr vert="horz" wrap="square" lIns="0" tIns="45720" rIns="0" bIns="0" rtlCol="0" anchor="t">
            <a:noAutofit/>
          </a:bodyPr>
          <a:lstStyle/>
          <a:p>
            <a:pPr marL="268605" marR="69850" lvl="0" indent="-19177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Claim Status Inquiry</a:t>
            </a:r>
          </a:p>
        </p:txBody>
      </p:sp>
      <p:sp>
        <p:nvSpPr>
          <p:cNvPr id="75" name="object 13">
            <a:extLst>
              <a:ext uri="{FF2B5EF4-FFF2-40B4-BE49-F238E27FC236}">
                <a16:creationId xmlns:a16="http://schemas.microsoft.com/office/drawing/2014/main" id="{A0338686-4030-1B4F-7B07-52672CCCD3CF}"/>
              </a:ext>
            </a:extLst>
          </p:cNvPr>
          <p:cNvSpPr txBox="1"/>
          <p:nvPr/>
        </p:nvSpPr>
        <p:spPr>
          <a:xfrm>
            <a:off x="9372600" y="3665724"/>
            <a:ext cx="1827097" cy="822960"/>
          </a:xfrm>
          <a:prstGeom prst="roundRect">
            <a:avLst/>
          </a:prstGeom>
          <a:solidFill>
            <a:schemeClr val="accent5">
              <a:lumMod val="40000"/>
              <a:lumOff val="60000"/>
            </a:schemeClr>
          </a:solidFill>
          <a:ln w="6172">
            <a:noFill/>
          </a:ln>
          <a:effectLst>
            <a:outerShdw blurRad="50800" dist="38100" dir="8100000" algn="tr" rotWithShape="0">
              <a:prstClr val="black">
                <a:alpha val="40000"/>
              </a:prstClr>
            </a:outerShdw>
          </a:effectLst>
        </p:spPr>
        <p:txBody>
          <a:bodyPr vert="horz" wrap="square" lIns="0" tIns="45720" rIns="0" bIns="0" rtlCol="0" anchor="t">
            <a:noAutofit/>
          </a:bodyPr>
          <a:lstStyle/>
          <a:p>
            <a:pPr marL="27305" marR="20955" lvl="0" indent="-18415"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Claim Payment</a:t>
            </a:r>
          </a:p>
          <a:p>
            <a:pPr marL="27305" marR="20955" lvl="0" indent="-18415"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23E48"/>
                </a:solidFill>
                <a:effectLst/>
                <a:uLnTx/>
                <a:uFillTx/>
                <a:latin typeface="Arial"/>
                <a:ea typeface="+mn-ea"/>
                <a:cs typeface="Volte Medium"/>
              </a:rPr>
              <a:t>Remittance Advice</a:t>
            </a:r>
          </a:p>
        </p:txBody>
      </p:sp>
      <p:cxnSp>
        <p:nvCxnSpPr>
          <p:cNvPr id="76" name="Straight Connector 75">
            <a:extLst>
              <a:ext uri="{FF2B5EF4-FFF2-40B4-BE49-F238E27FC236}">
                <a16:creationId xmlns:a16="http://schemas.microsoft.com/office/drawing/2014/main" id="{F18BF4E0-D6D7-2298-EA96-C773673363B3}"/>
              </a:ext>
            </a:extLst>
          </p:cNvPr>
          <p:cNvCxnSpPr>
            <a:cxnSpLocks/>
            <a:stCxn id="9" idx="0"/>
            <a:endCxn id="7" idx="4"/>
          </p:cNvCxnSpPr>
          <p:nvPr/>
        </p:nvCxnSpPr>
        <p:spPr>
          <a:xfrm flipV="1">
            <a:off x="1943504" y="3218434"/>
            <a:ext cx="5438" cy="447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8B65814-10F1-C49F-5773-05521E4F9042}"/>
              </a:ext>
            </a:extLst>
          </p:cNvPr>
          <p:cNvCxnSpPr>
            <a:cxnSpLocks/>
            <a:stCxn id="72" idx="0"/>
            <a:endCxn id="3" idx="4"/>
          </p:cNvCxnSpPr>
          <p:nvPr/>
        </p:nvCxnSpPr>
        <p:spPr>
          <a:xfrm flipH="1" flipV="1">
            <a:off x="3960839" y="3218434"/>
            <a:ext cx="1" cy="4472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AE44D9-53EE-BE94-332F-B5E68371564B}"/>
              </a:ext>
            </a:extLst>
          </p:cNvPr>
          <p:cNvCxnSpPr>
            <a:stCxn id="4" idx="4"/>
            <a:endCxn id="73" idx="0"/>
          </p:cNvCxnSpPr>
          <p:nvPr/>
        </p:nvCxnSpPr>
        <p:spPr>
          <a:xfrm>
            <a:off x="6088298" y="3218434"/>
            <a:ext cx="1" cy="44729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B7E4A45-B846-8E9E-F2DA-60C62F893908}"/>
              </a:ext>
            </a:extLst>
          </p:cNvPr>
          <p:cNvCxnSpPr>
            <a:stCxn id="5" idx="4"/>
            <a:endCxn id="74" idx="0"/>
          </p:cNvCxnSpPr>
          <p:nvPr/>
        </p:nvCxnSpPr>
        <p:spPr>
          <a:xfrm>
            <a:off x="8221898" y="3218434"/>
            <a:ext cx="1" cy="447291"/>
          </a:xfrm>
          <a:prstGeom prst="line">
            <a:avLst/>
          </a:prstGeom>
          <a:ln>
            <a:solidFill>
              <a:srgbClr val="007A8B"/>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A80B656-CED0-EB70-4822-F62CA9CE68FD}"/>
              </a:ext>
            </a:extLst>
          </p:cNvPr>
          <p:cNvCxnSpPr>
            <a:stCxn id="6" idx="4"/>
            <a:endCxn id="75" idx="0"/>
          </p:cNvCxnSpPr>
          <p:nvPr/>
        </p:nvCxnSpPr>
        <p:spPr>
          <a:xfrm>
            <a:off x="10286148" y="3218434"/>
            <a:ext cx="1" cy="44729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37853BD-155C-AD86-8144-09CB437685F5}"/>
              </a:ext>
            </a:extLst>
          </p:cNvPr>
          <p:cNvSpPr txBox="1"/>
          <p:nvPr/>
        </p:nvSpPr>
        <p:spPr>
          <a:xfrm>
            <a:off x="396319" y="5651252"/>
            <a:ext cx="1136610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23E48"/>
                </a:solidFill>
                <a:effectLst/>
                <a:uLnTx/>
                <a:uFillTx/>
                <a:latin typeface="Arial"/>
                <a:ea typeface="+mn-ea"/>
                <a:cs typeface="+mn-cs"/>
              </a:rPr>
              <a:t>*The reporting of Acknowledgements has been retired after achieving consistent 100% electronic adoption. Data is included in total volume for trend analyses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23E48"/>
                </a:solidFill>
                <a:effectLst/>
                <a:uLnTx/>
                <a:uFillTx/>
                <a:latin typeface="Arial"/>
                <a:ea typeface="+mn-ea"/>
                <a:cs typeface="+mn-cs"/>
              </a:rPr>
              <a:t>Note: This diagram illustrates the administrative workflow in its simplest form. In practice, some transactions may occur multiple times or in multiple steps and triggered by other events.</a:t>
            </a:r>
          </a:p>
        </p:txBody>
      </p:sp>
    </p:spTree>
    <p:extLst>
      <p:ext uri="{BB962C8B-B14F-4D97-AF65-F5344CB8AC3E}">
        <p14:creationId xmlns:p14="http://schemas.microsoft.com/office/powerpoint/2010/main" val="508349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337B-8592-B65A-7381-3D82EE76E07A}"/>
            </a:ext>
          </a:extLst>
        </p:cNvPr>
        <p:cNvGrpSpPr/>
        <p:nvPr/>
      </p:nvGrpSpPr>
      <p:grpSpPr>
        <a:xfrm>
          <a:off x="0" y="0"/>
          <a:ext cx="0" cy="0"/>
          <a:chOff x="0" y="0"/>
          <a:chExt cx="0" cy="0"/>
        </a:xfrm>
      </p:grpSpPr>
      <p:pic>
        <p:nvPicPr>
          <p:cNvPr id="37" name="Picture 36" descr="A light blue and white background&#10;&#10;Description automatically generated">
            <a:extLst>
              <a:ext uri="{FF2B5EF4-FFF2-40B4-BE49-F238E27FC236}">
                <a16:creationId xmlns:a16="http://schemas.microsoft.com/office/drawing/2014/main" id="{B0F132B1-0CD8-4E20-B6FF-C071EB82F777}"/>
              </a:ext>
            </a:extLst>
          </p:cNvPr>
          <p:cNvPicPr>
            <a:picLocks noChangeAspect="1"/>
          </p:cNvPicPr>
          <p:nvPr/>
        </p:nvPicPr>
        <p:blipFill>
          <a:blip r:embed="rId2"/>
          <a:stretch>
            <a:fillRect/>
          </a:stretch>
        </p:blipFill>
        <p:spPr>
          <a:xfrm>
            <a:off x="-482" y="0"/>
            <a:ext cx="12192482" cy="1369397"/>
          </a:xfrm>
          <a:prstGeom prst="rect">
            <a:avLst/>
          </a:prstGeom>
        </p:spPr>
      </p:pic>
      <p:sp>
        <p:nvSpPr>
          <p:cNvPr id="2" name="Title 1">
            <a:extLst>
              <a:ext uri="{FF2B5EF4-FFF2-40B4-BE49-F238E27FC236}">
                <a16:creationId xmlns:a16="http://schemas.microsoft.com/office/drawing/2014/main" id="{3CBAA6C6-C00A-E5EC-0DCF-1686E1D320CB}"/>
              </a:ext>
            </a:extLst>
          </p:cNvPr>
          <p:cNvSpPr>
            <a:spLocks noGrp="1"/>
          </p:cNvSpPr>
          <p:nvPr>
            <p:ph type="title"/>
          </p:nvPr>
        </p:nvSpPr>
        <p:spPr>
          <a:xfrm>
            <a:off x="423863" y="635729"/>
            <a:ext cx="11338560" cy="468622"/>
          </a:xfrm>
        </p:spPr>
        <p:txBody>
          <a:bodyPr/>
          <a:lstStyle/>
          <a:p>
            <a:r>
              <a:rPr lang="en-US" dirty="0">
                <a:solidFill>
                  <a:schemeClr val="tx1"/>
                </a:solidFill>
              </a:rPr>
              <a:t>$21B industry savings opportunity remains</a:t>
            </a:r>
          </a:p>
        </p:txBody>
      </p:sp>
      <p:sp>
        <p:nvSpPr>
          <p:cNvPr id="8" name="Text Placeholder 7">
            <a:extLst>
              <a:ext uri="{FF2B5EF4-FFF2-40B4-BE49-F238E27FC236}">
                <a16:creationId xmlns:a16="http://schemas.microsoft.com/office/drawing/2014/main" id="{035B7967-F630-167A-CF83-A36C7D90BD1E}"/>
              </a:ext>
            </a:extLst>
          </p:cNvPr>
          <p:cNvSpPr>
            <a:spLocks noGrp="1"/>
          </p:cNvSpPr>
          <p:nvPr>
            <p:ph type="body" sz="quarter" idx="13"/>
          </p:nvPr>
        </p:nvSpPr>
        <p:spPr/>
        <p:txBody>
          <a:bodyPr/>
          <a:lstStyle/>
          <a:p>
            <a:r>
              <a:rPr lang="en-US" dirty="0">
                <a:solidFill>
                  <a:schemeClr val="accent1"/>
                </a:solidFill>
              </a:rPr>
              <a:t>2025 CAQH INDEX REPORT</a:t>
            </a:r>
          </a:p>
        </p:txBody>
      </p:sp>
      <p:sp>
        <p:nvSpPr>
          <p:cNvPr id="39" name="TextBox 38">
            <a:extLst>
              <a:ext uri="{FF2B5EF4-FFF2-40B4-BE49-F238E27FC236}">
                <a16:creationId xmlns:a16="http://schemas.microsoft.com/office/drawing/2014/main" id="{61E116C5-3F40-AC82-7620-82D7D24AFE3C}"/>
              </a:ext>
            </a:extLst>
          </p:cNvPr>
          <p:cNvSpPr txBox="1"/>
          <p:nvPr/>
        </p:nvSpPr>
        <p:spPr>
          <a:xfrm>
            <a:off x="2702243" y="1744055"/>
            <a:ext cx="6781800" cy="400110"/>
          </a:xfrm>
          <a:prstGeom prst="rect">
            <a:avLst/>
          </a:prstGeom>
          <a:noFill/>
        </p:spPr>
        <p:txBody>
          <a:bodyPr wrap="square" rtlCol="0">
            <a:spAutoFit/>
          </a:bodyPr>
          <a:lstStyle/>
          <a:p>
            <a:pPr algn="ctr"/>
            <a:r>
              <a:rPr lang="en-US" sz="2000" b="1" dirty="0">
                <a:latin typeface="+mj-lt"/>
              </a:rPr>
              <a:t>The healthcare industry:</a:t>
            </a:r>
          </a:p>
        </p:txBody>
      </p:sp>
      <p:grpSp>
        <p:nvGrpSpPr>
          <p:cNvPr id="40" name="Graphic 4">
            <a:extLst>
              <a:ext uri="{FF2B5EF4-FFF2-40B4-BE49-F238E27FC236}">
                <a16:creationId xmlns:a16="http://schemas.microsoft.com/office/drawing/2014/main" id="{E9234C68-2DFF-CF47-A444-C28D339326D3}"/>
              </a:ext>
            </a:extLst>
          </p:cNvPr>
          <p:cNvGrpSpPr>
            <a:grpSpLocks noChangeAspect="1"/>
          </p:cNvGrpSpPr>
          <p:nvPr/>
        </p:nvGrpSpPr>
        <p:grpSpPr>
          <a:xfrm>
            <a:off x="1235376" y="2477646"/>
            <a:ext cx="1466867" cy="1465482"/>
            <a:chOff x="3607758" y="918179"/>
            <a:chExt cx="362313" cy="361971"/>
          </a:xfrm>
          <a:solidFill>
            <a:schemeClr val="accent1">
              <a:lumMod val="75000"/>
            </a:schemeClr>
          </a:solidFill>
        </p:grpSpPr>
        <p:sp>
          <p:nvSpPr>
            <p:cNvPr id="42" name="Graphic 4">
              <a:extLst>
                <a:ext uri="{FF2B5EF4-FFF2-40B4-BE49-F238E27FC236}">
                  <a16:creationId xmlns:a16="http://schemas.microsoft.com/office/drawing/2014/main" id="{903EA28C-1E83-80F2-2C1A-3145A2108AE1}"/>
                </a:ext>
              </a:extLst>
            </p:cNvPr>
            <p:cNvSpPr/>
            <p:nvPr/>
          </p:nvSpPr>
          <p:spPr>
            <a:xfrm>
              <a:off x="3607758" y="918179"/>
              <a:ext cx="362313" cy="361971"/>
            </a:xfrm>
            <a:custGeom>
              <a:avLst/>
              <a:gdLst>
                <a:gd name="connsiteX0" fmla="*/ 181474 w 362313"/>
                <a:gd name="connsiteY0" fmla="*/ 0 h 361971"/>
                <a:gd name="connsiteX1" fmla="*/ 0 w 362313"/>
                <a:gd name="connsiteY1" fmla="*/ 180667 h 361971"/>
                <a:gd name="connsiteX2" fmla="*/ 180836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181474 w 362313"/>
                <a:gd name="connsiteY6" fmla="*/ 0 h 361971"/>
                <a:gd name="connsiteX7" fmla="*/ 181474 w 362313"/>
                <a:gd name="connsiteY7" fmla="*/ 349204 h 361971"/>
                <a:gd name="connsiteX8" fmla="*/ 12780 w 362313"/>
                <a:gd name="connsiteY8" fmla="*/ 181305 h 361971"/>
                <a:gd name="connsiteX9" fmla="*/ 180836 w 362313"/>
                <a:gd name="connsiteY9" fmla="*/ 12768 h 361971"/>
                <a:gd name="connsiteX10" fmla="*/ 349530 w 362313"/>
                <a:gd name="connsiteY10" fmla="*/ 180667 h 361971"/>
                <a:gd name="connsiteX11" fmla="*/ 349530 w 362313"/>
                <a:gd name="connsiteY11" fmla="*/ 180667 h 361971"/>
                <a:gd name="connsiteX12" fmla="*/ 181474 w 362313"/>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13" h="361971">
                  <a:moveTo>
                    <a:pt x="181474" y="0"/>
                  </a:moveTo>
                  <a:cubicBezTo>
                    <a:pt x="81152" y="0"/>
                    <a:pt x="0" y="81077"/>
                    <a:pt x="0" y="180667"/>
                  </a:cubicBezTo>
                  <a:cubicBezTo>
                    <a:pt x="0" y="280257"/>
                    <a:pt x="81152" y="361972"/>
                    <a:pt x="180836" y="361972"/>
                  </a:cubicBezTo>
                  <a:cubicBezTo>
                    <a:pt x="280518" y="361972"/>
                    <a:pt x="362310" y="280895"/>
                    <a:pt x="362310" y="181305"/>
                  </a:cubicBezTo>
                  <a:lnTo>
                    <a:pt x="362310" y="181305"/>
                  </a:lnTo>
                  <a:cubicBezTo>
                    <a:pt x="362949" y="81077"/>
                    <a:pt x="281796" y="0"/>
                    <a:pt x="181474" y="0"/>
                  </a:cubicBezTo>
                  <a:cubicBezTo>
                    <a:pt x="181474" y="0"/>
                    <a:pt x="181474" y="0"/>
                    <a:pt x="181474" y="0"/>
                  </a:cubicBezTo>
                  <a:close/>
                  <a:moveTo>
                    <a:pt x="181474" y="349204"/>
                  </a:moveTo>
                  <a:cubicBezTo>
                    <a:pt x="88181" y="349204"/>
                    <a:pt x="12780" y="273873"/>
                    <a:pt x="12780" y="181305"/>
                  </a:cubicBezTo>
                  <a:cubicBezTo>
                    <a:pt x="12780" y="88737"/>
                    <a:pt x="88181" y="12768"/>
                    <a:pt x="180836" y="12768"/>
                  </a:cubicBezTo>
                  <a:cubicBezTo>
                    <a:pt x="274128" y="12768"/>
                    <a:pt x="349530" y="88099"/>
                    <a:pt x="349530" y="180667"/>
                  </a:cubicBezTo>
                  <a:lnTo>
                    <a:pt x="349530" y="180667"/>
                  </a:lnTo>
                  <a:cubicBezTo>
                    <a:pt x="349530" y="273873"/>
                    <a:pt x="274128" y="349204"/>
                    <a:pt x="181474"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43" name="Graphic 4">
              <a:extLst>
                <a:ext uri="{FF2B5EF4-FFF2-40B4-BE49-F238E27FC236}">
                  <a16:creationId xmlns:a16="http://schemas.microsoft.com/office/drawing/2014/main" id="{07938DEA-D0A7-0B50-93C0-9147B1094503}"/>
                </a:ext>
              </a:extLst>
            </p:cNvPr>
            <p:cNvSpPr/>
            <p:nvPr/>
          </p:nvSpPr>
          <p:spPr>
            <a:xfrm>
              <a:off x="3684412" y="1162047"/>
              <a:ext cx="67784" cy="38942"/>
            </a:xfrm>
            <a:custGeom>
              <a:avLst/>
              <a:gdLst>
                <a:gd name="connsiteX0" fmla="*/ 41560 w 67784"/>
                <a:gd name="connsiteY0" fmla="*/ 0 h 38942"/>
                <a:gd name="connsiteX1" fmla="*/ 26224 w 67784"/>
                <a:gd name="connsiteY1" fmla="*/ 0 h 38942"/>
                <a:gd name="connsiteX2" fmla="*/ 25 w 67784"/>
                <a:gd name="connsiteY2" fmla="*/ 28090 h 38942"/>
                <a:gd name="connsiteX3" fmla="*/ 25 w 67784"/>
                <a:gd name="connsiteY3" fmla="*/ 32558 h 38942"/>
                <a:gd name="connsiteX4" fmla="*/ 6415 w 67784"/>
                <a:gd name="connsiteY4" fmla="*/ 38942 h 38942"/>
                <a:gd name="connsiteX5" fmla="*/ 12805 w 67784"/>
                <a:gd name="connsiteY5" fmla="*/ 32558 h 38942"/>
                <a:gd name="connsiteX6" fmla="*/ 12805 w 67784"/>
                <a:gd name="connsiteY6" fmla="*/ 28090 h 38942"/>
                <a:gd name="connsiteX7" fmla="*/ 26224 w 67784"/>
                <a:gd name="connsiteY7" fmla="*/ 12768 h 38942"/>
                <a:gd name="connsiteX8" fmla="*/ 41560 w 67784"/>
                <a:gd name="connsiteY8" fmla="*/ 12768 h 38942"/>
                <a:gd name="connsiteX9" fmla="*/ 54979 w 67784"/>
                <a:gd name="connsiteY9" fmla="*/ 28090 h 38942"/>
                <a:gd name="connsiteX10" fmla="*/ 54979 w 67784"/>
                <a:gd name="connsiteY10" fmla="*/ 32558 h 38942"/>
                <a:gd name="connsiteX11" fmla="*/ 61369 w 67784"/>
                <a:gd name="connsiteY11" fmla="*/ 38942 h 38942"/>
                <a:gd name="connsiteX12" fmla="*/ 67759 w 67784"/>
                <a:gd name="connsiteY12" fmla="*/ 32558 h 38942"/>
                <a:gd name="connsiteX13" fmla="*/ 67759 w 67784"/>
                <a:gd name="connsiteY13" fmla="*/ 28090 h 38942"/>
                <a:gd name="connsiteX14" fmla="*/ 41560 w 67784"/>
                <a:gd name="connsiteY14" fmla="*/ 0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84" h="38942">
                  <a:moveTo>
                    <a:pt x="41560" y="0"/>
                  </a:moveTo>
                  <a:lnTo>
                    <a:pt x="26224" y="0"/>
                  </a:lnTo>
                  <a:cubicBezTo>
                    <a:pt x="10888" y="638"/>
                    <a:pt x="-613" y="12768"/>
                    <a:pt x="25" y="28090"/>
                  </a:cubicBezTo>
                  <a:lnTo>
                    <a:pt x="25" y="32558"/>
                  </a:lnTo>
                  <a:cubicBezTo>
                    <a:pt x="25" y="36389"/>
                    <a:pt x="2581" y="38942"/>
                    <a:pt x="6415" y="38942"/>
                  </a:cubicBezTo>
                  <a:cubicBezTo>
                    <a:pt x="10249" y="38942"/>
                    <a:pt x="12805" y="36389"/>
                    <a:pt x="12805" y="32558"/>
                  </a:cubicBezTo>
                  <a:lnTo>
                    <a:pt x="12805" y="28090"/>
                  </a:lnTo>
                  <a:cubicBezTo>
                    <a:pt x="12166" y="20429"/>
                    <a:pt x="18556" y="13406"/>
                    <a:pt x="26224" y="12768"/>
                  </a:cubicBezTo>
                  <a:lnTo>
                    <a:pt x="41560" y="12768"/>
                  </a:lnTo>
                  <a:cubicBezTo>
                    <a:pt x="49228" y="13406"/>
                    <a:pt x="55618" y="19790"/>
                    <a:pt x="54979" y="28090"/>
                  </a:cubicBezTo>
                  <a:lnTo>
                    <a:pt x="54979" y="32558"/>
                  </a:lnTo>
                  <a:cubicBezTo>
                    <a:pt x="54979" y="36389"/>
                    <a:pt x="57535" y="38942"/>
                    <a:pt x="61369" y="38942"/>
                  </a:cubicBezTo>
                  <a:cubicBezTo>
                    <a:pt x="65203" y="38942"/>
                    <a:pt x="67759" y="36389"/>
                    <a:pt x="67759" y="32558"/>
                  </a:cubicBezTo>
                  <a:lnTo>
                    <a:pt x="67759" y="28090"/>
                  </a:lnTo>
                  <a:cubicBezTo>
                    <a:pt x="68398" y="12768"/>
                    <a:pt x="56896" y="638"/>
                    <a:pt x="41560" y="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44" name="Graphic 4">
              <a:extLst>
                <a:ext uri="{FF2B5EF4-FFF2-40B4-BE49-F238E27FC236}">
                  <a16:creationId xmlns:a16="http://schemas.microsoft.com/office/drawing/2014/main" id="{8B2E9C57-2D39-0886-53AD-CD55DBCBDB80}"/>
                </a:ext>
              </a:extLst>
            </p:cNvPr>
            <p:cNvSpPr/>
            <p:nvPr/>
          </p:nvSpPr>
          <p:spPr>
            <a:xfrm>
              <a:off x="3697217" y="1113529"/>
              <a:ext cx="42173" cy="42134"/>
            </a:xfrm>
            <a:custGeom>
              <a:avLst/>
              <a:gdLst>
                <a:gd name="connsiteX0" fmla="*/ 21087 w 42173"/>
                <a:gd name="connsiteY0" fmla="*/ 42134 h 42134"/>
                <a:gd name="connsiteX1" fmla="*/ 42174 w 42173"/>
                <a:gd name="connsiteY1" fmla="*/ 21067 h 42134"/>
                <a:gd name="connsiteX2" fmla="*/ 21087 w 42173"/>
                <a:gd name="connsiteY2" fmla="*/ 0 h 42134"/>
                <a:gd name="connsiteX3" fmla="*/ 0 w 42173"/>
                <a:gd name="connsiteY3" fmla="*/ 21067 h 42134"/>
                <a:gd name="connsiteX4" fmla="*/ 0 w 42173"/>
                <a:gd name="connsiteY4" fmla="*/ 21067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12780 w 42173"/>
                <a:gd name="connsiteY10" fmla="*/ 21067 h 42134"/>
                <a:gd name="connsiteX11" fmla="*/ 21087 w 42173"/>
                <a:gd name="connsiteY11"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173" h="42134">
                  <a:moveTo>
                    <a:pt x="21087" y="42134"/>
                  </a:moveTo>
                  <a:cubicBezTo>
                    <a:pt x="32589" y="42134"/>
                    <a:pt x="42174" y="32558"/>
                    <a:pt x="42174" y="21067"/>
                  </a:cubicBezTo>
                  <a:cubicBezTo>
                    <a:pt x="42174" y="9576"/>
                    <a:pt x="32589" y="0"/>
                    <a:pt x="21087" y="0"/>
                  </a:cubicBezTo>
                  <a:cubicBezTo>
                    <a:pt x="9585" y="0"/>
                    <a:pt x="0" y="9576"/>
                    <a:pt x="0" y="21067"/>
                  </a:cubicBezTo>
                  <a:cubicBezTo>
                    <a:pt x="0" y="21067"/>
                    <a:pt x="0" y="21067"/>
                    <a:pt x="0" y="21067"/>
                  </a:cubicBezTo>
                  <a:cubicBezTo>
                    <a:pt x="0" y="32558"/>
                    <a:pt x="9585"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21067"/>
                    <a:pt x="12780" y="21067"/>
                    <a:pt x="12780" y="21067"/>
                  </a:cubicBezTo>
                  <a:cubicBezTo>
                    <a:pt x="12780" y="16598"/>
                    <a:pt x="16614" y="12768"/>
                    <a:pt x="21087" y="1276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45" name="Graphic 4">
              <a:extLst>
                <a:ext uri="{FF2B5EF4-FFF2-40B4-BE49-F238E27FC236}">
                  <a16:creationId xmlns:a16="http://schemas.microsoft.com/office/drawing/2014/main" id="{8FF3EA1F-3EC2-5618-4293-F8F4C1B5E03E}"/>
                </a:ext>
              </a:extLst>
            </p:cNvPr>
            <p:cNvSpPr/>
            <p:nvPr/>
          </p:nvSpPr>
          <p:spPr>
            <a:xfrm>
              <a:off x="3754701" y="1033090"/>
              <a:ext cx="67783" cy="38942"/>
            </a:xfrm>
            <a:custGeom>
              <a:avLst/>
              <a:gdLst>
                <a:gd name="connsiteX0" fmla="*/ 6415 w 67783"/>
                <a:gd name="connsiteY0" fmla="*/ 38942 h 38942"/>
                <a:gd name="connsiteX1" fmla="*/ 12805 w 67783"/>
                <a:gd name="connsiteY1" fmla="*/ 32558 h 38942"/>
                <a:gd name="connsiteX2" fmla="*/ 12805 w 67783"/>
                <a:gd name="connsiteY2" fmla="*/ 28090 h 38942"/>
                <a:gd name="connsiteX3" fmla="*/ 26224 w 67783"/>
                <a:gd name="connsiteY3" fmla="*/ 12768 h 38942"/>
                <a:gd name="connsiteX4" fmla="*/ 41560 w 67783"/>
                <a:gd name="connsiteY4" fmla="*/ 12768 h 38942"/>
                <a:gd name="connsiteX5" fmla="*/ 54979 w 67783"/>
                <a:gd name="connsiteY5" fmla="*/ 28090 h 38942"/>
                <a:gd name="connsiteX6" fmla="*/ 54979 w 67783"/>
                <a:gd name="connsiteY6" fmla="*/ 32558 h 38942"/>
                <a:gd name="connsiteX7" fmla="*/ 61369 w 67783"/>
                <a:gd name="connsiteY7" fmla="*/ 38942 h 38942"/>
                <a:gd name="connsiteX8" fmla="*/ 67759 w 67783"/>
                <a:gd name="connsiteY8" fmla="*/ 32558 h 38942"/>
                <a:gd name="connsiteX9" fmla="*/ 67759 w 67783"/>
                <a:gd name="connsiteY9" fmla="*/ 28090 h 38942"/>
                <a:gd name="connsiteX10" fmla="*/ 41560 w 67783"/>
                <a:gd name="connsiteY10" fmla="*/ 0 h 38942"/>
                <a:gd name="connsiteX11" fmla="*/ 26224 w 67783"/>
                <a:gd name="connsiteY11" fmla="*/ 0 h 38942"/>
                <a:gd name="connsiteX12" fmla="*/ 25 w 67783"/>
                <a:gd name="connsiteY12" fmla="*/ 28090 h 38942"/>
                <a:gd name="connsiteX13" fmla="*/ 25 w 67783"/>
                <a:gd name="connsiteY13" fmla="*/ 32558 h 38942"/>
                <a:gd name="connsiteX14" fmla="*/ 6415 w 67783"/>
                <a:gd name="connsiteY14" fmla="*/ 38942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83" h="38942">
                  <a:moveTo>
                    <a:pt x="6415" y="38942"/>
                  </a:moveTo>
                  <a:cubicBezTo>
                    <a:pt x="10249" y="38942"/>
                    <a:pt x="12805" y="36389"/>
                    <a:pt x="12805" y="32558"/>
                  </a:cubicBezTo>
                  <a:lnTo>
                    <a:pt x="12805" y="28090"/>
                  </a:lnTo>
                  <a:cubicBezTo>
                    <a:pt x="12166" y="20429"/>
                    <a:pt x="18556" y="13406"/>
                    <a:pt x="26224" y="12768"/>
                  </a:cubicBezTo>
                  <a:lnTo>
                    <a:pt x="41560" y="12768"/>
                  </a:lnTo>
                  <a:cubicBezTo>
                    <a:pt x="49228" y="13406"/>
                    <a:pt x="55618" y="19790"/>
                    <a:pt x="54979" y="28090"/>
                  </a:cubicBezTo>
                  <a:lnTo>
                    <a:pt x="54979" y="32558"/>
                  </a:lnTo>
                  <a:cubicBezTo>
                    <a:pt x="54979" y="36389"/>
                    <a:pt x="57535" y="38942"/>
                    <a:pt x="61369" y="38942"/>
                  </a:cubicBezTo>
                  <a:cubicBezTo>
                    <a:pt x="65203" y="38942"/>
                    <a:pt x="67759" y="36389"/>
                    <a:pt x="67759" y="32558"/>
                  </a:cubicBezTo>
                  <a:lnTo>
                    <a:pt x="67759" y="28090"/>
                  </a:lnTo>
                  <a:cubicBezTo>
                    <a:pt x="68398" y="12768"/>
                    <a:pt x="56257" y="638"/>
                    <a:pt x="41560" y="0"/>
                  </a:cubicBezTo>
                  <a:lnTo>
                    <a:pt x="26224" y="0"/>
                  </a:lnTo>
                  <a:cubicBezTo>
                    <a:pt x="10888" y="638"/>
                    <a:pt x="-613" y="12768"/>
                    <a:pt x="25" y="28090"/>
                  </a:cubicBezTo>
                  <a:lnTo>
                    <a:pt x="25" y="32558"/>
                  </a:lnTo>
                  <a:cubicBezTo>
                    <a:pt x="25" y="35750"/>
                    <a:pt x="3220" y="38942"/>
                    <a:pt x="6415" y="38942"/>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46" name="Graphic 4">
              <a:extLst>
                <a:ext uri="{FF2B5EF4-FFF2-40B4-BE49-F238E27FC236}">
                  <a16:creationId xmlns:a16="http://schemas.microsoft.com/office/drawing/2014/main" id="{6034D630-570A-448E-531C-A4A561698CA0}"/>
                </a:ext>
              </a:extLst>
            </p:cNvPr>
            <p:cNvSpPr/>
            <p:nvPr/>
          </p:nvSpPr>
          <p:spPr>
            <a:xfrm>
              <a:off x="3768145" y="983934"/>
              <a:ext cx="42173" cy="42134"/>
            </a:xfrm>
            <a:custGeom>
              <a:avLst/>
              <a:gdLst>
                <a:gd name="connsiteX0" fmla="*/ 21087 w 42173"/>
                <a:gd name="connsiteY0" fmla="*/ 42134 h 42134"/>
                <a:gd name="connsiteX1" fmla="*/ 42173 w 42173"/>
                <a:gd name="connsiteY1" fmla="*/ 21067 h 42134"/>
                <a:gd name="connsiteX2" fmla="*/ 21087 w 42173"/>
                <a:gd name="connsiteY2" fmla="*/ 0 h 42134"/>
                <a:gd name="connsiteX3" fmla="*/ 0 w 42173"/>
                <a:gd name="connsiteY3" fmla="*/ 21067 h 42134"/>
                <a:gd name="connsiteX4" fmla="*/ 21087 w 42173"/>
                <a:gd name="connsiteY4" fmla="*/ 42134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21087 w 42173"/>
                <a:gd name="connsiteY10"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 h="42134">
                  <a:moveTo>
                    <a:pt x="21087" y="42134"/>
                  </a:moveTo>
                  <a:cubicBezTo>
                    <a:pt x="32589" y="42134"/>
                    <a:pt x="42173" y="32558"/>
                    <a:pt x="42173" y="21067"/>
                  </a:cubicBezTo>
                  <a:cubicBezTo>
                    <a:pt x="42173" y="9576"/>
                    <a:pt x="32589" y="0"/>
                    <a:pt x="21087" y="0"/>
                  </a:cubicBezTo>
                  <a:cubicBezTo>
                    <a:pt x="9585" y="0"/>
                    <a:pt x="0" y="9576"/>
                    <a:pt x="0" y="21067"/>
                  </a:cubicBezTo>
                  <a:cubicBezTo>
                    <a:pt x="0" y="33197"/>
                    <a:pt x="9585" y="42134"/>
                    <a:pt x="21087" y="42134"/>
                  </a:cubicBezTo>
                  <a:cubicBezTo>
                    <a:pt x="21087" y="42134"/>
                    <a:pt x="21087"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16598"/>
                    <a:pt x="16614" y="12768"/>
                    <a:pt x="21087" y="1276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48" name="Graphic 4">
              <a:extLst>
                <a:ext uri="{FF2B5EF4-FFF2-40B4-BE49-F238E27FC236}">
                  <a16:creationId xmlns:a16="http://schemas.microsoft.com/office/drawing/2014/main" id="{4B8AD9D9-A8C4-2B78-6BBD-D44F39E65B77}"/>
                </a:ext>
              </a:extLst>
            </p:cNvPr>
            <p:cNvSpPr/>
            <p:nvPr/>
          </p:nvSpPr>
          <p:spPr>
            <a:xfrm>
              <a:off x="3825630" y="1162047"/>
              <a:ext cx="67782" cy="38942"/>
            </a:xfrm>
            <a:custGeom>
              <a:avLst/>
              <a:gdLst>
                <a:gd name="connsiteX0" fmla="*/ 41560 w 67782"/>
                <a:gd name="connsiteY0" fmla="*/ 0 h 38942"/>
                <a:gd name="connsiteX1" fmla="*/ 26224 w 67782"/>
                <a:gd name="connsiteY1" fmla="*/ 0 h 38942"/>
                <a:gd name="connsiteX2" fmla="*/ 25 w 67782"/>
                <a:gd name="connsiteY2" fmla="*/ 28090 h 38942"/>
                <a:gd name="connsiteX3" fmla="*/ 25 w 67782"/>
                <a:gd name="connsiteY3" fmla="*/ 32558 h 38942"/>
                <a:gd name="connsiteX4" fmla="*/ 6415 w 67782"/>
                <a:gd name="connsiteY4" fmla="*/ 38942 h 38942"/>
                <a:gd name="connsiteX5" fmla="*/ 12805 w 67782"/>
                <a:gd name="connsiteY5" fmla="*/ 32558 h 38942"/>
                <a:gd name="connsiteX6" fmla="*/ 12805 w 67782"/>
                <a:gd name="connsiteY6" fmla="*/ 28090 h 38942"/>
                <a:gd name="connsiteX7" fmla="*/ 26224 w 67782"/>
                <a:gd name="connsiteY7" fmla="*/ 12768 h 38942"/>
                <a:gd name="connsiteX8" fmla="*/ 41560 w 67782"/>
                <a:gd name="connsiteY8" fmla="*/ 12768 h 38942"/>
                <a:gd name="connsiteX9" fmla="*/ 54979 w 67782"/>
                <a:gd name="connsiteY9" fmla="*/ 28090 h 38942"/>
                <a:gd name="connsiteX10" fmla="*/ 54979 w 67782"/>
                <a:gd name="connsiteY10" fmla="*/ 32558 h 38942"/>
                <a:gd name="connsiteX11" fmla="*/ 61369 w 67782"/>
                <a:gd name="connsiteY11" fmla="*/ 38942 h 38942"/>
                <a:gd name="connsiteX12" fmla="*/ 67759 w 67782"/>
                <a:gd name="connsiteY12" fmla="*/ 32558 h 38942"/>
                <a:gd name="connsiteX13" fmla="*/ 67759 w 67782"/>
                <a:gd name="connsiteY13" fmla="*/ 28090 h 38942"/>
                <a:gd name="connsiteX14" fmla="*/ 41560 w 67782"/>
                <a:gd name="connsiteY14" fmla="*/ 0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82" h="38942">
                  <a:moveTo>
                    <a:pt x="41560" y="0"/>
                  </a:moveTo>
                  <a:lnTo>
                    <a:pt x="26224" y="0"/>
                  </a:lnTo>
                  <a:cubicBezTo>
                    <a:pt x="10888" y="638"/>
                    <a:pt x="-614" y="12768"/>
                    <a:pt x="25" y="28090"/>
                  </a:cubicBezTo>
                  <a:lnTo>
                    <a:pt x="25" y="32558"/>
                  </a:lnTo>
                  <a:cubicBezTo>
                    <a:pt x="25" y="36389"/>
                    <a:pt x="2581" y="38942"/>
                    <a:pt x="6415" y="38942"/>
                  </a:cubicBezTo>
                  <a:cubicBezTo>
                    <a:pt x="10249" y="38942"/>
                    <a:pt x="12805" y="36389"/>
                    <a:pt x="12805" y="32558"/>
                  </a:cubicBezTo>
                  <a:lnTo>
                    <a:pt x="12805" y="28090"/>
                  </a:lnTo>
                  <a:cubicBezTo>
                    <a:pt x="12166" y="20429"/>
                    <a:pt x="18556" y="13406"/>
                    <a:pt x="26224" y="12768"/>
                  </a:cubicBezTo>
                  <a:lnTo>
                    <a:pt x="41560" y="12768"/>
                  </a:lnTo>
                  <a:cubicBezTo>
                    <a:pt x="49228" y="13406"/>
                    <a:pt x="55618" y="19790"/>
                    <a:pt x="54979" y="28090"/>
                  </a:cubicBezTo>
                  <a:lnTo>
                    <a:pt x="54979" y="32558"/>
                  </a:lnTo>
                  <a:cubicBezTo>
                    <a:pt x="54979" y="36389"/>
                    <a:pt x="57535" y="38942"/>
                    <a:pt x="61369" y="38942"/>
                  </a:cubicBezTo>
                  <a:cubicBezTo>
                    <a:pt x="65203" y="38942"/>
                    <a:pt x="67759" y="36389"/>
                    <a:pt x="67759" y="32558"/>
                  </a:cubicBezTo>
                  <a:lnTo>
                    <a:pt x="67759" y="28090"/>
                  </a:lnTo>
                  <a:cubicBezTo>
                    <a:pt x="68398" y="12768"/>
                    <a:pt x="56257" y="638"/>
                    <a:pt x="41560" y="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49" name="Graphic 4">
              <a:extLst>
                <a:ext uri="{FF2B5EF4-FFF2-40B4-BE49-F238E27FC236}">
                  <a16:creationId xmlns:a16="http://schemas.microsoft.com/office/drawing/2014/main" id="{595214C6-B731-EDB3-1C87-5C6BE1CC8163}"/>
                </a:ext>
              </a:extLst>
            </p:cNvPr>
            <p:cNvSpPr/>
            <p:nvPr/>
          </p:nvSpPr>
          <p:spPr>
            <a:xfrm>
              <a:off x="3838435" y="1113529"/>
              <a:ext cx="42173" cy="42134"/>
            </a:xfrm>
            <a:custGeom>
              <a:avLst/>
              <a:gdLst>
                <a:gd name="connsiteX0" fmla="*/ 21087 w 42173"/>
                <a:gd name="connsiteY0" fmla="*/ 42134 h 42134"/>
                <a:gd name="connsiteX1" fmla="*/ 42173 w 42173"/>
                <a:gd name="connsiteY1" fmla="*/ 21067 h 42134"/>
                <a:gd name="connsiteX2" fmla="*/ 21087 w 42173"/>
                <a:gd name="connsiteY2" fmla="*/ 0 h 42134"/>
                <a:gd name="connsiteX3" fmla="*/ 0 w 42173"/>
                <a:gd name="connsiteY3" fmla="*/ 21067 h 42134"/>
                <a:gd name="connsiteX4" fmla="*/ 0 w 42173"/>
                <a:gd name="connsiteY4" fmla="*/ 21067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12780 w 42173"/>
                <a:gd name="connsiteY10" fmla="*/ 21067 h 42134"/>
                <a:gd name="connsiteX11" fmla="*/ 21087 w 42173"/>
                <a:gd name="connsiteY11"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173" h="42134">
                  <a:moveTo>
                    <a:pt x="21087" y="42134"/>
                  </a:moveTo>
                  <a:cubicBezTo>
                    <a:pt x="32589" y="42134"/>
                    <a:pt x="42173" y="32558"/>
                    <a:pt x="42173" y="21067"/>
                  </a:cubicBezTo>
                  <a:cubicBezTo>
                    <a:pt x="42173" y="9576"/>
                    <a:pt x="32589" y="0"/>
                    <a:pt x="21087" y="0"/>
                  </a:cubicBezTo>
                  <a:cubicBezTo>
                    <a:pt x="9585" y="0"/>
                    <a:pt x="0" y="9576"/>
                    <a:pt x="0" y="21067"/>
                  </a:cubicBezTo>
                  <a:cubicBezTo>
                    <a:pt x="0" y="21067"/>
                    <a:pt x="0" y="21067"/>
                    <a:pt x="0" y="21067"/>
                  </a:cubicBezTo>
                  <a:cubicBezTo>
                    <a:pt x="0" y="32558"/>
                    <a:pt x="9585"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21067"/>
                    <a:pt x="12780" y="21067"/>
                    <a:pt x="12780" y="21067"/>
                  </a:cubicBezTo>
                  <a:cubicBezTo>
                    <a:pt x="12780" y="16598"/>
                    <a:pt x="16614" y="12768"/>
                    <a:pt x="21087" y="1276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50" name="Graphic 4">
              <a:extLst>
                <a:ext uri="{FF2B5EF4-FFF2-40B4-BE49-F238E27FC236}">
                  <a16:creationId xmlns:a16="http://schemas.microsoft.com/office/drawing/2014/main" id="{7A6A69D2-4B6F-060B-C22C-017D6E277625}"/>
                </a:ext>
              </a:extLst>
            </p:cNvPr>
            <p:cNvSpPr/>
            <p:nvPr/>
          </p:nvSpPr>
          <p:spPr>
            <a:xfrm>
              <a:off x="3751695" y="1080970"/>
              <a:ext cx="74948" cy="68308"/>
            </a:xfrm>
            <a:custGeom>
              <a:avLst/>
              <a:gdLst>
                <a:gd name="connsiteX0" fmla="*/ 72682 w 74948"/>
                <a:gd name="connsiteY0" fmla="*/ 56818 h 68308"/>
                <a:gd name="connsiteX1" fmla="*/ 43927 w 74948"/>
                <a:gd name="connsiteY1" fmla="*/ 33197 h 68308"/>
                <a:gd name="connsiteX2" fmla="*/ 43927 w 74948"/>
                <a:gd name="connsiteY2" fmla="*/ 6384 h 68308"/>
                <a:gd name="connsiteX3" fmla="*/ 37537 w 74948"/>
                <a:gd name="connsiteY3" fmla="*/ 0 h 68308"/>
                <a:gd name="connsiteX4" fmla="*/ 31147 w 74948"/>
                <a:gd name="connsiteY4" fmla="*/ 6384 h 68308"/>
                <a:gd name="connsiteX5" fmla="*/ 31147 w 74948"/>
                <a:gd name="connsiteY5" fmla="*/ 33197 h 68308"/>
                <a:gd name="connsiteX6" fmla="*/ 2393 w 74948"/>
                <a:gd name="connsiteY6" fmla="*/ 55541 h 68308"/>
                <a:gd name="connsiteX7" fmla="*/ 1115 w 74948"/>
                <a:gd name="connsiteY7" fmla="*/ 64478 h 68308"/>
                <a:gd name="connsiteX8" fmla="*/ 6226 w 74948"/>
                <a:gd name="connsiteY8" fmla="*/ 67032 h 68308"/>
                <a:gd name="connsiteX9" fmla="*/ 10061 w 74948"/>
                <a:gd name="connsiteY9" fmla="*/ 65755 h 68308"/>
                <a:gd name="connsiteX10" fmla="*/ 37537 w 74948"/>
                <a:gd name="connsiteY10" fmla="*/ 44688 h 68308"/>
                <a:gd name="connsiteX11" fmla="*/ 64375 w 74948"/>
                <a:gd name="connsiteY11" fmla="*/ 67032 h 68308"/>
                <a:gd name="connsiteX12" fmla="*/ 68209 w 74948"/>
                <a:gd name="connsiteY12" fmla="*/ 68309 h 68308"/>
                <a:gd name="connsiteX13" fmla="*/ 73321 w 74948"/>
                <a:gd name="connsiteY13" fmla="*/ 65755 h 68308"/>
                <a:gd name="connsiteX14" fmla="*/ 72682 w 74948"/>
                <a:gd name="connsiteY14" fmla="*/ 56818 h 68308"/>
                <a:gd name="connsiteX15" fmla="*/ 72682 w 74948"/>
                <a:gd name="connsiteY15" fmla="*/ 56818 h 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48" h="68308">
                  <a:moveTo>
                    <a:pt x="72682" y="56818"/>
                  </a:moveTo>
                  <a:lnTo>
                    <a:pt x="43927" y="33197"/>
                  </a:lnTo>
                  <a:lnTo>
                    <a:pt x="43927" y="6384"/>
                  </a:lnTo>
                  <a:cubicBezTo>
                    <a:pt x="43927" y="2554"/>
                    <a:pt x="41371" y="0"/>
                    <a:pt x="37537" y="0"/>
                  </a:cubicBezTo>
                  <a:cubicBezTo>
                    <a:pt x="33704" y="0"/>
                    <a:pt x="31147" y="2554"/>
                    <a:pt x="31147" y="6384"/>
                  </a:cubicBezTo>
                  <a:lnTo>
                    <a:pt x="31147" y="33197"/>
                  </a:lnTo>
                  <a:lnTo>
                    <a:pt x="2393" y="55541"/>
                  </a:lnTo>
                  <a:cubicBezTo>
                    <a:pt x="-163" y="57456"/>
                    <a:pt x="-802" y="61925"/>
                    <a:pt x="1115" y="64478"/>
                  </a:cubicBezTo>
                  <a:cubicBezTo>
                    <a:pt x="2393" y="65755"/>
                    <a:pt x="4310" y="67032"/>
                    <a:pt x="6226" y="67032"/>
                  </a:cubicBezTo>
                  <a:cubicBezTo>
                    <a:pt x="7505" y="67032"/>
                    <a:pt x="8783" y="66393"/>
                    <a:pt x="10061" y="65755"/>
                  </a:cubicBezTo>
                  <a:lnTo>
                    <a:pt x="37537" y="44688"/>
                  </a:lnTo>
                  <a:lnTo>
                    <a:pt x="64375" y="67032"/>
                  </a:lnTo>
                  <a:cubicBezTo>
                    <a:pt x="65653" y="67670"/>
                    <a:pt x="66931" y="68309"/>
                    <a:pt x="68209" y="68309"/>
                  </a:cubicBezTo>
                  <a:cubicBezTo>
                    <a:pt x="70126" y="68309"/>
                    <a:pt x="72043" y="67670"/>
                    <a:pt x="73321" y="65755"/>
                  </a:cubicBezTo>
                  <a:cubicBezTo>
                    <a:pt x="75877" y="62563"/>
                    <a:pt x="75238" y="58733"/>
                    <a:pt x="72682" y="56818"/>
                  </a:cubicBezTo>
                  <a:cubicBezTo>
                    <a:pt x="72682" y="56818"/>
                    <a:pt x="72682" y="56818"/>
                    <a:pt x="72682" y="5681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E48"/>
                </a:solidFill>
                <a:effectLst/>
                <a:uLnTx/>
                <a:uFillTx/>
                <a:latin typeface="Arial" panose="020B0604020202020204"/>
                <a:ea typeface="+mn-ea"/>
                <a:cs typeface="+mn-cs"/>
              </a:endParaRPr>
            </a:p>
          </p:txBody>
        </p:sp>
      </p:grpSp>
      <p:grpSp>
        <p:nvGrpSpPr>
          <p:cNvPr id="51" name="Graphic 4">
            <a:extLst>
              <a:ext uri="{FF2B5EF4-FFF2-40B4-BE49-F238E27FC236}">
                <a16:creationId xmlns:a16="http://schemas.microsoft.com/office/drawing/2014/main" id="{11F98573-6123-9242-D9FA-FB98EC420F6F}"/>
              </a:ext>
            </a:extLst>
          </p:cNvPr>
          <p:cNvGrpSpPr>
            <a:grpSpLocks noChangeAspect="1"/>
          </p:cNvGrpSpPr>
          <p:nvPr/>
        </p:nvGrpSpPr>
        <p:grpSpPr>
          <a:xfrm>
            <a:off x="5359717" y="2477646"/>
            <a:ext cx="1466851" cy="1465482"/>
            <a:chOff x="1515054" y="3824168"/>
            <a:chExt cx="362309" cy="361971"/>
          </a:xfrm>
          <a:solidFill>
            <a:srgbClr val="00D9FF"/>
          </a:solidFill>
        </p:grpSpPr>
        <p:sp>
          <p:nvSpPr>
            <p:cNvPr id="52" name="Graphic 4">
              <a:extLst>
                <a:ext uri="{FF2B5EF4-FFF2-40B4-BE49-F238E27FC236}">
                  <a16:creationId xmlns:a16="http://schemas.microsoft.com/office/drawing/2014/main" id="{5D18ED08-D1C7-AC6A-0E81-1CE4619EAEB3}"/>
                </a:ext>
              </a:extLst>
            </p:cNvPr>
            <p:cNvSpPr/>
            <p:nvPr/>
          </p:nvSpPr>
          <p:spPr>
            <a:xfrm>
              <a:off x="1515054" y="3824168"/>
              <a:ext cx="362309" cy="361971"/>
            </a:xfrm>
            <a:custGeom>
              <a:avLst/>
              <a:gdLst>
                <a:gd name="connsiteX0" fmla="*/ 180835 w 362309"/>
                <a:gd name="connsiteY0" fmla="*/ 0 h 361971"/>
                <a:gd name="connsiteX1" fmla="*/ 0 w 362309"/>
                <a:gd name="connsiteY1" fmla="*/ 180667 h 361971"/>
                <a:gd name="connsiteX2" fmla="*/ 180835 w 362309"/>
                <a:gd name="connsiteY2" fmla="*/ 361971 h 361971"/>
                <a:gd name="connsiteX3" fmla="*/ 362309 w 362309"/>
                <a:gd name="connsiteY3" fmla="*/ 180667 h 361971"/>
                <a:gd name="connsiteX4" fmla="*/ 362309 w 362309"/>
                <a:gd name="connsiteY4" fmla="*/ 180667 h 361971"/>
                <a:gd name="connsiteX5" fmla="*/ 180835 w 362309"/>
                <a:gd name="connsiteY5" fmla="*/ 0 h 361971"/>
                <a:gd name="connsiteX6" fmla="*/ 180835 w 362309"/>
                <a:gd name="connsiteY6" fmla="*/ 349204 h 361971"/>
                <a:gd name="connsiteX7" fmla="*/ 12780 w 362309"/>
                <a:gd name="connsiteY7" fmla="*/ 180667 h 361971"/>
                <a:gd name="connsiteX8" fmla="*/ 180835 w 362309"/>
                <a:gd name="connsiteY8" fmla="*/ 12768 h 361971"/>
                <a:gd name="connsiteX9" fmla="*/ 349529 w 362309"/>
                <a:gd name="connsiteY9" fmla="*/ 181305 h 361971"/>
                <a:gd name="connsiteX10" fmla="*/ 349529 w 362309"/>
                <a:gd name="connsiteY10" fmla="*/ 181305 h 361971"/>
                <a:gd name="connsiteX11" fmla="*/ 180835 w 362309"/>
                <a:gd name="connsiteY11" fmla="*/ 349204 h 361971"/>
                <a:gd name="connsiteX12" fmla="*/ 180835 w 362309"/>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0835" y="0"/>
                  </a:moveTo>
                  <a:cubicBezTo>
                    <a:pt x="80513" y="0"/>
                    <a:pt x="0" y="81076"/>
                    <a:pt x="0" y="180667"/>
                  </a:cubicBezTo>
                  <a:cubicBezTo>
                    <a:pt x="0" y="280895"/>
                    <a:pt x="81152" y="361971"/>
                    <a:pt x="180835" y="361971"/>
                  </a:cubicBezTo>
                  <a:cubicBezTo>
                    <a:pt x="280518" y="361971"/>
                    <a:pt x="362309" y="280895"/>
                    <a:pt x="362309" y="180667"/>
                  </a:cubicBezTo>
                  <a:lnTo>
                    <a:pt x="362309" y="180667"/>
                  </a:lnTo>
                  <a:cubicBezTo>
                    <a:pt x="361670" y="81076"/>
                    <a:pt x="280518" y="0"/>
                    <a:pt x="180835" y="0"/>
                  </a:cubicBezTo>
                  <a:close/>
                  <a:moveTo>
                    <a:pt x="180835" y="349204"/>
                  </a:moveTo>
                  <a:cubicBezTo>
                    <a:pt x="87542" y="349204"/>
                    <a:pt x="12780" y="273873"/>
                    <a:pt x="12780" y="180667"/>
                  </a:cubicBezTo>
                  <a:cubicBezTo>
                    <a:pt x="12780" y="87460"/>
                    <a:pt x="88181" y="12768"/>
                    <a:pt x="180835" y="12768"/>
                  </a:cubicBezTo>
                  <a:cubicBezTo>
                    <a:pt x="274128" y="12768"/>
                    <a:pt x="349529" y="88099"/>
                    <a:pt x="349529" y="181305"/>
                  </a:cubicBezTo>
                  <a:lnTo>
                    <a:pt x="349529" y="181305"/>
                  </a:lnTo>
                  <a:cubicBezTo>
                    <a:pt x="348891" y="273873"/>
                    <a:pt x="273489" y="349204"/>
                    <a:pt x="180835" y="349204"/>
                  </a:cubicBezTo>
                  <a:lnTo>
                    <a:pt x="180835" y="349204"/>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54" name="Graphic 4">
              <a:extLst>
                <a:ext uri="{FF2B5EF4-FFF2-40B4-BE49-F238E27FC236}">
                  <a16:creationId xmlns:a16="http://schemas.microsoft.com/office/drawing/2014/main" id="{478E77F1-20D2-625F-51D5-56CEFB19FD17}"/>
                </a:ext>
              </a:extLst>
            </p:cNvPr>
            <p:cNvSpPr/>
            <p:nvPr/>
          </p:nvSpPr>
          <p:spPr>
            <a:xfrm>
              <a:off x="1650520" y="3934610"/>
              <a:ext cx="90737" cy="91290"/>
            </a:xfrm>
            <a:custGeom>
              <a:avLst/>
              <a:gdLst>
                <a:gd name="connsiteX0" fmla="*/ 45369 w 90737"/>
                <a:gd name="connsiteY0" fmla="*/ 0 h 91290"/>
                <a:gd name="connsiteX1" fmla="*/ 0 w 90737"/>
                <a:gd name="connsiteY1" fmla="*/ 45965 h 91290"/>
                <a:gd name="connsiteX2" fmla="*/ 45369 w 90737"/>
                <a:gd name="connsiteY2" fmla="*/ 91291 h 91290"/>
                <a:gd name="connsiteX3" fmla="*/ 90737 w 90737"/>
                <a:gd name="connsiteY3" fmla="*/ 45965 h 91290"/>
                <a:gd name="connsiteX4" fmla="*/ 45369 w 90737"/>
                <a:gd name="connsiteY4" fmla="*/ 0 h 91290"/>
                <a:gd name="connsiteX5" fmla="*/ 45369 w 90737"/>
                <a:gd name="connsiteY5" fmla="*/ 78523 h 91290"/>
                <a:gd name="connsiteX6" fmla="*/ 12780 w 90737"/>
                <a:gd name="connsiteY6" fmla="*/ 45326 h 91290"/>
                <a:gd name="connsiteX7" fmla="*/ 45369 w 90737"/>
                <a:gd name="connsiteY7" fmla="*/ 12768 h 91290"/>
                <a:gd name="connsiteX8" fmla="*/ 77957 w 90737"/>
                <a:gd name="connsiteY8" fmla="*/ 45326 h 91290"/>
                <a:gd name="connsiteX9" fmla="*/ 77957 w 90737"/>
                <a:gd name="connsiteY9" fmla="*/ 45326 h 91290"/>
                <a:gd name="connsiteX10" fmla="*/ 45369 w 90737"/>
                <a:gd name="connsiteY10" fmla="*/ 78523 h 91290"/>
                <a:gd name="connsiteX11" fmla="*/ 45369 w 90737"/>
                <a:gd name="connsiteY11" fmla="*/ 78523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737" h="91290">
                  <a:moveTo>
                    <a:pt x="45369" y="0"/>
                  </a:moveTo>
                  <a:cubicBezTo>
                    <a:pt x="20448" y="0"/>
                    <a:pt x="0" y="20429"/>
                    <a:pt x="0" y="45965"/>
                  </a:cubicBezTo>
                  <a:cubicBezTo>
                    <a:pt x="0" y="70862"/>
                    <a:pt x="20448" y="91291"/>
                    <a:pt x="45369" y="91291"/>
                  </a:cubicBezTo>
                  <a:cubicBezTo>
                    <a:pt x="70289" y="91291"/>
                    <a:pt x="90737" y="70862"/>
                    <a:pt x="90737" y="45965"/>
                  </a:cubicBezTo>
                  <a:cubicBezTo>
                    <a:pt x="90737" y="20429"/>
                    <a:pt x="70289" y="0"/>
                    <a:pt x="45369" y="0"/>
                  </a:cubicBezTo>
                  <a:close/>
                  <a:moveTo>
                    <a:pt x="45369" y="78523"/>
                  </a:moveTo>
                  <a:cubicBezTo>
                    <a:pt x="27477" y="78523"/>
                    <a:pt x="12780" y="63840"/>
                    <a:pt x="12780" y="45326"/>
                  </a:cubicBezTo>
                  <a:cubicBezTo>
                    <a:pt x="12780" y="27451"/>
                    <a:pt x="27477" y="12768"/>
                    <a:pt x="45369" y="12768"/>
                  </a:cubicBezTo>
                  <a:cubicBezTo>
                    <a:pt x="63261" y="12768"/>
                    <a:pt x="77957" y="27451"/>
                    <a:pt x="77957" y="45326"/>
                  </a:cubicBezTo>
                  <a:cubicBezTo>
                    <a:pt x="77957" y="45326"/>
                    <a:pt x="77957" y="45326"/>
                    <a:pt x="77957" y="45326"/>
                  </a:cubicBezTo>
                  <a:cubicBezTo>
                    <a:pt x="77957" y="63840"/>
                    <a:pt x="63261" y="78523"/>
                    <a:pt x="45369" y="78523"/>
                  </a:cubicBezTo>
                  <a:lnTo>
                    <a:pt x="45369" y="7852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55" name="Graphic 4">
              <a:extLst>
                <a:ext uri="{FF2B5EF4-FFF2-40B4-BE49-F238E27FC236}">
                  <a16:creationId xmlns:a16="http://schemas.microsoft.com/office/drawing/2014/main" id="{3404903E-6003-FEFD-0E09-A1094D234CD4}"/>
                </a:ext>
              </a:extLst>
            </p:cNvPr>
            <p:cNvSpPr/>
            <p:nvPr/>
          </p:nvSpPr>
          <p:spPr>
            <a:xfrm>
              <a:off x="1603874" y="3889284"/>
              <a:ext cx="183489" cy="182582"/>
            </a:xfrm>
            <a:custGeom>
              <a:avLst/>
              <a:gdLst>
                <a:gd name="connsiteX0" fmla="*/ 177640 w 183489"/>
                <a:gd name="connsiteY0" fmla="*/ 70862 h 182582"/>
                <a:gd name="connsiteX1" fmla="*/ 166777 w 183489"/>
                <a:gd name="connsiteY1" fmla="*/ 70862 h 182582"/>
                <a:gd name="connsiteX2" fmla="*/ 159748 w 183489"/>
                <a:gd name="connsiteY2" fmla="*/ 53626 h 182582"/>
                <a:gd name="connsiteX3" fmla="*/ 167416 w 183489"/>
                <a:gd name="connsiteY3" fmla="*/ 45965 h 182582"/>
                <a:gd name="connsiteX4" fmla="*/ 167416 w 183489"/>
                <a:gd name="connsiteY4" fmla="*/ 37027 h 182582"/>
                <a:gd name="connsiteX5" fmla="*/ 167416 w 183489"/>
                <a:gd name="connsiteY5" fmla="*/ 37027 h 182582"/>
                <a:gd name="connsiteX6" fmla="*/ 146969 w 183489"/>
                <a:gd name="connsiteY6" fmla="*/ 16599 h 182582"/>
                <a:gd name="connsiteX7" fmla="*/ 138023 w 183489"/>
                <a:gd name="connsiteY7" fmla="*/ 16599 h 182582"/>
                <a:gd name="connsiteX8" fmla="*/ 138023 w 183489"/>
                <a:gd name="connsiteY8" fmla="*/ 16599 h 182582"/>
                <a:gd name="connsiteX9" fmla="*/ 130355 w 183489"/>
                <a:gd name="connsiteY9" fmla="*/ 24259 h 182582"/>
                <a:gd name="connsiteX10" fmla="*/ 113741 w 183489"/>
                <a:gd name="connsiteY10" fmla="*/ 17237 h 182582"/>
                <a:gd name="connsiteX11" fmla="*/ 113741 w 183489"/>
                <a:gd name="connsiteY11" fmla="*/ 6384 h 182582"/>
                <a:gd name="connsiteX12" fmla="*/ 107351 w 183489"/>
                <a:gd name="connsiteY12" fmla="*/ 0 h 182582"/>
                <a:gd name="connsiteX13" fmla="*/ 77957 w 183489"/>
                <a:gd name="connsiteY13" fmla="*/ 0 h 182582"/>
                <a:gd name="connsiteX14" fmla="*/ 71567 w 183489"/>
                <a:gd name="connsiteY14" fmla="*/ 6384 h 182582"/>
                <a:gd name="connsiteX15" fmla="*/ 71567 w 183489"/>
                <a:gd name="connsiteY15" fmla="*/ 17237 h 182582"/>
                <a:gd name="connsiteX16" fmla="*/ 54954 w 183489"/>
                <a:gd name="connsiteY16" fmla="*/ 24259 h 182582"/>
                <a:gd name="connsiteX17" fmla="*/ 47285 w 183489"/>
                <a:gd name="connsiteY17" fmla="*/ 15960 h 182582"/>
                <a:gd name="connsiteX18" fmla="*/ 38340 w 183489"/>
                <a:gd name="connsiteY18" fmla="*/ 15960 h 182582"/>
                <a:gd name="connsiteX19" fmla="*/ 17892 w 183489"/>
                <a:gd name="connsiteY19" fmla="*/ 36389 h 182582"/>
                <a:gd name="connsiteX20" fmla="*/ 17892 w 183489"/>
                <a:gd name="connsiteY20" fmla="*/ 45327 h 182582"/>
                <a:gd name="connsiteX21" fmla="*/ 25560 w 183489"/>
                <a:gd name="connsiteY21" fmla="*/ 52987 h 182582"/>
                <a:gd name="connsiteX22" fmla="*/ 18531 w 183489"/>
                <a:gd name="connsiteY22" fmla="*/ 69586 h 182582"/>
                <a:gd name="connsiteX23" fmla="*/ 6390 w 183489"/>
                <a:gd name="connsiteY23" fmla="*/ 69586 h 182582"/>
                <a:gd name="connsiteX24" fmla="*/ 0 w 183489"/>
                <a:gd name="connsiteY24" fmla="*/ 75970 h 182582"/>
                <a:gd name="connsiteX25" fmla="*/ 0 w 183489"/>
                <a:gd name="connsiteY25" fmla="*/ 105336 h 182582"/>
                <a:gd name="connsiteX26" fmla="*/ 6390 w 183489"/>
                <a:gd name="connsiteY26" fmla="*/ 111720 h 182582"/>
                <a:gd name="connsiteX27" fmla="*/ 17253 w 183489"/>
                <a:gd name="connsiteY27" fmla="*/ 111720 h 182582"/>
                <a:gd name="connsiteX28" fmla="*/ 24282 w 183489"/>
                <a:gd name="connsiteY28" fmla="*/ 128318 h 182582"/>
                <a:gd name="connsiteX29" fmla="*/ 16614 w 183489"/>
                <a:gd name="connsiteY29" fmla="*/ 136617 h 182582"/>
                <a:gd name="connsiteX30" fmla="*/ 14697 w 183489"/>
                <a:gd name="connsiteY30" fmla="*/ 141086 h 182582"/>
                <a:gd name="connsiteX31" fmla="*/ 16614 w 183489"/>
                <a:gd name="connsiteY31" fmla="*/ 145555 h 182582"/>
                <a:gd name="connsiteX32" fmla="*/ 37062 w 183489"/>
                <a:gd name="connsiteY32" fmla="*/ 165984 h 182582"/>
                <a:gd name="connsiteX33" fmla="*/ 46008 w 183489"/>
                <a:gd name="connsiteY33" fmla="*/ 165984 h 182582"/>
                <a:gd name="connsiteX34" fmla="*/ 46008 w 183489"/>
                <a:gd name="connsiteY34" fmla="*/ 165984 h 182582"/>
                <a:gd name="connsiteX35" fmla="*/ 53675 w 183489"/>
                <a:gd name="connsiteY35" fmla="*/ 158323 h 182582"/>
                <a:gd name="connsiteX36" fmla="*/ 70289 w 183489"/>
                <a:gd name="connsiteY36" fmla="*/ 165345 h 182582"/>
                <a:gd name="connsiteX37" fmla="*/ 70289 w 183489"/>
                <a:gd name="connsiteY37" fmla="*/ 176198 h 182582"/>
                <a:gd name="connsiteX38" fmla="*/ 76679 w 183489"/>
                <a:gd name="connsiteY38" fmla="*/ 182582 h 182582"/>
                <a:gd name="connsiteX39" fmla="*/ 106073 w 183489"/>
                <a:gd name="connsiteY39" fmla="*/ 182582 h 182582"/>
                <a:gd name="connsiteX40" fmla="*/ 112463 w 183489"/>
                <a:gd name="connsiteY40" fmla="*/ 176198 h 182582"/>
                <a:gd name="connsiteX41" fmla="*/ 112463 w 183489"/>
                <a:gd name="connsiteY41" fmla="*/ 165345 h 182582"/>
                <a:gd name="connsiteX42" fmla="*/ 129077 w 183489"/>
                <a:gd name="connsiteY42" fmla="*/ 158323 h 182582"/>
                <a:gd name="connsiteX43" fmla="*/ 136745 w 183489"/>
                <a:gd name="connsiteY43" fmla="*/ 165984 h 182582"/>
                <a:gd name="connsiteX44" fmla="*/ 145690 w 183489"/>
                <a:gd name="connsiteY44" fmla="*/ 165984 h 182582"/>
                <a:gd name="connsiteX45" fmla="*/ 166138 w 183489"/>
                <a:gd name="connsiteY45" fmla="*/ 145555 h 182582"/>
                <a:gd name="connsiteX46" fmla="*/ 166138 w 183489"/>
                <a:gd name="connsiteY46" fmla="*/ 136617 h 182582"/>
                <a:gd name="connsiteX47" fmla="*/ 159109 w 183489"/>
                <a:gd name="connsiteY47" fmla="*/ 128957 h 182582"/>
                <a:gd name="connsiteX48" fmla="*/ 166138 w 183489"/>
                <a:gd name="connsiteY48" fmla="*/ 112358 h 182582"/>
                <a:gd name="connsiteX49" fmla="*/ 177001 w 183489"/>
                <a:gd name="connsiteY49" fmla="*/ 112358 h 182582"/>
                <a:gd name="connsiteX50" fmla="*/ 183391 w 183489"/>
                <a:gd name="connsiteY50" fmla="*/ 105974 h 182582"/>
                <a:gd name="connsiteX51" fmla="*/ 183391 w 183489"/>
                <a:gd name="connsiteY51" fmla="*/ 76608 h 182582"/>
                <a:gd name="connsiteX52" fmla="*/ 177640 w 183489"/>
                <a:gd name="connsiteY52" fmla="*/ 70862 h 182582"/>
                <a:gd name="connsiteX53" fmla="*/ 177640 w 183489"/>
                <a:gd name="connsiteY53" fmla="*/ 70862 h 182582"/>
                <a:gd name="connsiteX54" fmla="*/ 171250 w 183489"/>
                <a:gd name="connsiteY54" fmla="*/ 99590 h 182582"/>
                <a:gd name="connsiteX55" fmla="*/ 161665 w 183489"/>
                <a:gd name="connsiteY55" fmla="*/ 99590 h 182582"/>
                <a:gd name="connsiteX56" fmla="*/ 155275 w 183489"/>
                <a:gd name="connsiteY56" fmla="*/ 104697 h 182582"/>
                <a:gd name="connsiteX57" fmla="*/ 145690 w 183489"/>
                <a:gd name="connsiteY57" fmla="*/ 127041 h 182582"/>
                <a:gd name="connsiteX58" fmla="*/ 146330 w 183489"/>
                <a:gd name="connsiteY58" fmla="*/ 135341 h 182582"/>
                <a:gd name="connsiteX59" fmla="*/ 152719 w 183489"/>
                <a:gd name="connsiteY59" fmla="*/ 141724 h 182582"/>
                <a:gd name="connsiteX60" fmla="*/ 141218 w 183489"/>
                <a:gd name="connsiteY60" fmla="*/ 153216 h 182582"/>
                <a:gd name="connsiteX61" fmla="*/ 134189 w 183489"/>
                <a:gd name="connsiteY61" fmla="*/ 146193 h 182582"/>
                <a:gd name="connsiteX62" fmla="*/ 126521 w 183489"/>
                <a:gd name="connsiteY62" fmla="*/ 145555 h 182582"/>
                <a:gd name="connsiteX63" fmla="*/ 104156 w 183489"/>
                <a:gd name="connsiteY63" fmla="*/ 154492 h 182582"/>
                <a:gd name="connsiteX64" fmla="*/ 99044 w 183489"/>
                <a:gd name="connsiteY64" fmla="*/ 160876 h 182582"/>
                <a:gd name="connsiteX65" fmla="*/ 99044 w 183489"/>
                <a:gd name="connsiteY65" fmla="*/ 170452 h 182582"/>
                <a:gd name="connsiteX66" fmla="*/ 83069 w 183489"/>
                <a:gd name="connsiteY66" fmla="*/ 170452 h 182582"/>
                <a:gd name="connsiteX67" fmla="*/ 83069 w 183489"/>
                <a:gd name="connsiteY67" fmla="*/ 160876 h 182582"/>
                <a:gd name="connsiteX68" fmla="*/ 77957 w 183489"/>
                <a:gd name="connsiteY68" fmla="*/ 154492 h 182582"/>
                <a:gd name="connsiteX69" fmla="*/ 56231 w 183489"/>
                <a:gd name="connsiteY69" fmla="*/ 144916 h 182582"/>
                <a:gd name="connsiteX70" fmla="*/ 47925 w 183489"/>
                <a:gd name="connsiteY70" fmla="*/ 145555 h 182582"/>
                <a:gd name="connsiteX71" fmla="*/ 41535 w 183489"/>
                <a:gd name="connsiteY71" fmla="*/ 151939 h 182582"/>
                <a:gd name="connsiteX72" fmla="*/ 30033 w 183489"/>
                <a:gd name="connsiteY72" fmla="*/ 140448 h 182582"/>
                <a:gd name="connsiteX73" fmla="*/ 37062 w 183489"/>
                <a:gd name="connsiteY73" fmla="*/ 133425 h 182582"/>
                <a:gd name="connsiteX74" fmla="*/ 37701 w 183489"/>
                <a:gd name="connsiteY74" fmla="*/ 125765 h 182582"/>
                <a:gd name="connsiteX75" fmla="*/ 28755 w 183489"/>
                <a:gd name="connsiteY75" fmla="*/ 103421 h 182582"/>
                <a:gd name="connsiteX76" fmla="*/ 22365 w 183489"/>
                <a:gd name="connsiteY76" fmla="*/ 98313 h 182582"/>
                <a:gd name="connsiteX77" fmla="*/ 12780 w 183489"/>
                <a:gd name="connsiteY77" fmla="*/ 98313 h 182582"/>
                <a:gd name="connsiteX78" fmla="*/ 12780 w 183489"/>
                <a:gd name="connsiteY78" fmla="*/ 81715 h 182582"/>
                <a:gd name="connsiteX79" fmla="*/ 22365 w 183489"/>
                <a:gd name="connsiteY79" fmla="*/ 81715 h 182582"/>
                <a:gd name="connsiteX80" fmla="*/ 28755 w 183489"/>
                <a:gd name="connsiteY80" fmla="*/ 76608 h 182582"/>
                <a:gd name="connsiteX81" fmla="*/ 38340 w 183489"/>
                <a:gd name="connsiteY81" fmla="*/ 54902 h 182582"/>
                <a:gd name="connsiteX82" fmla="*/ 37701 w 183489"/>
                <a:gd name="connsiteY82" fmla="*/ 46603 h 182582"/>
                <a:gd name="connsiteX83" fmla="*/ 31311 w 183489"/>
                <a:gd name="connsiteY83" fmla="*/ 40219 h 182582"/>
                <a:gd name="connsiteX84" fmla="*/ 42813 w 183489"/>
                <a:gd name="connsiteY84" fmla="*/ 28728 h 182582"/>
                <a:gd name="connsiteX85" fmla="*/ 49841 w 183489"/>
                <a:gd name="connsiteY85" fmla="*/ 35751 h 182582"/>
                <a:gd name="connsiteX86" fmla="*/ 57509 w 183489"/>
                <a:gd name="connsiteY86" fmla="*/ 36389 h 182582"/>
                <a:gd name="connsiteX87" fmla="*/ 79874 w 183489"/>
                <a:gd name="connsiteY87" fmla="*/ 27451 h 182582"/>
                <a:gd name="connsiteX88" fmla="*/ 84986 w 183489"/>
                <a:gd name="connsiteY88" fmla="*/ 21067 h 182582"/>
                <a:gd name="connsiteX89" fmla="*/ 84986 w 183489"/>
                <a:gd name="connsiteY89" fmla="*/ 11491 h 182582"/>
                <a:gd name="connsiteX90" fmla="*/ 101600 w 183489"/>
                <a:gd name="connsiteY90" fmla="*/ 11491 h 182582"/>
                <a:gd name="connsiteX91" fmla="*/ 101600 w 183489"/>
                <a:gd name="connsiteY91" fmla="*/ 21706 h 182582"/>
                <a:gd name="connsiteX92" fmla="*/ 106712 w 183489"/>
                <a:gd name="connsiteY92" fmla="*/ 28090 h 182582"/>
                <a:gd name="connsiteX93" fmla="*/ 129077 w 183489"/>
                <a:gd name="connsiteY93" fmla="*/ 37666 h 182582"/>
                <a:gd name="connsiteX94" fmla="*/ 137384 w 183489"/>
                <a:gd name="connsiteY94" fmla="*/ 37027 h 182582"/>
                <a:gd name="connsiteX95" fmla="*/ 143774 w 183489"/>
                <a:gd name="connsiteY95" fmla="*/ 30643 h 182582"/>
                <a:gd name="connsiteX96" fmla="*/ 155275 w 183489"/>
                <a:gd name="connsiteY96" fmla="*/ 42135 h 182582"/>
                <a:gd name="connsiteX97" fmla="*/ 148247 w 183489"/>
                <a:gd name="connsiteY97" fmla="*/ 49157 h 182582"/>
                <a:gd name="connsiteX98" fmla="*/ 147608 w 183489"/>
                <a:gd name="connsiteY98" fmla="*/ 56818 h 182582"/>
                <a:gd name="connsiteX99" fmla="*/ 156553 w 183489"/>
                <a:gd name="connsiteY99" fmla="*/ 79162 h 182582"/>
                <a:gd name="connsiteX100" fmla="*/ 162943 w 183489"/>
                <a:gd name="connsiteY100" fmla="*/ 84269 h 182582"/>
                <a:gd name="connsiteX101" fmla="*/ 172528 w 183489"/>
                <a:gd name="connsiteY101" fmla="*/ 84269 h 182582"/>
                <a:gd name="connsiteX102" fmla="*/ 171250 w 183489"/>
                <a:gd name="connsiteY102" fmla="*/ 99590 h 18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83489" h="182582">
                  <a:moveTo>
                    <a:pt x="177640" y="70862"/>
                  </a:moveTo>
                  <a:lnTo>
                    <a:pt x="166777" y="70862"/>
                  </a:lnTo>
                  <a:cubicBezTo>
                    <a:pt x="164860" y="65117"/>
                    <a:pt x="162943" y="59371"/>
                    <a:pt x="159748" y="53626"/>
                  </a:cubicBezTo>
                  <a:lnTo>
                    <a:pt x="167416" y="45965"/>
                  </a:lnTo>
                  <a:cubicBezTo>
                    <a:pt x="169972" y="43411"/>
                    <a:pt x="169972" y="39581"/>
                    <a:pt x="167416" y="37027"/>
                  </a:cubicBezTo>
                  <a:cubicBezTo>
                    <a:pt x="167416" y="37027"/>
                    <a:pt x="167416" y="37027"/>
                    <a:pt x="167416" y="37027"/>
                  </a:cubicBezTo>
                  <a:lnTo>
                    <a:pt x="146969" y="16599"/>
                  </a:lnTo>
                  <a:cubicBezTo>
                    <a:pt x="144413" y="14045"/>
                    <a:pt x="140579" y="14045"/>
                    <a:pt x="138023" y="16599"/>
                  </a:cubicBezTo>
                  <a:cubicBezTo>
                    <a:pt x="138023" y="16599"/>
                    <a:pt x="138023" y="16599"/>
                    <a:pt x="138023" y="16599"/>
                  </a:cubicBezTo>
                  <a:lnTo>
                    <a:pt x="130355" y="24259"/>
                  </a:lnTo>
                  <a:cubicBezTo>
                    <a:pt x="125243" y="21067"/>
                    <a:pt x="119492" y="18514"/>
                    <a:pt x="113741" y="17237"/>
                  </a:cubicBezTo>
                  <a:lnTo>
                    <a:pt x="113741" y="6384"/>
                  </a:lnTo>
                  <a:cubicBezTo>
                    <a:pt x="113741" y="2554"/>
                    <a:pt x="111185" y="0"/>
                    <a:pt x="107351" y="0"/>
                  </a:cubicBezTo>
                  <a:lnTo>
                    <a:pt x="77957" y="0"/>
                  </a:lnTo>
                  <a:cubicBezTo>
                    <a:pt x="74123" y="0"/>
                    <a:pt x="71567" y="2554"/>
                    <a:pt x="71567" y="6384"/>
                  </a:cubicBezTo>
                  <a:lnTo>
                    <a:pt x="71567" y="17237"/>
                  </a:lnTo>
                  <a:cubicBezTo>
                    <a:pt x="65816" y="19152"/>
                    <a:pt x="60065" y="21067"/>
                    <a:pt x="54954" y="24259"/>
                  </a:cubicBezTo>
                  <a:lnTo>
                    <a:pt x="47285" y="15960"/>
                  </a:lnTo>
                  <a:cubicBezTo>
                    <a:pt x="44730" y="13407"/>
                    <a:pt x="40896" y="13407"/>
                    <a:pt x="38340" y="15960"/>
                  </a:cubicBezTo>
                  <a:lnTo>
                    <a:pt x="17892" y="36389"/>
                  </a:lnTo>
                  <a:cubicBezTo>
                    <a:pt x="15336" y="38943"/>
                    <a:pt x="15336" y="42773"/>
                    <a:pt x="17892" y="45327"/>
                  </a:cubicBezTo>
                  <a:lnTo>
                    <a:pt x="25560" y="52987"/>
                  </a:lnTo>
                  <a:cubicBezTo>
                    <a:pt x="22365" y="58094"/>
                    <a:pt x="20448" y="63840"/>
                    <a:pt x="18531" y="69586"/>
                  </a:cubicBezTo>
                  <a:lnTo>
                    <a:pt x="6390" y="69586"/>
                  </a:lnTo>
                  <a:cubicBezTo>
                    <a:pt x="2556" y="69586"/>
                    <a:pt x="0" y="72139"/>
                    <a:pt x="0" y="75970"/>
                  </a:cubicBezTo>
                  <a:lnTo>
                    <a:pt x="0" y="105336"/>
                  </a:lnTo>
                  <a:cubicBezTo>
                    <a:pt x="0" y="109166"/>
                    <a:pt x="2556" y="111720"/>
                    <a:pt x="6390" y="111720"/>
                  </a:cubicBezTo>
                  <a:lnTo>
                    <a:pt x="17253" y="111720"/>
                  </a:lnTo>
                  <a:cubicBezTo>
                    <a:pt x="19170" y="117465"/>
                    <a:pt x="21087" y="123211"/>
                    <a:pt x="24282" y="128318"/>
                  </a:cubicBezTo>
                  <a:lnTo>
                    <a:pt x="16614" y="136617"/>
                  </a:lnTo>
                  <a:cubicBezTo>
                    <a:pt x="15336" y="137894"/>
                    <a:pt x="14697" y="139171"/>
                    <a:pt x="14697" y="141086"/>
                  </a:cubicBezTo>
                  <a:cubicBezTo>
                    <a:pt x="14697" y="143001"/>
                    <a:pt x="15336" y="144278"/>
                    <a:pt x="16614" y="145555"/>
                  </a:cubicBezTo>
                  <a:lnTo>
                    <a:pt x="37062" y="165984"/>
                  </a:lnTo>
                  <a:cubicBezTo>
                    <a:pt x="39618" y="168537"/>
                    <a:pt x="43451" y="168537"/>
                    <a:pt x="46008" y="165984"/>
                  </a:cubicBezTo>
                  <a:cubicBezTo>
                    <a:pt x="46008" y="165984"/>
                    <a:pt x="46008" y="165984"/>
                    <a:pt x="46008" y="165984"/>
                  </a:cubicBezTo>
                  <a:lnTo>
                    <a:pt x="53675" y="158323"/>
                  </a:lnTo>
                  <a:cubicBezTo>
                    <a:pt x="58788" y="161515"/>
                    <a:pt x="64538" y="164068"/>
                    <a:pt x="70289" y="165345"/>
                  </a:cubicBezTo>
                  <a:lnTo>
                    <a:pt x="70289" y="176198"/>
                  </a:lnTo>
                  <a:cubicBezTo>
                    <a:pt x="70289" y="180028"/>
                    <a:pt x="72845" y="182582"/>
                    <a:pt x="76679" y="182582"/>
                  </a:cubicBezTo>
                  <a:lnTo>
                    <a:pt x="106073" y="182582"/>
                  </a:lnTo>
                  <a:cubicBezTo>
                    <a:pt x="109907" y="182582"/>
                    <a:pt x="112463" y="180028"/>
                    <a:pt x="112463" y="176198"/>
                  </a:cubicBezTo>
                  <a:lnTo>
                    <a:pt x="112463" y="165345"/>
                  </a:lnTo>
                  <a:cubicBezTo>
                    <a:pt x="118214" y="163430"/>
                    <a:pt x="123965" y="161515"/>
                    <a:pt x="129077" y="158323"/>
                  </a:cubicBezTo>
                  <a:lnTo>
                    <a:pt x="136745" y="165984"/>
                  </a:lnTo>
                  <a:cubicBezTo>
                    <a:pt x="139301" y="168537"/>
                    <a:pt x="143135" y="168537"/>
                    <a:pt x="145690" y="165984"/>
                  </a:cubicBezTo>
                  <a:lnTo>
                    <a:pt x="166138" y="145555"/>
                  </a:lnTo>
                  <a:cubicBezTo>
                    <a:pt x="168694" y="143001"/>
                    <a:pt x="168694" y="139171"/>
                    <a:pt x="166138" y="136617"/>
                  </a:cubicBezTo>
                  <a:lnTo>
                    <a:pt x="159109" y="128957"/>
                  </a:lnTo>
                  <a:cubicBezTo>
                    <a:pt x="162304" y="123849"/>
                    <a:pt x="164221" y="118104"/>
                    <a:pt x="166138" y="112358"/>
                  </a:cubicBezTo>
                  <a:lnTo>
                    <a:pt x="177001" y="112358"/>
                  </a:lnTo>
                  <a:cubicBezTo>
                    <a:pt x="180835" y="112358"/>
                    <a:pt x="183391" y="109805"/>
                    <a:pt x="183391" y="105974"/>
                  </a:cubicBezTo>
                  <a:lnTo>
                    <a:pt x="183391" y="76608"/>
                  </a:lnTo>
                  <a:cubicBezTo>
                    <a:pt x="184030" y="73416"/>
                    <a:pt x="181474" y="70862"/>
                    <a:pt x="177640" y="70862"/>
                  </a:cubicBezTo>
                  <a:cubicBezTo>
                    <a:pt x="177640" y="70862"/>
                    <a:pt x="177640" y="70862"/>
                    <a:pt x="177640" y="70862"/>
                  </a:cubicBezTo>
                  <a:close/>
                  <a:moveTo>
                    <a:pt x="171250" y="99590"/>
                  </a:moveTo>
                  <a:lnTo>
                    <a:pt x="161665" y="99590"/>
                  </a:lnTo>
                  <a:cubicBezTo>
                    <a:pt x="158470" y="99590"/>
                    <a:pt x="155914" y="101505"/>
                    <a:pt x="155275" y="104697"/>
                  </a:cubicBezTo>
                  <a:cubicBezTo>
                    <a:pt x="153358" y="112358"/>
                    <a:pt x="150164" y="120019"/>
                    <a:pt x="145690" y="127041"/>
                  </a:cubicBezTo>
                  <a:cubicBezTo>
                    <a:pt x="143774" y="129595"/>
                    <a:pt x="144413" y="132787"/>
                    <a:pt x="146330" y="135341"/>
                  </a:cubicBezTo>
                  <a:lnTo>
                    <a:pt x="152719" y="141724"/>
                  </a:lnTo>
                  <a:lnTo>
                    <a:pt x="141218" y="153216"/>
                  </a:lnTo>
                  <a:lnTo>
                    <a:pt x="134189" y="146193"/>
                  </a:lnTo>
                  <a:cubicBezTo>
                    <a:pt x="132272" y="144278"/>
                    <a:pt x="128438" y="143640"/>
                    <a:pt x="126521" y="145555"/>
                  </a:cubicBezTo>
                  <a:cubicBezTo>
                    <a:pt x="119492" y="150024"/>
                    <a:pt x="112463" y="153216"/>
                    <a:pt x="104156" y="154492"/>
                  </a:cubicBezTo>
                  <a:cubicBezTo>
                    <a:pt x="100961" y="155131"/>
                    <a:pt x="99044" y="157684"/>
                    <a:pt x="99044" y="160876"/>
                  </a:cubicBezTo>
                  <a:lnTo>
                    <a:pt x="99044" y="170452"/>
                  </a:lnTo>
                  <a:lnTo>
                    <a:pt x="83069" y="170452"/>
                  </a:lnTo>
                  <a:lnTo>
                    <a:pt x="83069" y="160876"/>
                  </a:lnTo>
                  <a:cubicBezTo>
                    <a:pt x="83069" y="157684"/>
                    <a:pt x="81152" y="155131"/>
                    <a:pt x="77957" y="154492"/>
                  </a:cubicBezTo>
                  <a:cubicBezTo>
                    <a:pt x="70289" y="152577"/>
                    <a:pt x="62621" y="149385"/>
                    <a:pt x="56231" y="144916"/>
                  </a:cubicBezTo>
                  <a:cubicBezTo>
                    <a:pt x="53675" y="143001"/>
                    <a:pt x="50480" y="143640"/>
                    <a:pt x="47925" y="145555"/>
                  </a:cubicBezTo>
                  <a:lnTo>
                    <a:pt x="41535" y="151939"/>
                  </a:lnTo>
                  <a:lnTo>
                    <a:pt x="30033" y="140448"/>
                  </a:lnTo>
                  <a:lnTo>
                    <a:pt x="37062" y="133425"/>
                  </a:lnTo>
                  <a:cubicBezTo>
                    <a:pt x="38979" y="131510"/>
                    <a:pt x="39618" y="127680"/>
                    <a:pt x="37701" y="125765"/>
                  </a:cubicBezTo>
                  <a:cubicBezTo>
                    <a:pt x="33228" y="118742"/>
                    <a:pt x="30033" y="111720"/>
                    <a:pt x="28755" y="103421"/>
                  </a:cubicBezTo>
                  <a:cubicBezTo>
                    <a:pt x="28116" y="100229"/>
                    <a:pt x="25560" y="98313"/>
                    <a:pt x="22365" y="98313"/>
                  </a:cubicBezTo>
                  <a:lnTo>
                    <a:pt x="12780" y="98313"/>
                  </a:lnTo>
                  <a:lnTo>
                    <a:pt x="12780" y="81715"/>
                  </a:lnTo>
                  <a:lnTo>
                    <a:pt x="22365" y="81715"/>
                  </a:lnTo>
                  <a:cubicBezTo>
                    <a:pt x="25560" y="81715"/>
                    <a:pt x="28116" y="79800"/>
                    <a:pt x="28755" y="76608"/>
                  </a:cubicBezTo>
                  <a:cubicBezTo>
                    <a:pt x="30672" y="68947"/>
                    <a:pt x="33867" y="61286"/>
                    <a:pt x="38340" y="54902"/>
                  </a:cubicBezTo>
                  <a:cubicBezTo>
                    <a:pt x="40257" y="52349"/>
                    <a:pt x="39618" y="49157"/>
                    <a:pt x="37701" y="46603"/>
                  </a:cubicBezTo>
                  <a:lnTo>
                    <a:pt x="31311" y="40219"/>
                  </a:lnTo>
                  <a:lnTo>
                    <a:pt x="42813" y="28728"/>
                  </a:lnTo>
                  <a:lnTo>
                    <a:pt x="49841" y="35751"/>
                  </a:lnTo>
                  <a:cubicBezTo>
                    <a:pt x="51759" y="37666"/>
                    <a:pt x="55593" y="38304"/>
                    <a:pt x="57509" y="36389"/>
                  </a:cubicBezTo>
                  <a:cubicBezTo>
                    <a:pt x="64538" y="31920"/>
                    <a:pt x="71567" y="28728"/>
                    <a:pt x="79874" y="27451"/>
                  </a:cubicBezTo>
                  <a:cubicBezTo>
                    <a:pt x="83069" y="26813"/>
                    <a:pt x="84986" y="24259"/>
                    <a:pt x="84986" y="21067"/>
                  </a:cubicBezTo>
                  <a:lnTo>
                    <a:pt x="84986" y="11491"/>
                  </a:lnTo>
                  <a:lnTo>
                    <a:pt x="101600" y="11491"/>
                  </a:lnTo>
                  <a:lnTo>
                    <a:pt x="101600" y="21706"/>
                  </a:lnTo>
                  <a:cubicBezTo>
                    <a:pt x="101600" y="24898"/>
                    <a:pt x="103517" y="27451"/>
                    <a:pt x="106712" y="28090"/>
                  </a:cubicBezTo>
                  <a:cubicBezTo>
                    <a:pt x="114380" y="30005"/>
                    <a:pt x="122048" y="33197"/>
                    <a:pt x="129077" y="37666"/>
                  </a:cubicBezTo>
                  <a:cubicBezTo>
                    <a:pt x="131633" y="39581"/>
                    <a:pt x="134828" y="38943"/>
                    <a:pt x="137384" y="37027"/>
                  </a:cubicBezTo>
                  <a:lnTo>
                    <a:pt x="143774" y="30643"/>
                  </a:lnTo>
                  <a:lnTo>
                    <a:pt x="155275" y="42135"/>
                  </a:lnTo>
                  <a:lnTo>
                    <a:pt x="148247" y="49157"/>
                  </a:lnTo>
                  <a:cubicBezTo>
                    <a:pt x="146330" y="51072"/>
                    <a:pt x="145690" y="54264"/>
                    <a:pt x="147608" y="56818"/>
                  </a:cubicBezTo>
                  <a:cubicBezTo>
                    <a:pt x="152080" y="63840"/>
                    <a:pt x="155275" y="70862"/>
                    <a:pt x="156553" y="79162"/>
                  </a:cubicBezTo>
                  <a:cubicBezTo>
                    <a:pt x="157192" y="82354"/>
                    <a:pt x="159748" y="84269"/>
                    <a:pt x="162943" y="84269"/>
                  </a:cubicBezTo>
                  <a:lnTo>
                    <a:pt x="172528" y="84269"/>
                  </a:lnTo>
                  <a:lnTo>
                    <a:pt x="171250" y="9959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56" name="Graphic 4">
              <a:extLst>
                <a:ext uri="{FF2B5EF4-FFF2-40B4-BE49-F238E27FC236}">
                  <a16:creationId xmlns:a16="http://schemas.microsoft.com/office/drawing/2014/main" id="{112F0E6B-4110-5800-F71F-D941CF9D3D32}"/>
                </a:ext>
              </a:extLst>
            </p:cNvPr>
            <p:cNvSpPr/>
            <p:nvPr/>
          </p:nvSpPr>
          <p:spPr>
            <a:xfrm>
              <a:off x="1603874" y="4086549"/>
              <a:ext cx="183391" cy="34473"/>
            </a:xfrm>
            <a:custGeom>
              <a:avLst/>
              <a:gdLst>
                <a:gd name="connsiteX0" fmla="*/ 166138 w 183391"/>
                <a:gd name="connsiteY0" fmla="*/ 0 h 34473"/>
                <a:gd name="connsiteX1" fmla="*/ 17253 w 183391"/>
                <a:gd name="connsiteY1" fmla="*/ 0 h 34473"/>
                <a:gd name="connsiteX2" fmla="*/ 0 w 183391"/>
                <a:gd name="connsiteY2" fmla="*/ 17237 h 34473"/>
                <a:gd name="connsiteX3" fmla="*/ 17253 w 183391"/>
                <a:gd name="connsiteY3" fmla="*/ 34474 h 34473"/>
                <a:gd name="connsiteX4" fmla="*/ 166138 w 183391"/>
                <a:gd name="connsiteY4" fmla="*/ 34474 h 34473"/>
                <a:gd name="connsiteX5" fmla="*/ 183391 w 183391"/>
                <a:gd name="connsiteY5" fmla="*/ 17237 h 34473"/>
                <a:gd name="connsiteX6" fmla="*/ 166138 w 183391"/>
                <a:gd name="connsiteY6" fmla="*/ 0 h 34473"/>
                <a:gd name="connsiteX7" fmla="*/ 79874 w 183391"/>
                <a:gd name="connsiteY7" fmla="*/ 22344 h 34473"/>
                <a:gd name="connsiteX8" fmla="*/ 83069 w 183391"/>
                <a:gd name="connsiteY8" fmla="*/ 12768 h 34473"/>
                <a:gd name="connsiteX9" fmla="*/ 86264 w 183391"/>
                <a:gd name="connsiteY9" fmla="*/ 12768 h 34473"/>
                <a:gd name="connsiteX10" fmla="*/ 83069 w 183391"/>
                <a:gd name="connsiteY10" fmla="*/ 22344 h 34473"/>
                <a:gd name="connsiteX11" fmla="*/ 79874 w 183391"/>
                <a:gd name="connsiteY11" fmla="*/ 22344 h 34473"/>
                <a:gd name="connsiteX12" fmla="*/ 62621 w 183391"/>
                <a:gd name="connsiteY12" fmla="*/ 22344 h 34473"/>
                <a:gd name="connsiteX13" fmla="*/ 65816 w 183391"/>
                <a:gd name="connsiteY13" fmla="*/ 12768 h 34473"/>
                <a:gd name="connsiteX14" fmla="*/ 69011 w 183391"/>
                <a:gd name="connsiteY14" fmla="*/ 12768 h 34473"/>
                <a:gd name="connsiteX15" fmla="*/ 65816 w 183391"/>
                <a:gd name="connsiteY15" fmla="*/ 22344 h 34473"/>
                <a:gd name="connsiteX16" fmla="*/ 62621 w 183391"/>
                <a:gd name="connsiteY16" fmla="*/ 22344 h 34473"/>
                <a:gd name="connsiteX17" fmla="*/ 46008 w 183391"/>
                <a:gd name="connsiteY17" fmla="*/ 22344 h 34473"/>
                <a:gd name="connsiteX18" fmla="*/ 49203 w 183391"/>
                <a:gd name="connsiteY18" fmla="*/ 12768 h 34473"/>
                <a:gd name="connsiteX19" fmla="*/ 52398 w 183391"/>
                <a:gd name="connsiteY19" fmla="*/ 12768 h 34473"/>
                <a:gd name="connsiteX20" fmla="*/ 49203 w 183391"/>
                <a:gd name="connsiteY20" fmla="*/ 22344 h 34473"/>
                <a:gd name="connsiteX21" fmla="*/ 46008 w 183391"/>
                <a:gd name="connsiteY21" fmla="*/ 22344 h 34473"/>
                <a:gd name="connsiteX22" fmla="*/ 28755 w 183391"/>
                <a:gd name="connsiteY22" fmla="*/ 22344 h 34473"/>
                <a:gd name="connsiteX23" fmla="*/ 31950 w 183391"/>
                <a:gd name="connsiteY23" fmla="*/ 12768 h 34473"/>
                <a:gd name="connsiteX24" fmla="*/ 35145 w 183391"/>
                <a:gd name="connsiteY24" fmla="*/ 12768 h 34473"/>
                <a:gd name="connsiteX25" fmla="*/ 31950 w 183391"/>
                <a:gd name="connsiteY25" fmla="*/ 22344 h 34473"/>
                <a:gd name="connsiteX26" fmla="*/ 28755 w 183391"/>
                <a:gd name="connsiteY26" fmla="*/ 22344 h 34473"/>
                <a:gd name="connsiteX27" fmla="*/ 17253 w 183391"/>
                <a:gd name="connsiteY27" fmla="*/ 12768 h 34473"/>
                <a:gd name="connsiteX28" fmla="*/ 17892 w 183391"/>
                <a:gd name="connsiteY28" fmla="*/ 12768 h 34473"/>
                <a:gd name="connsiteX29" fmla="*/ 14697 w 183391"/>
                <a:gd name="connsiteY29" fmla="*/ 21706 h 34473"/>
                <a:gd name="connsiteX30" fmla="*/ 12141 w 183391"/>
                <a:gd name="connsiteY30" fmla="*/ 17875 h 34473"/>
                <a:gd name="connsiteX31" fmla="*/ 17253 w 183391"/>
                <a:gd name="connsiteY31" fmla="*/ 12768 h 34473"/>
                <a:gd name="connsiteX32" fmla="*/ 17253 w 183391"/>
                <a:gd name="connsiteY32" fmla="*/ 12768 h 34473"/>
                <a:gd name="connsiteX33" fmla="*/ 166138 w 183391"/>
                <a:gd name="connsiteY33" fmla="*/ 22344 h 34473"/>
                <a:gd name="connsiteX34" fmla="*/ 97127 w 183391"/>
                <a:gd name="connsiteY34" fmla="*/ 22344 h 34473"/>
                <a:gd name="connsiteX35" fmla="*/ 100322 w 183391"/>
                <a:gd name="connsiteY35" fmla="*/ 12768 h 34473"/>
                <a:gd name="connsiteX36" fmla="*/ 166138 w 183391"/>
                <a:gd name="connsiteY36" fmla="*/ 12768 h 34473"/>
                <a:gd name="connsiteX37" fmla="*/ 170611 w 183391"/>
                <a:gd name="connsiteY37" fmla="*/ 17237 h 34473"/>
                <a:gd name="connsiteX38" fmla="*/ 166138 w 183391"/>
                <a:gd name="connsiteY38" fmla="*/ 22344 h 34473"/>
                <a:gd name="connsiteX39" fmla="*/ 166138 w 183391"/>
                <a:gd name="connsiteY39" fmla="*/ 2234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3391" h="34473">
                  <a:moveTo>
                    <a:pt x="166138" y="0"/>
                  </a:moveTo>
                  <a:lnTo>
                    <a:pt x="17253" y="0"/>
                  </a:lnTo>
                  <a:cubicBezTo>
                    <a:pt x="7668" y="0"/>
                    <a:pt x="0" y="7661"/>
                    <a:pt x="0" y="17237"/>
                  </a:cubicBezTo>
                  <a:cubicBezTo>
                    <a:pt x="0" y="26813"/>
                    <a:pt x="7668" y="34474"/>
                    <a:pt x="17253" y="34474"/>
                  </a:cubicBezTo>
                  <a:lnTo>
                    <a:pt x="166138" y="34474"/>
                  </a:lnTo>
                  <a:cubicBezTo>
                    <a:pt x="175723" y="34474"/>
                    <a:pt x="183391" y="26813"/>
                    <a:pt x="183391" y="17237"/>
                  </a:cubicBezTo>
                  <a:cubicBezTo>
                    <a:pt x="183391" y="8299"/>
                    <a:pt x="175723" y="0"/>
                    <a:pt x="166138" y="0"/>
                  </a:cubicBezTo>
                  <a:close/>
                  <a:moveTo>
                    <a:pt x="79874" y="22344"/>
                  </a:moveTo>
                  <a:lnTo>
                    <a:pt x="83069" y="12768"/>
                  </a:lnTo>
                  <a:lnTo>
                    <a:pt x="86264" y="12768"/>
                  </a:lnTo>
                  <a:lnTo>
                    <a:pt x="83069" y="22344"/>
                  </a:lnTo>
                  <a:lnTo>
                    <a:pt x="79874" y="22344"/>
                  </a:lnTo>
                  <a:close/>
                  <a:moveTo>
                    <a:pt x="62621" y="22344"/>
                  </a:moveTo>
                  <a:lnTo>
                    <a:pt x="65816" y="12768"/>
                  </a:lnTo>
                  <a:lnTo>
                    <a:pt x="69011" y="12768"/>
                  </a:lnTo>
                  <a:lnTo>
                    <a:pt x="65816" y="22344"/>
                  </a:lnTo>
                  <a:lnTo>
                    <a:pt x="62621" y="22344"/>
                  </a:lnTo>
                  <a:close/>
                  <a:moveTo>
                    <a:pt x="46008" y="22344"/>
                  </a:moveTo>
                  <a:lnTo>
                    <a:pt x="49203" y="12768"/>
                  </a:lnTo>
                  <a:lnTo>
                    <a:pt x="52398" y="12768"/>
                  </a:lnTo>
                  <a:lnTo>
                    <a:pt x="49203" y="22344"/>
                  </a:lnTo>
                  <a:lnTo>
                    <a:pt x="46008" y="22344"/>
                  </a:lnTo>
                  <a:close/>
                  <a:moveTo>
                    <a:pt x="28755" y="22344"/>
                  </a:moveTo>
                  <a:lnTo>
                    <a:pt x="31950" y="12768"/>
                  </a:lnTo>
                  <a:lnTo>
                    <a:pt x="35145" y="12768"/>
                  </a:lnTo>
                  <a:lnTo>
                    <a:pt x="31950" y="22344"/>
                  </a:lnTo>
                  <a:lnTo>
                    <a:pt x="28755" y="22344"/>
                  </a:lnTo>
                  <a:close/>
                  <a:moveTo>
                    <a:pt x="17253" y="12768"/>
                  </a:moveTo>
                  <a:lnTo>
                    <a:pt x="17892" y="12768"/>
                  </a:lnTo>
                  <a:lnTo>
                    <a:pt x="14697" y="21706"/>
                  </a:lnTo>
                  <a:cubicBezTo>
                    <a:pt x="13419" y="21067"/>
                    <a:pt x="12141" y="19152"/>
                    <a:pt x="12141" y="17875"/>
                  </a:cubicBezTo>
                  <a:cubicBezTo>
                    <a:pt x="12780" y="15322"/>
                    <a:pt x="14697" y="12768"/>
                    <a:pt x="17253" y="12768"/>
                  </a:cubicBezTo>
                  <a:lnTo>
                    <a:pt x="17253" y="12768"/>
                  </a:lnTo>
                  <a:close/>
                  <a:moveTo>
                    <a:pt x="166138" y="22344"/>
                  </a:moveTo>
                  <a:lnTo>
                    <a:pt x="97127" y="22344"/>
                  </a:lnTo>
                  <a:lnTo>
                    <a:pt x="100322" y="12768"/>
                  </a:lnTo>
                  <a:lnTo>
                    <a:pt x="166138" y="12768"/>
                  </a:lnTo>
                  <a:cubicBezTo>
                    <a:pt x="168694" y="12768"/>
                    <a:pt x="170611" y="14683"/>
                    <a:pt x="170611" y="17237"/>
                  </a:cubicBezTo>
                  <a:cubicBezTo>
                    <a:pt x="170611" y="19790"/>
                    <a:pt x="168694" y="22344"/>
                    <a:pt x="166138" y="22344"/>
                  </a:cubicBezTo>
                  <a:cubicBezTo>
                    <a:pt x="166138" y="22344"/>
                    <a:pt x="166138" y="22344"/>
                    <a:pt x="166138" y="2234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grpSp>
      <p:grpSp>
        <p:nvGrpSpPr>
          <p:cNvPr id="57" name="Graphic 4">
            <a:extLst>
              <a:ext uri="{FF2B5EF4-FFF2-40B4-BE49-F238E27FC236}">
                <a16:creationId xmlns:a16="http://schemas.microsoft.com/office/drawing/2014/main" id="{9FD1238D-8523-F8BE-6C52-B6F4F57E1716}"/>
              </a:ext>
            </a:extLst>
          </p:cNvPr>
          <p:cNvGrpSpPr>
            <a:grpSpLocks noChangeAspect="1"/>
          </p:cNvGrpSpPr>
          <p:nvPr/>
        </p:nvGrpSpPr>
        <p:grpSpPr>
          <a:xfrm>
            <a:off x="9289960" y="2477646"/>
            <a:ext cx="1465482" cy="1465482"/>
            <a:chOff x="467743" y="1402085"/>
            <a:chExt cx="361670" cy="361333"/>
          </a:xfrm>
          <a:solidFill>
            <a:schemeClr val="accent5"/>
          </a:solidFill>
        </p:grpSpPr>
        <p:sp>
          <p:nvSpPr>
            <p:cNvPr id="58" name="Graphic 4">
              <a:extLst>
                <a:ext uri="{FF2B5EF4-FFF2-40B4-BE49-F238E27FC236}">
                  <a16:creationId xmlns:a16="http://schemas.microsoft.com/office/drawing/2014/main" id="{8585655A-DD2F-ED25-48E5-FA749E278B1D}"/>
                </a:ext>
              </a:extLst>
            </p:cNvPr>
            <p:cNvSpPr/>
            <p:nvPr/>
          </p:nvSpPr>
          <p:spPr>
            <a:xfrm>
              <a:off x="467743" y="1402085"/>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1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257"/>
                    <a:pt x="81152" y="361333"/>
                    <a:pt x="180835" y="361333"/>
                  </a:cubicBezTo>
                  <a:cubicBezTo>
                    <a:pt x="281157" y="361333"/>
                    <a:pt x="361670" y="280257"/>
                    <a:pt x="361670" y="180667"/>
                  </a:cubicBezTo>
                  <a:cubicBezTo>
                    <a:pt x="361670" y="81077"/>
                    <a:pt x="280518" y="0"/>
                    <a:pt x="180835" y="0"/>
                  </a:cubicBezTo>
                  <a:close/>
                  <a:moveTo>
                    <a:pt x="180835" y="349204"/>
                  </a:moveTo>
                  <a:cubicBezTo>
                    <a:pt x="88181" y="349204"/>
                    <a:pt x="12780" y="273873"/>
                    <a:pt x="12780" y="181305"/>
                  </a:cubicBezTo>
                  <a:cubicBezTo>
                    <a:pt x="12780" y="88737"/>
                    <a:pt x="88181" y="13406"/>
                    <a:pt x="180835" y="13406"/>
                  </a:cubicBezTo>
                  <a:cubicBezTo>
                    <a:pt x="273489" y="13406"/>
                    <a:pt x="348891" y="88737"/>
                    <a:pt x="348891" y="181305"/>
                  </a:cubicBezTo>
                  <a:cubicBezTo>
                    <a:pt x="348891" y="273873"/>
                    <a:pt x="273489" y="349204"/>
                    <a:pt x="180835"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60" name="Graphic 4">
              <a:extLst>
                <a:ext uri="{FF2B5EF4-FFF2-40B4-BE49-F238E27FC236}">
                  <a16:creationId xmlns:a16="http://schemas.microsoft.com/office/drawing/2014/main" id="{91A23558-4CBB-93DA-F8D2-81ECA341E3DB}"/>
                </a:ext>
              </a:extLst>
            </p:cNvPr>
            <p:cNvSpPr/>
            <p:nvPr/>
          </p:nvSpPr>
          <p:spPr>
            <a:xfrm>
              <a:off x="539310" y="1485076"/>
              <a:ext cx="217896" cy="195988"/>
            </a:xfrm>
            <a:custGeom>
              <a:avLst/>
              <a:gdLst>
                <a:gd name="connsiteX0" fmla="*/ 211507 w 217896"/>
                <a:gd name="connsiteY0" fmla="*/ 66393 h 195988"/>
                <a:gd name="connsiteX1" fmla="*/ 200644 w 217896"/>
                <a:gd name="connsiteY1" fmla="*/ 66393 h 195988"/>
                <a:gd name="connsiteX2" fmla="*/ 174445 w 217896"/>
                <a:gd name="connsiteY2" fmla="*/ 33197 h 195988"/>
                <a:gd name="connsiteX3" fmla="*/ 180835 w 217896"/>
                <a:gd name="connsiteY3" fmla="*/ 8299 h 195988"/>
                <a:gd name="connsiteX4" fmla="*/ 179557 w 217896"/>
                <a:gd name="connsiteY4" fmla="*/ 2554 h 195988"/>
                <a:gd name="connsiteX5" fmla="*/ 174445 w 217896"/>
                <a:gd name="connsiteY5" fmla="*/ 0 h 195988"/>
                <a:gd name="connsiteX6" fmla="*/ 135467 w 217896"/>
                <a:gd name="connsiteY6" fmla="*/ 20429 h 195988"/>
                <a:gd name="connsiteX7" fmla="*/ 94571 w 217896"/>
                <a:gd name="connsiteY7" fmla="*/ 14683 h 195988"/>
                <a:gd name="connsiteX8" fmla="*/ 0 w 217896"/>
                <a:gd name="connsiteY8" fmla="*/ 109166 h 195988"/>
                <a:gd name="connsiteX9" fmla="*/ 12780 w 217896"/>
                <a:gd name="connsiteY9" fmla="*/ 156408 h 195988"/>
                <a:gd name="connsiteX10" fmla="*/ 17892 w 217896"/>
                <a:gd name="connsiteY10" fmla="*/ 159600 h 195988"/>
                <a:gd name="connsiteX11" fmla="*/ 44091 w 217896"/>
                <a:gd name="connsiteY11" fmla="*/ 189604 h 195988"/>
                <a:gd name="connsiteX12" fmla="*/ 50481 w 217896"/>
                <a:gd name="connsiteY12" fmla="*/ 195988 h 195988"/>
                <a:gd name="connsiteX13" fmla="*/ 86903 w 217896"/>
                <a:gd name="connsiteY13" fmla="*/ 195988 h 195988"/>
                <a:gd name="connsiteX14" fmla="*/ 93293 w 217896"/>
                <a:gd name="connsiteY14" fmla="*/ 189604 h 195988"/>
                <a:gd name="connsiteX15" fmla="*/ 93293 w 217896"/>
                <a:gd name="connsiteY15" fmla="*/ 181305 h 195988"/>
                <a:gd name="connsiteX16" fmla="*/ 109907 w 217896"/>
                <a:gd name="connsiteY16" fmla="*/ 181305 h 195988"/>
                <a:gd name="connsiteX17" fmla="*/ 109907 w 217896"/>
                <a:gd name="connsiteY17" fmla="*/ 189604 h 195988"/>
                <a:gd name="connsiteX18" fmla="*/ 116297 w 217896"/>
                <a:gd name="connsiteY18" fmla="*/ 195988 h 195988"/>
                <a:gd name="connsiteX19" fmla="*/ 152720 w 217896"/>
                <a:gd name="connsiteY19" fmla="*/ 195988 h 195988"/>
                <a:gd name="connsiteX20" fmla="*/ 159109 w 217896"/>
                <a:gd name="connsiteY20" fmla="*/ 189604 h 195988"/>
                <a:gd name="connsiteX21" fmla="*/ 159109 w 217896"/>
                <a:gd name="connsiteY21" fmla="*/ 176836 h 195988"/>
                <a:gd name="connsiteX22" fmla="*/ 187225 w 217896"/>
                <a:gd name="connsiteY22" fmla="*/ 122572 h 195988"/>
                <a:gd name="connsiteX23" fmla="*/ 211507 w 217896"/>
                <a:gd name="connsiteY23" fmla="*/ 122572 h 195988"/>
                <a:gd name="connsiteX24" fmla="*/ 217897 w 217896"/>
                <a:gd name="connsiteY24" fmla="*/ 116188 h 195988"/>
                <a:gd name="connsiteX25" fmla="*/ 217897 w 217896"/>
                <a:gd name="connsiteY25" fmla="*/ 72139 h 195988"/>
                <a:gd name="connsiteX26" fmla="*/ 211507 w 217896"/>
                <a:gd name="connsiteY26" fmla="*/ 66393 h 195988"/>
                <a:gd name="connsiteX27" fmla="*/ 205117 w 217896"/>
                <a:gd name="connsiteY27" fmla="*/ 110443 h 195988"/>
                <a:gd name="connsiteX28" fmla="*/ 182113 w 217896"/>
                <a:gd name="connsiteY28" fmla="*/ 110443 h 195988"/>
                <a:gd name="connsiteX29" fmla="*/ 175723 w 217896"/>
                <a:gd name="connsiteY29" fmla="*/ 116188 h 195988"/>
                <a:gd name="connsiteX30" fmla="*/ 148247 w 217896"/>
                <a:gd name="connsiteY30" fmla="*/ 169814 h 195988"/>
                <a:gd name="connsiteX31" fmla="*/ 146330 w 217896"/>
                <a:gd name="connsiteY31" fmla="*/ 174283 h 195988"/>
                <a:gd name="connsiteX32" fmla="*/ 146330 w 217896"/>
                <a:gd name="connsiteY32" fmla="*/ 183220 h 195988"/>
                <a:gd name="connsiteX33" fmla="*/ 122687 w 217896"/>
                <a:gd name="connsiteY33" fmla="*/ 183220 h 195988"/>
                <a:gd name="connsiteX34" fmla="*/ 122687 w 217896"/>
                <a:gd name="connsiteY34" fmla="*/ 174921 h 195988"/>
                <a:gd name="connsiteX35" fmla="*/ 116297 w 217896"/>
                <a:gd name="connsiteY35" fmla="*/ 168537 h 195988"/>
                <a:gd name="connsiteX36" fmla="*/ 86903 w 217896"/>
                <a:gd name="connsiteY36" fmla="*/ 168537 h 195988"/>
                <a:gd name="connsiteX37" fmla="*/ 80513 w 217896"/>
                <a:gd name="connsiteY37" fmla="*/ 174921 h 195988"/>
                <a:gd name="connsiteX38" fmla="*/ 80513 w 217896"/>
                <a:gd name="connsiteY38" fmla="*/ 183220 h 195988"/>
                <a:gd name="connsiteX39" fmla="*/ 56231 w 217896"/>
                <a:gd name="connsiteY39" fmla="*/ 183220 h 195988"/>
                <a:gd name="connsiteX40" fmla="*/ 21726 w 217896"/>
                <a:gd name="connsiteY40" fmla="*/ 146832 h 195988"/>
                <a:gd name="connsiteX41" fmla="*/ 12141 w 217896"/>
                <a:gd name="connsiteY41" fmla="*/ 109166 h 195988"/>
                <a:gd name="connsiteX42" fmla="*/ 93932 w 217896"/>
                <a:gd name="connsiteY42" fmla="*/ 27451 h 195988"/>
                <a:gd name="connsiteX43" fmla="*/ 135467 w 217896"/>
                <a:gd name="connsiteY43" fmla="*/ 34473 h 195988"/>
                <a:gd name="connsiteX44" fmla="*/ 143135 w 217896"/>
                <a:gd name="connsiteY44" fmla="*/ 31281 h 195988"/>
                <a:gd name="connsiteX45" fmla="*/ 165499 w 217896"/>
                <a:gd name="connsiteY45" fmla="*/ 14683 h 195988"/>
                <a:gd name="connsiteX46" fmla="*/ 160387 w 217896"/>
                <a:gd name="connsiteY46" fmla="*/ 34473 h 195988"/>
                <a:gd name="connsiteX47" fmla="*/ 163582 w 217896"/>
                <a:gd name="connsiteY47" fmla="*/ 41496 h 195988"/>
                <a:gd name="connsiteX48" fmla="*/ 190420 w 217896"/>
                <a:gd name="connsiteY48" fmla="*/ 75331 h 195988"/>
                <a:gd name="connsiteX49" fmla="*/ 196171 w 217896"/>
                <a:gd name="connsiteY49" fmla="*/ 79161 h 195988"/>
                <a:gd name="connsiteX50" fmla="*/ 204478 w 217896"/>
                <a:gd name="connsiteY50" fmla="*/ 79161 h 195988"/>
                <a:gd name="connsiteX51" fmla="*/ 204478 w 217896"/>
                <a:gd name="connsiteY51" fmla="*/ 110443 h 19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7896" h="195988">
                  <a:moveTo>
                    <a:pt x="211507" y="66393"/>
                  </a:moveTo>
                  <a:lnTo>
                    <a:pt x="200644" y="66393"/>
                  </a:lnTo>
                  <a:cubicBezTo>
                    <a:pt x="196810" y="59371"/>
                    <a:pt x="187225" y="42773"/>
                    <a:pt x="174445" y="33197"/>
                  </a:cubicBezTo>
                  <a:lnTo>
                    <a:pt x="180835" y="8299"/>
                  </a:lnTo>
                  <a:cubicBezTo>
                    <a:pt x="181474" y="6384"/>
                    <a:pt x="180835" y="4469"/>
                    <a:pt x="179557" y="2554"/>
                  </a:cubicBezTo>
                  <a:cubicBezTo>
                    <a:pt x="178279" y="1277"/>
                    <a:pt x="176362" y="0"/>
                    <a:pt x="174445" y="0"/>
                  </a:cubicBezTo>
                  <a:cubicBezTo>
                    <a:pt x="173167" y="0"/>
                    <a:pt x="148247" y="1277"/>
                    <a:pt x="135467" y="20429"/>
                  </a:cubicBezTo>
                  <a:cubicBezTo>
                    <a:pt x="122687" y="16598"/>
                    <a:pt x="109907" y="14683"/>
                    <a:pt x="94571" y="14683"/>
                  </a:cubicBezTo>
                  <a:cubicBezTo>
                    <a:pt x="42813" y="14683"/>
                    <a:pt x="0" y="56817"/>
                    <a:pt x="0" y="109166"/>
                  </a:cubicBezTo>
                  <a:cubicBezTo>
                    <a:pt x="0" y="125764"/>
                    <a:pt x="4473" y="141724"/>
                    <a:pt x="12780" y="156408"/>
                  </a:cubicBezTo>
                  <a:cubicBezTo>
                    <a:pt x="14058" y="158323"/>
                    <a:pt x="15975" y="159600"/>
                    <a:pt x="17892" y="159600"/>
                  </a:cubicBezTo>
                  <a:cubicBezTo>
                    <a:pt x="19170" y="159600"/>
                    <a:pt x="44091" y="160876"/>
                    <a:pt x="44091" y="189604"/>
                  </a:cubicBezTo>
                  <a:cubicBezTo>
                    <a:pt x="44091" y="193435"/>
                    <a:pt x="46647" y="195988"/>
                    <a:pt x="50481" y="195988"/>
                  </a:cubicBezTo>
                  <a:lnTo>
                    <a:pt x="86903" y="195988"/>
                  </a:lnTo>
                  <a:cubicBezTo>
                    <a:pt x="90737" y="195988"/>
                    <a:pt x="93293" y="193435"/>
                    <a:pt x="93293" y="189604"/>
                  </a:cubicBezTo>
                  <a:lnTo>
                    <a:pt x="93293" y="181305"/>
                  </a:lnTo>
                  <a:lnTo>
                    <a:pt x="109907" y="181305"/>
                  </a:lnTo>
                  <a:lnTo>
                    <a:pt x="109907" y="189604"/>
                  </a:lnTo>
                  <a:cubicBezTo>
                    <a:pt x="109907" y="193435"/>
                    <a:pt x="112463" y="195988"/>
                    <a:pt x="116297" y="195988"/>
                  </a:cubicBezTo>
                  <a:lnTo>
                    <a:pt x="152720" y="195988"/>
                  </a:lnTo>
                  <a:cubicBezTo>
                    <a:pt x="156553" y="195988"/>
                    <a:pt x="159109" y="193435"/>
                    <a:pt x="159109" y="189604"/>
                  </a:cubicBezTo>
                  <a:lnTo>
                    <a:pt x="159109" y="176836"/>
                  </a:lnTo>
                  <a:cubicBezTo>
                    <a:pt x="168694" y="166622"/>
                    <a:pt x="183391" y="147470"/>
                    <a:pt x="187225" y="122572"/>
                  </a:cubicBezTo>
                  <a:lnTo>
                    <a:pt x="211507" y="122572"/>
                  </a:lnTo>
                  <a:cubicBezTo>
                    <a:pt x="215341" y="122572"/>
                    <a:pt x="217897" y="120019"/>
                    <a:pt x="217897" y="116188"/>
                  </a:cubicBezTo>
                  <a:lnTo>
                    <a:pt x="217897" y="72139"/>
                  </a:lnTo>
                  <a:cubicBezTo>
                    <a:pt x="217897" y="68947"/>
                    <a:pt x="215341" y="66393"/>
                    <a:pt x="211507" y="66393"/>
                  </a:cubicBezTo>
                  <a:close/>
                  <a:moveTo>
                    <a:pt x="205117" y="110443"/>
                  </a:moveTo>
                  <a:lnTo>
                    <a:pt x="182113" y="110443"/>
                  </a:lnTo>
                  <a:cubicBezTo>
                    <a:pt x="178918" y="110443"/>
                    <a:pt x="175723" y="112996"/>
                    <a:pt x="175723" y="116188"/>
                  </a:cubicBezTo>
                  <a:cubicBezTo>
                    <a:pt x="174445" y="134702"/>
                    <a:pt x="164221" y="154492"/>
                    <a:pt x="148247" y="169814"/>
                  </a:cubicBezTo>
                  <a:cubicBezTo>
                    <a:pt x="146969" y="171091"/>
                    <a:pt x="146330" y="172368"/>
                    <a:pt x="146330" y="174283"/>
                  </a:cubicBezTo>
                  <a:lnTo>
                    <a:pt x="146330" y="183220"/>
                  </a:lnTo>
                  <a:lnTo>
                    <a:pt x="122687" y="183220"/>
                  </a:lnTo>
                  <a:lnTo>
                    <a:pt x="122687" y="174921"/>
                  </a:lnTo>
                  <a:cubicBezTo>
                    <a:pt x="122687" y="171091"/>
                    <a:pt x="120131" y="168537"/>
                    <a:pt x="116297" y="168537"/>
                  </a:cubicBezTo>
                  <a:lnTo>
                    <a:pt x="86903" y="168537"/>
                  </a:lnTo>
                  <a:cubicBezTo>
                    <a:pt x="83069" y="168537"/>
                    <a:pt x="80513" y="171091"/>
                    <a:pt x="80513" y="174921"/>
                  </a:cubicBezTo>
                  <a:lnTo>
                    <a:pt x="80513" y="183220"/>
                  </a:lnTo>
                  <a:lnTo>
                    <a:pt x="56231" y="183220"/>
                  </a:lnTo>
                  <a:cubicBezTo>
                    <a:pt x="53675" y="158323"/>
                    <a:pt x="34506" y="148747"/>
                    <a:pt x="21726" y="146832"/>
                  </a:cubicBezTo>
                  <a:cubicBezTo>
                    <a:pt x="15336" y="135340"/>
                    <a:pt x="12141" y="121934"/>
                    <a:pt x="12141" y="109166"/>
                  </a:cubicBezTo>
                  <a:cubicBezTo>
                    <a:pt x="12141" y="64478"/>
                    <a:pt x="48564" y="27451"/>
                    <a:pt x="93932" y="27451"/>
                  </a:cubicBezTo>
                  <a:cubicBezTo>
                    <a:pt x="109907" y="27451"/>
                    <a:pt x="122687" y="29366"/>
                    <a:pt x="135467" y="34473"/>
                  </a:cubicBezTo>
                  <a:cubicBezTo>
                    <a:pt x="138662" y="35750"/>
                    <a:pt x="141857" y="34473"/>
                    <a:pt x="143135" y="31281"/>
                  </a:cubicBezTo>
                  <a:cubicBezTo>
                    <a:pt x="148247" y="21067"/>
                    <a:pt x="157831" y="16598"/>
                    <a:pt x="165499" y="14683"/>
                  </a:cubicBezTo>
                  <a:lnTo>
                    <a:pt x="160387" y="34473"/>
                  </a:lnTo>
                  <a:cubicBezTo>
                    <a:pt x="159748" y="37027"/>
                    <a:pt x="161026" y="40219"/>
                    <a:pt x="163582" y="41496"/>
                  </a:cubicBezTo>
                  <a:cubicBezTo>
                    <a:pt x="178918" y="50433"/>
                    <a:pt x="190420" y="75331"/>
                    <a:pt x="190420" y="75331"/>
                  </a:cubicBezTo>
                  <a:cubicBezTo>
                    <a:pt x="191698" y="77885"/>
                    <a:pt x="193615" y="79161"/>
                    <a:pt x="196171" y="79161"/>
                  </a:cubicBezTo>
                  <a:lnTo>
                    <a:pt x="204478" y="79161"/>
                  </a:lnTo>
                  <a:lnTo>
                    <a:pt x="204478" y="11044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sp>
          <p:nvSpPr>
            <p:cNvPr id="61" name="Graphic 4">
              <a:extLst>
                <a:ext uri="{FF2B5EF4-FFF2-40B4-BE49-F238E27FC236}">
                  <a16:creationId xmlns:a16="http://schemas.microsoft.com/office/drawing/2014/main" id="{613FBAF7-1F16-EE1B-0512-5BC3E9944A34}"/>
                </a:ext>
              </a:extLst>
            </p:cNvPr>
            <p:cNvSpPr/>
            <p:nvPr/>
          </p:nvSpPr>
          <p:spPr>
            <a:xfrm>
              <a:off x="583691" y="1524535"/>
              <a:ext cx="49887" cy="31403"/>
            </a:xfrm>
            <a:custGeom>
              <a:avLst/>
              <a:gdLst>
                <a:gd name="connsiteX0" fmla="*/ 41245 w 49887"/>
                <a:gd name="connsiteY0" fmla="*/ 122 h 31403"/>
                <a:gd name="connsiteX1" fmla="*/ 2266 w 49887"/>
                <a:gd name="connsiteY1" fmla="*/ 20551 h 31403"/>
                <a:gd name="connsiteX2" fmla="*/ 1627 w 49887"/>
                <a:gd name="connsiteY2" fmla="*/ 29489 h 31403"/>
                <a:gd name="connsiteX3" fmla="*/ 6739 w 49887"/>
                <a:gd name="connsiteY3" fmla="*/ 31404 h 31403"/>
                <a:gd name="connsiteX4" fmla="*/ 11212 w 49887"/>
                <a:gd name="connsiteY4" fmla="*/ 30127 h 31403"/>
                <a:gd name="connsiteX5" fmla="*/ 45079 w 49887"/>
                <a:gd name="connsiteY5" fmla="*/ 12252 h 31403"/>
                <a:gd name="connsiteX6" fmla="*/ 49552 w 49887"/>
                <a:gd name="connsiteY6" fmla="*/ 4591 h 31403"/>
                <a:gd name="connsiteX7" fmla="*/ 41245 w 49887"/>
                <a:gd name="connsiteY7" fmla="*/ 122 h 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87" h="31403">
                  <a:moveTo>
                    <a:pt x="41245" y="122"/>
                  </a:moveTo>
                  <a:cubicBezTo>
                    <a:pt x="27187" y="3953"/>
                    <a:pt x="13768" y="10975"/>
                    <a:pt x="2266" y="20551"/>
                  </a:cubicBezTo>
                  <a:cubicBezTo>
                    <a:pt x="-290" y="23105"/>
                    <a:pt x="-929" y="26935"/>
                    <a:pt x="1627" y="29489"/>
                  </a:cubicBezTo>
                  <a:cubicBezTo>
                    <a:pt x="2905" y="30765"/>
                    <a:pt x="4822" y="31404"/>
                    <a:pt x="6739" y="31404"/>
                  </a:cubicBezTo>
                  <a:cubicBezTo>
                    <a:pt x="8017" y="31404"/>
                    <a:pt x="9934" y="30765"/>
                    <a:pt x="11212" y="30127"/>
                  </a:cubicBezTo>
                  <a:cubicBezTo>
                    <a:pt x="20797" y="21828"/>
                    <a:pt x="32299" y="15444"/>
                    <a:pt x="45079" y="12252"/>
                  </a:cubicBezTo>
                  <a:cubicBezTo>
                    <a:pt x="48274" y="11613"/>
                    <a:pt x="50830" y="7783"/>
                    <a:pt x="49552" y="4591"/>
                  </a:cubicBezTo>
                  <a:cubicBezTo>
                    <a:pt x="48274" y="1399"/>
                    <a:pt x="44440" y="-516"/>
                    <a:pt x="41245" y="122"/>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E48"/>
                </a:solidFill>
                <a:effectLst/>
                <a:uLnTx/>
                <a:uFillTx/>
                <a:latin typeface="Arial" panose="020B0604020202020204"/>
                <a:ea typeface="+mn-ea"/>
                <a:cs typeface="+mn-cs"/>
              </a:endParaRPr>
            </a:p>
          </p:txBody>
        </p:sp>
      </p:grpSp>
      <p:sp>
        <p:nvSpPr>
          <p:cNvPr id="63" name="TextBox 62">
            <a:extLst>
              <a:ext uri="{FF2B5EF4-FFF2-40B4-BE49-F238E27FC236}">
                <a16:creationId xmlns:a16="http://schemas.microsoft.com/office/drawing/2014/main" id="{11BCF2A6-D0FE-C251-D601-5BDFBDF48C72}"/>
              </a:ext>
            </a:extLst>
          </p:cNvPr>
          <p:cNvSpPr txBox="1"/>
          <p:nvPr/>
        </p:nvSpPr>
        <p:spPr>
          <a:xfrm>
            <a:off x="321945" y="5092499"/>
            <a:ext cx="3415090" cy="819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on administrative tasks</a:t>
            </a:r>
          </a:p>
        </p:txBody>
      </p:sp>
      <p:sp>
        <p:nvSpPr>
          <p:cNvPr id="65" name="TextBox 64">
            <a:extLst>
              <a:ext uri="{FF2B5EF4-FFF2-40B4-BE49-F238E27FC236}">
                <a16:creationId xmlns:a16="http://schemas.microsoft.com/office/drawing/2014/main" id="{6B9CDABD-0823-94FE-4FDE-81D7C5081B29}"/>
              </a:ext>
            </a:extLst>
          </p:cNvPr>
          <p:cNvSpPr txBox="1"/>
          <p:nvPr/>
        </p:nvSpPr>
        <p:spPr>
          <a:xfrm>
            <a:off x="259960" y="4126441"/>
            <a:ext cx="3415090" cy="468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Spent</a:t>
            </a:r>
          </a:p>
        </p:txBody>
      </p:sp>
      <p:sp>
        <p:nvSpPr>
          <p:cNvPr id="67" name="TextBox 66">
            <a:extLst>
              <a:ext uri="{FF2B5EF4-FFF2-40B4-BE49-F238E27FC236}">
                <a16:creationId xmlns:a16="http://schemas.microsoft.com/office/drawing/2014/main" id="{556EEEA2-A5DC-BC4A-B0D2-0F95A77D3E76}"/>
              </a:ext>
            </a:extLst>
          </p:cNvPr>
          <p:cNvSpPr txBox="1"/>
          <p:nvPr/>
        </p:nvSpPr>
        <p:spPr>
          <a:xfrm>
            <a:off x="230362" y="4433413"/>
            <a:ext cx="35982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091">
                    <a:lumMod val="75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$82 billion</a:t>
            </a:r>
          </a:p>
        </p:txBody>
      </p:sp>
      <p:grpSp>
        <p:nvGrpSpPr>
          <p:cNvPr id="82" name="Group 81">
            <a:extLst>
              <a:ext uri="{FF2B5EF4-FFF2-40B4-BE49-F238E27FC236}">
                <a16:creationId xmlns:a16="http://schemas.microsoft.com/office/drawing/2014/main" id="{D25A78FD-119A-E880-8805-A1851AF5F14D}"/>
              </a:ext>
            </a:extLst>
          </p:cNvPr>
          <p:cNvGrpSpPr/>
          <p:nvPr/>
        </p:nvGrpSpPr>
        <p:grpSpPr>
          <a:xfrm>
            <a:off x="4294015" y="4126443"/>
            <a:ext cx="3598256" cy="1549127"/>
            <a:chOff x="-3598701" y="2093303"/>
            <a:chExt cx="2295440" cy="990615"/>
          </a:xfrm>
        </p:grpSpPr>
        <p:sp>
          <p:nvSpPr>
            <p:cNvPr id="83" name="TextBox 82">
              <a:extLst>
                <a:ext uri="{FF2B5EF4-FFF2-40B4-BE49-F238E27FC236}">
                  <a16:creationId xmlns:a16="http://schemas.microsoft.com/office/drawing/2014/main" id="{11F23350-B57E-E307-FBE4-32EC0BD53459}"/>
                </a:ext>
              </a:extLst>
            </p:cNvPr>
            <p:cNvSpPr txBox="1"/>
            <p:nvPr/>
          </p:nvSpPr>
          <p:spPr>
            <a:xfrm>
              <a:off x="-3598701" y="2670611"/>
              <a:ext cx="2178593" cy="413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on administrative tasks through automation</a:t>
              </a:r>
            </a:p>
          </p:txBody>
        </p:sp>
        <p:grpSp>
          <p:nvGrpSpPr>
            <p:cNvPr id="84" name="Group 83">
              <a:extLst>
                <a:ext uri="{FF2B5EF4-FFF2-40B4-BE49-F238E27FC236}">
                  <a16:creationId xmlns:a16="http://schemas.microsoft.com/office/drawing/2014/main" id="{B80971DC-CAE8-F107-B91C-CE1065223E99}"/>
                </a:ext>
              </a:extLst>
            </p:cNvPr>
            <p:cNvGrpSpPr/>
            <p:nvPr/>
          </p:nvGrpSpPr>
          <p:grpSpPr>
            <a:xfrm>
              <a:off x="-3598701" y="2093303"/>
              <a:ext cx="2295440" cy="610357"/>
              <a:chOff x="-3598701" y="2093303"/>
              <a:chExt cx="2295440" cy="610357"/>
            </a:xfrm>
          </p:grpSpPr>
          <p:sp>
            <p:nvSpPr>
              <p:cNvPr id="85" name="TextBox 84">
                <a:extLst>
                  <a:ext uri="{FF2B5EF4-FFF2-40B4-BE49-F238E27FC236}">
                    <a16:creationId xmlns:a16="http://schemas.microsoft.com/office/drawing/2014/main" id="{687F3A41-D108-B5B5-F245-226B0E41B6ED}"/>
                  </a:ext>
                </a:extLst>
              </p:cNvPr>
              <p:cNvSpPr txBox="1"/>
              <p:nvPr/>
            </p:nvSpPr>
            <p:spPr>
              <a:xfrm>
                <a:off x="-3598701" y="2093303"/>
                <a:ext cx="2178593" cy="2361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Avoided spending</a:t>
                </a:r>
              </a:p>
            </p:txBody>
          </p:sp>
          <p:sp>
            <p:nvSpPr>
              <p:cNvPr id="86" name="TextBox 85">
                <a:extLst>
                  <a:ext uri="{FF2B5EF4-FFF2-40B4-BE49-F238E27FC236}">
                    <a16:creationId xmlns:a16="http://schemas.microsoft.com/office/drawing/2014/main" id="{AA75A2A7-48D5-52D7-9691-D838AFFA80FF}"/>
                  </a:ext>
                </a:extLst>
              </p:cNvPr>
              <p:cNvSpPr txBox="1"/>
              <p:nvPr/>
            </p:nvSpPr>
            <p:spPr>
              <a:xfrm>
                <a:off x="-3598701" y="2290353"/>
                <a:ext cx="2295440" cy="413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D9FF"/>
                    </a:solidFill>
                    <a:effectLst/>
                    <a:uLnTx/>
                    <a:uFillTx/>
                    <a:latin typeface="Arial" panose="020B0604020202020204" pitchFamily="34" charset="0"/>
                    <a:ea typeface="Times New Roman" panose="02020603050405020304" pitchFamily="18" charset="0"/>
                    <a:cs typeface="Times New Roman" panose="02020603050405020304" pitchFamily="18" charset="0"/>
                  </a:rPr>
                  <a:t>$258 billion</a:t>
                </a:r>
              </a:p>
            </p:txBody>
          </p:sp>
        </p:grpSp>
      </p:grpSp>
      <p:grpSp>
        <p:nvGrpSpPr>
          <p:cNvPr id="87" name="Group 86">
            <a:extLst>
              <a:ext uri="{FF2B5EF4-FFF2-40B4-BE49-F238E27FC236}">
                <a16:creationId xmlns:a16="http://schemas.microsoft.com/office/drawing/2014/main" id="{3D33735D-7359-E5C3-723D-F123ED3492FA}"/>
              </a:ext>
            </a:extLst>
          </p:cNvPr>
          <p:cNvGrpSpPr/>
          <p:nvPr/>
        </p:nvGrpSpPr>
        <p:grpSpPr>
          <a:xfrm>
            <a:off x="8249286" y="4126443"/>
            <a:ext cx="3598256" cy="1272129"/>
            <a:chOff x="-3598701" y="2093303"/>
            <a:chExt cx="2295440" cy="813484"/>
          </a:xfrm>
        </p:grpSpPr>
        <p:sp>
          <p:nvSpPr>
            <p:cNvPr id="88" name="TextBox 87">
              <a:extLst>
                <a:ext uri="{FF2B5EF4-FFF2-40B4-BE49-F238E27FC236}">
                  <a16:creationId xmlns:a16="http://schemas.microsoft.com/office/drawing/2014/main" id="{DD306C2C-C9E4-3412-5DE5-E6B9F3D3D023}"/>
                </a:ext>
              </a:extLst>
            </p:cNvPr>
            <p:cNvSpPr txBox="1"/>
            <p:nvPr/>
          </p:nvSpPr>
          <p:spPr>
            <a:xfrm>
              <a:off x="-3598701" y="2670611"/>
              <a:ext cx="2178593" cy="2361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Times New Roman" panose="02020603050405020304" pitchFamily="18" charset="0"/>
                  <a:cs typeface="Times New Roman" panose="02020603050405020304" pitchFamily="18" charset="0"/>
                </a:rPr>
                <a:t>annually through automation</a:t>
              </a:r>
              <a:endParaRPr kumimoji="0" lang="en-US"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89" name="Group 88">
              <a:extLst>
                <a:ext uri="{FF2B5EF4-FFF2-40B4-BE49-F238E27FC236}">
                  <a16:creationId xmlns:a16="http://schemas.microsoft.com/office/drawing/2014/main" id="{09B1DA11-6F97-D0C5-B3B8-4BF9581D6413}"/>
                </a:ext>
              </a:extLst>
            </p:cNvPr>
            <p:cNvGrpSpPr/>
            <p:nvPr/>
          </p:nvGrpSpPr>
          <p:grpSpPr>
            <a:xfrm>
              <a:off x="-3598701" y="2093303"/>
              <a:ext cx="2295440" cy="610357"/>
              <a:chOff x="-3598701" y="2093303"/>
              <a:chExt cx="2295440" cy="610357"/>
            </a:xfrm>
          </p:grpSpPr>
          <p:sp>
            <p:nvSpPr>
              <p:cNvPr id="90" name="TextBox 89">
                <a:extLst>
                  <a:ext uri="{FF2B5EF4-FFF2-40B4-BE49-F238E27FC236}">
                    <a16:creationId xmlns:a16="http://schemas.microsoft.com/office/drawing/2014/main" id="{69D97C57-74E1-24FB-C06D-5D35C3B64D2B}"/>
                  </a:ext>
                </a:extLst>
              </p:cNvPr>
              <p:cNvSpPr txBox="1"/>
              <p:nvPr/>
            </p:nvSpPr>
            <p:spPr>
              <a:xfrm>
                <a:off x="-3598701" y="2093303"/>
                <a:ext cx="2178593" cy="2361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Can save an additional</a:t>
                </a:r>
              </a:p>
            </p:txBody>
          </p:sp>
          <p:sp>
            <p:nvSpPr>
              <p:cNvPr id="91" name="TextBox 90">
                <a:extLst>
                  <a:ext uri="{FF2B5EF4-FFF2-40B4-BE49-F238E27FC236}">
                    <a16:creationId xmlns:a16="http://schemas.microsoft.com/office/drawing/2014/main" id="{858DC17E-A0A3-FFF4-046E-FF99BFE22767}"/>
                  </a:ext>
                </a:extLst>
              </p:cNvPr>
              <p:cNvSpPr txBox="1"/>
              <p:nvPr/>
            </p:nvSpPr>
            <p:spPr>
              <a:xfrm>
                <a:off x="-3598701" y="2290353"/>
                <a:ext cx="2295440" cy="413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rPr>
                  <a:t>$21 billion</a:t>
                </a:r>
              </a:p>
            </p:txBody>
          </p:sp>
        </p:grpSp>
      </p:grpSp>
    </p:spTree>
    <p:extLst>
      <p:ext uri="{BB962C8B-B14F-4D97-AF65-F5344CB8AC3E}">
        <p14:creationId xmlns:p14="http://schemas.microsoft.com/office/powerpoint/2010/main" val="3938223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8E27A-B8D1-052F-E936-60A487B8B0A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B8711D8-AD14-F107-653B-F4E8590DD54E}"/>
              </a:ext>
            </a:extLst>
          </p:cNvPr>
          <p:cNvGrpSpPr/>
          <p:nvPr/>
        </p:nvGrpSpPr>
        <p:grpSpPr>
          <a:xfrm>
            <a:off x="657865" y="1415104"/>
            <a:ext cx="8734329" cy="4750565"/>
            <a:chOff x="518078" y="860255"/>
            <a:chExt cx="9001666" cy="5229687"/>
          </a:xfrm>
        </p:grpSpPr>
        <p:pic>
          <p:nvPicPr>
            <p:cNvPr id="24" name="Picture 23">
              <a:extLst>
                <a:ext uri="{FF2B5EF4-FFF2-40B4-BE49-F238E27FC236}">
                  <a16:creationId xmlns:a16="http://schemas.microsoft.com/office/drawing/2014/main" id="{0D5CCE5E-2906-4EEC-C3E1-3B0467FD0EA9}"/>
                </a:ext>
              </a:extLst>
            </p:cNvPr>
            <p:cNvPicPr>
              <a:picLocks noChangeAspect="1"/>
            </p:cNvPicPr>
            <p:nvPr/>
          </p:nvPicPr>
          <p:blipFill>
            <a:blip r:embed="rId2"/>
            <a:stretch>
              <a:fillRect/>
            </a:stretch>
          </p:blipFill>
          <p:spPr>
            <a:xfrm>
              <a:off x="518078" y="860255"/>
              <a:ext cx="5604583" cy="4472173"/>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7F6FFFF7-0DB6-0378-CA5A-93D31ECCEE5F}"/>
                </a:ext>
              </a:extLst>
            </p:cNvPr>
            <p:cNvPicPr>
              <a:picLocks noChangeAspect="1"/>
            </p:cNvPicPr>
            <p:nvPr/>
          </p:nvPicPr>
          <p:blipFill>
            <a:blip r:embed="rId3"/>
            <a:stretch>
              <a:fillRect/>
            </a:stretch>
          </p:blipFill>
          <p:spPr>
            <a:xfrm>
              <a:off x="3784642" y="1663700"/>
              <a:ext cx="5735102" cy="4426242"/>
            </a:xfrm>
            <a:prstGeom prst="rect">
              <a:avLst/>
            </a:prstGeom>
            <a:ln>
              <a:noFill/>
            </a:ln>
            <a:effectLst>
              <a:outerShdw blurRad="292100" dist="139700" dir="2700000" algn="tl" rotWithShape="0">
                <a:srgbClr val="333333">
                  <a:alpha val="65000"/>
                </a:srgbClr>
              </a:outerShdw>
            </a:effectLst>
          </p:spPr>
        </p:pic>
      </p:grpSp>
      <p:sp>
        <p:nvSpPr>
          <p:cNvPr id="3" name="Rectangle 2">
            <a:extLst>
              <a:ext uri="{FF2B5EF4-FFF2-40B4-BE49-F238E27FC236}">
                <a16:creationId xmlns:a16="http://schemas.microsoft.com/office/drawing/2014/main" id="{CC6CEB76-17EC-F988-D8D8-7F2E54C11181}"/>
              </a:ext>
            </a:extLst>
          </p:cNvPr>
          <p:cNvSpPr/>
          <p:nvPr/>
        </p:nvSpPr>
        <p:spPr bwMode="gray">
          <a:xfrm>
            <a:off x="0" y="0"/>
            <a:ext cx="12192000" cy="993913"/>
          </a:xfrm>
          <a:prstGeom prst="rect">
            <a:avLst/>
          </a:prstGeom>
          <a:solidFill>
            <a:srgbClr val="22305B"/>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4" name="Rectangle 3">
            <a:extLst>
              <a:ext uri="{FF2B5EF4-FFF2-40B4-BE49-F238E27FC236}">
                <a16:creationId xmlns:a16="http://schemas.microsoft.com/office/drawing/2014/main" id="{6534C1F2-1CF0-89D8-1942-DA6BC128585F}"/>
              </a:ext>
            </a:extLst>
          </p:cNvPr>
          <p:cNvSpPr/>
          <p:nvPr/>
        </p:nvSpPr>
        <p:spPr bwMode="gray">
          <a:xfrm>
            <a:off x="0" y="993913"/>
            <a:ext cx="12192000" cy="198784"/>
          </a:xfrm>
          <a:prstGeom prst="rect">
            <a:avLst/>
          </a:prstGeom>
          <a:solidFill>
            <a:schemeClr val="accent2">
              <a:lumMod val="20000"/>
              <a:lumOff val="8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6" name="Text Placeholder 7">
            <a:extLst>
              <a:ext uri="{FF2B5EF4-FFF2-40B4-BE49-F238E27FC236}">
                <a16:creationId xmlns:a16="http://schemas.microsoft.com/office/drawing/2014/main" id="{146954E2-C57B-386F-28D2-FF01C5ADBDD4}"/>
              </a:ext>
            </a:extLst>
          </p:cNvPr>
          <p:cNvSpPr txBox="1">
            <a:spLocks/>
          </p:cNvSpPr>
          <p:nvPr/>
        </p:nvSpPr>
        <p:spPr>
          <a:xfrm>
            <a:off x="426720" y="79191"/>
            <a:ext cx="11338560" cy="342000"/>
          </a:xfrm>
          <a:prstGeom prst="rect">
            <a:avLst/>
          </a:prstGeom>
        </p:spPr>
        <p:txBody>
          <a:bodyPr vert="horz" lIns="0" tIns="0" rIns="0" bIns="0" rtlCol="0" anchor="b">
            <a:noAutofit/>
          </a:bodyPr>
          <a:lstStyle>
            <a:lvl1pPr marL="0" indent="0" algn="ctr" defTabSz="914400" rtl="0" eaLnBrk="1" latinLnBrk="0" hangingPunct="1">
              <a:lnSpc>
                <a:spcPct val="90000"/>
              </a:lnSpc>
              <a:spcBef>
                <a:spcPts val="0"/>
              </a:spcBef>
              <a:spcAft>
                <a:spcPts val="0"/>
              </a:spcAft>
              <a:buClr>
                <a:schemeClr val="accent4"/>
              </a:buClr>
              <a:buFont typeface="Arial" panose="020B0604020202020204" pitchFamily="34" charset="0"/>
              <a:buNone/>
              <a:defRPr sz="1600" b="0" kern="1200" spc="100" baseline="0">
                <a:solidFill>
                  <a:srgbClr val="00D9FF"/>
                </a:solidFill>
                <a:latin typeface="+mn-lt"/>
                <a:ea typeface="+mn-ea"/>
                <a:cs typeface="Calibri Light" panose="020F0302020204030204" pitchFamily="34" charset="0"/>
              </a:defRPr>
            </a:lvl1pPr>
            <a:lvl2pPr marL="439738" indent="-236538" algn="l" defTabSz="914400" rtl="0" eaLnBrk="1" latinLnBrk="0" hangingPunct="1">
              <a:lnSpc>
                <a:spcPct val="90000"/>
              </a:lnSpc>
              <a:spcBef>
                <a:spcPts val="8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654050" indent="-225425" algn="l" defTabSz="914400" rtl="0" eaLnBrk="1" latinLnBrk="0" hangingPunct="1">
              <a:lnSpc>
                <a:spcPct val="90000"/>
              </a:lnSpc>
              <a:spcBef>
                <a:spcPts val="800"/>
              </a:spcBef>
              <a:buClr>
                <a:schemeClr val="accent4"/>
              </a:buClr>
              <a:buFont typeface="Arial" panose="020B0604020202020204" pitchFamily="34" charset="0"/>
              <a:buChar char="•"/>
              <a:defRPr sz="1400" kern="1200">
                <a:solidFill>
                  <a:schemeClr val="tx1"/>
                </a:solidFill>
                <a:latin typeface="+mn-lt"/>
                <a:ea typeface="+mn-ea"/>
                <a:cs typeface="+mn-cs"/>
              </a:defRPr>
            </a:lvl3pPr>
            <a:lvl4pPr marL="857250" indent="-225425" algn="l" defTabSz="914400" rtl="0" eaLnBrk="1" latinLnBrk="0" hangingPunct="1">
              <a:lnSpc>
                <a:spcPct val="9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4pPr>
            <a:lvl5pPr marL="1027113" indent="-169863" algn="l" defTabSz="914400" rtl="0" eaLnBrk="1" latinLnBrk="0" hangingPunct="1">
              <a:lnSpc>
                <a:spcPct val="90000"/>
              </a:lnSpc>
              <a:spcBef>
                <a:spcPts val="800"/>
              </a:spcBef>
              <a:buClr>
                <a:schemeClr val="accent4"/>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2CD"/>
              </a:buClr>
              <a:buSzTx/>
              <a:buFont typeface="Arial" panose="020B0604020202020204" pitchFamily="34" charset="0"/>
              <a:buNone/>
              <a:tabLst/>
              <a:defRPr/>
            </a:pPr>
            <a:r>
              <a:rPr kumimoji="0" lang="en-US" sz="1600" b="0" i="0" u="none" strike="noStrike" kern="1200" cap="none" spc="100" normalizeH="0" baseline="0" noProof="0" dirty="0">
                <a:ln>
                  <a:noFill/>
                </a:ln>
                <a:solidFill>
                  <a:schemeClr val="accent2">
                    <a:lumMod val="20000"/>
                    <a:lumOff val="80000"/>
                  </a:schemeClr>
                </a:solidFill>
                <a:effectLst/>
                <a:uLnTx/>
                <a:uFillTx/>
                <a:latin typeface="Arial"/>
                <a:ea typeface="+mn-ea"/>
                <a:cs typeface="Calibri Light" panose="020F0302020204030204" pitchFamily="34" charset="0"/>
              </a:rPr>
              <a:t>2025 CAQH INDEX REPORT</a:t>
            </a:r>
          </a:p>
        </p:txBody>
      </p:sp>
      <p:sp>
        <p:nvSpPr>
          <p:cNvPr id="7" name="Title 1">
            <a:extLst>
              <a:ext uri="{FF2B5EF4-FFF2-40B4-BE49-F238E27FC236}">
                <a16:creationId xmlns:a16="http://schemas.microsoft.com/office/drawing/2014/main" id="{238B6438-0B7D-0A4C-F5BA-1B35D674067F}"/>
              </a:ext>
            </a:extLst>
          </p:cNvPr>
          <p:cNvSpPr txBox="1">
            <a:spLocks/>
          </p:cNvSpPr>
          <p:nvPr/>
        </p:nvSpPr>
        <p:spPr>
          <a:xfrm>
            <a:off x="426720" y="390372"/>
            <a:ext cx="11338560" cy="468622"/>
          </a:xfrm>
          <a:prstGeom prst="rect">
            <a:avLst/>
          </a:prstGeom>
        </p:spPr>
        <p:txBody>
          <a:bodyPr/>
          <a:lstStyle>
            <a:lvl1pPr algn="ctr" defTabSz="685800" rtl="0" eaLnBrk="1" fontAlgn="base" hangingPunct="1">
              <a:spcBef>
                <a:spcPct val="0"/>
              </a:spcBef>
              <a:spcAft>
                <a:spcPct val="0"/>
              </a:spcAft>
              <a:defRPr sz="2800" kern="1200" spc="-30" baseline="0">
                <a:solidFill>
                  <a:schemeClr val="tx1"/>
                </a:solidFill>
                <a:latin typeface="Arial" panose="020B0604020202020204" pitchFamily="34" charset="0"/>
                <a:ea typeface="+mj-ea"/>
                <a:cs typeface="Calibri Light" panose="020F0302020204030204" pitchFamily="34" charset="0"/>
              </a:defRPr>
            </a:lvl1pPr>
            <a:lvl2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2pPr>
            <a:lvl3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3pPr>
            <a:lvl4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4pPr>
            <a:lvl5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5pPr>
            <a:lvl6pPr marL="4572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6pPr>
            <a:lvl7pPr marL="9144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7pPr>
            <a:lvl8pPr marL="13716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8pPr>
            <a:lvl9pPr marL="18288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9pPr>
          </a:lstStyle>
          <a:p>
            <a:r>
              <a:rPr lang="en-US" dirty="0"/>
              <a:t>2025 Index Pro Demo</a:t>
            </a:r>
          </a:p>
        </p:txBody>
      </p:sp>
    </p:spTree>
    <p:extLst>
      <p:ext uri="{BB962C8B-B14F-4D97-AF65-F5344CB8AC3E}">
        <p14:creationId xmlns:p14="http://schemas.microsoft.com/office/powerpoint/2010/main" val="11191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476F-0178-D967-7329-D2139FF2F9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D02C058-D6EE-59D6-ADC0-907E006F3BCA}"/>
              </a:ext>
            </a:extLst>
          </p:cNvPr>
          <p:cNvSpPr/>
          <p:nvPr/>
        </p:nvSpPr>
        <p:spPr bwMode="gray">
          <a:xfrm>
            <a:off x="0" y="0"/>
            <a:ext cx="12192000" cy="993913"/>
          </a:xfrm>
          <a:prstGeom prst="rect">
            <a:avLst/>
          </a:prstGeom>
          <a:solidFill>
            <a:srgbClr val="22305B"/>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4" name="Rectangle 3">
            <a:extLst>
              <a:ext uri="{FF2B5EF4-FFF2-40B4-BE49-F238E27FC236}">
                <a16:creationId xmlns:a16="http://schemas.microsoft.com/office/drawing/2014/main" id="{C69815C9-3AAE-4F31-B0D3-58C02A292B28}"/>
              </a:ext>
            </a:extLst>
          </p:cNvPr>
          <p:cNvSpPr/>
          <p:nvPr/>
        </p:nvSpPr>
        <p:spPr bwMode="gray">
          <a:xfrm>
            <a:off x="0" y="993913"/>
            <a:ext cx="12192000" cy="198784"/>
          </a:xfrm>
          <a:prstGeom prst="rect">
            <a:avLst/>
          </a:prstGeom>
          <a:solidFill>
            <a:schemeClr val="accent2">
              <a:lumMod val="20000"/>
              <a:lumOff val="8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6" name="Text Placeholder 7">
            <a:extLst>
              <a:ext uri="{FF2B5EF4-FFF2-40B4-BE49-F238E27FC236}">
                <a16:creationId xmlns:a16="http://schemas.microsoft.com/office/drawing/2014/main" id="{E53040F8-BB06-B97C-41C4-0455274B5B1A}"/>
              </a:ext>
            </a:extLst>
          </p:cNvPr>
          <p:cNvSpPr txBox="1">
            <a:spLocks/>
          </p:cNvSpPr>
          <p:nvPr/>
        </p:nvSpPr>
        <p:spPr>
          <a:xfrm>
            <a:off x="426720" y="79191"/>
            <a:ext cx="11338560" cy="342000"/>
          </a:xfrm>
          <a:prstGeom prst="rect">
            <a:avLst/>
          </a:prstGeom>
        </p:spPr>
        <p:txBody>
          <a:bodyPr vert="horz" lIns="0" tIns="0" rIns="0" bIns="0" rtlCol="0" anchor="b">
            <a:noAutofit/>
          </a:bodyPr>
          <a:lstStyle>
            <a:lvl1pPr marL="0" indent="0" algn="ctr" defTabSz="914400" rtl="0" eaLnBrk="1" latinLnBrk="0" hangingPunct="1">
              <a:lnSpc>
                <a:spcPct val="90000"/>
              </a:lnSpc>
              <a:spcBef>
                <a:spcPts val="0"/>
              </a:spcBef>
              <a:spcAft>
                <a:spcPts val="0"/>
              </a:spcAft>
              <a:buClr>
                <a:schemeClr val="accent4"/>
              </a:buClr>
              <a:buFont typeface="Arial" panose="020B0604020202020204" pitchFamily="34" charset="0"/>
              <a:buNone/>
              <a:defRPr sz="1600" b="0" kern="1200" spc="100" baseline="0">
                <a:solidFill>
                  <a:srgbClr val="00D9FF"/>
                </a:solidFill>
                <a:latin typeface="+mn-lt"/>
                <a:ea typeface="+mn-ea"/>
                <a:cs typeface="Calibri Light" panose="020F0302020204030204" pitchFamily="34" charset="0"/>
              </a:defRPr>
            </a:lvl1pPr>
            <a:lvl2pPr marL="439738" indent="-236538" algn="l" defTabSz="914400" rtl="0" eaLnBrk="1" latinLnBrk="0" hangingPunct="1">
              <a:lnSpc>
                <a:spcPct val="90000"/>
              </a:lnSpc>
              <a:spcBef>
                <a:spcPts val="8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654050" indent="-225425" algn="l" defTabSz="914400" rtl="0" eaLnBrk="1" latinLnBrk="0" hangingPunct="1">
              <a:lnSpc>
                <a:spcPct val="90000"/>
              </a:lnSpc>
              <a:spcBef>
                <a:spcPts val="800"/>
              </a:spcBef>
              <a:buClr>
                <a:schemeClr val="accent4"/>
              </a:buClr>
              <a:buFont typeface="Arial" panose="020B0604020202020204" pitchFamily="34" charset="0"/>
              <a:buChar char="•"/>
              <a:defRPr sz="1400" kern="1200">
                <a:solidFill>
                  <a:schemeClr val="tx1"/>
                </a:solidFill>
                <a:latin typeface="+mn-lt"/>
                <a:ea typeface="+mn-ea"/>
                <a:cs typeface="+mn-cs"/>
              </a:defRPr>
            </a:lvl3pPr>
            <a:lvl4pPr marL="857250" indent="-225425" algn="l" defTabSz="914400" rtl="0" eaLnBrk="1" latinLnBrk="0" hangingPunct="1">
              <a:lnSpc>
                <a:spcPct val="90000"/>
              </a:lnSpc>
              <a:spcBef>
                <a:spcPts val="800"/>
              </a:spcBef>
              <a:buClr>
                <a:schemeClr val="accent4"/>
              </a:buClr>
              <a:buFont typeface="Arial" panose="020B0604020202020204" pitchFamily="34" charset="0"/>
              <a:buChar char="•"/>
              <a:defRPr sz="1200" kern="1200">
                <a:solidFill>
                  <a:schemeClr val="tx1"/>
                </a:solidFill>
                <a:latin typeface="+mn-lt"/>
                <a:ea typeface="+mn-ea"/>
                <a:cs typeface="+mn-cs"/>
              </a:defRPr>
            </a:lvl4pPr>
            <a:lvl5pPr marL="1027113" indent="-169863" algn="l" defTabSz="914400" rtl="0" eaLnBrk="1" latinLnBrk="0" hangingPunct="1">
              <a:lnSpc>
                <a:spcPct val="90000"/>
              </a:lnSpc>
              <a:spcBef>
                <a:spcPts val="800"/>
              </a:spcBef>
              <a:buClr>
                <a:schemeClr val="accent4"/>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2CD"/>
              </a:buClr>
              <a:buSzTx/>
              <a:buFont typeface="Arial" panose="020B0604020202020204" pitchFamily="34" charset="0"/>
              <a:buNone/>
              <a:tabLst/>
              <a:defRPr/>
            </a:pPr>
            <a:r>
              <a:rPr kumimoji="0" lang="en-US" sz="1600" b="0" i="0" u="none" strike="noStrike" kern="1200" cap="none" spc="100" normalizeH="0" baseline="0" noProof="0" dirty="0">
                <a:ln>
                  <a:noFill/>
                </a:ln>
                <a:solidFill>
                  <a:schemeClr val="accent2">
                    <a:lumMod val="20000"/>
                    <a:lumOff val="80000"/>
                  </a:schemeClr>
                </a:solidFill>
                <a:effectLst/>
                <a:uLnTx/>
                <a:uFillTx/>
                <a:latin typeface="Arial"/>
                <a:ea typeface="+mn-ea"/>
                <a:cs typeface="Calibri Light" panose="020F0302020204030204" pitchFamily="34" charset="0"/>
              </a:rPr>
              <a:t>2025 CAQH INDEX REPORT</a:t>
            </a:r>
          </a:p>
        </p:txBody>
      </p:sp>
      <p:sp>
        <p:nvSpPr>
          <p:cNvPr id="7" name="Title 1">
            <a:extLst>
              <a:ext uri="{FF2B5EF4-FFF2-40B4-BE49-F238E27FC236}">
                <a16:creationId xmlns:a16="http://schemas.microsoft.com/office/drawing/2014/main" id="{E21F094C-BD8E-7771-654F-6A81DF3203D5}"/>
              </a:ext>
            </a:extLst>
          </p:cNvPr>
          <p:cNvSpPr txBox="1">
            <a:spLocks/>
          </p:cNvSpPr>
          <p:nvPr/>
        </p:nvSpPr>
        <p:spPr>
          <a:xfrm>
            <a:off x="426720" y="390372"/>
            <a:ext cx="11338560" cy="468622"/>
          </a:xfrm>
          <a:prstGeom prst="rect">
            <a:avLst/>
          </a:prstGeom>
        </p:spPr>
        <p:txBody>
          <a:bodyPr/>
          <a:lstStyle>
            <a:lvl1pPr algn="ctr" defTabSz="685800" rtl="0" eaLnBrk="1" fontAlgn="base" hangingPunct="1">
              <a:spcBef>
                <a:spcPct val="0"/>
              </a:spcBef>
              <a:spcAft>
                <a:spcPct val="0"/>
              </a:spcAft>
              <a:defRPr sz="2800" kern="1200" spc="-30" baseline="0">
                <a:solidFill>
                  <a:schemeClr val="tx1"/>
                </a:solidFill>
                <a:latin typeface="Arial" panose="020B0604020202020204" pitchFamily="34" charset="0"/>
                <a:ea typeface="+mj-ea"/>
                <a:cs typeface="Calibri Light" panose="020F0302020204030204" pitchFamily="34" charset="0"/>
              </a:defRPr>
            </a:lvl1pPr>
            <a:lvl2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2pPr>
            <a:lvl3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3pPr>
            <a:lvl4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4pPr>
            <a:lvl5pPr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5pPr>
            <a:lvl6pPr marL="4572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6pPr>
            <a:lvl7pPr marL="9144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7pPr>
            <a:lvl8pPr marL="13716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8pPr>
            <a:lvl9pPr marL="1828800" algn="ctr" defTabSz="685800" rtl="0" eaLnBrk="1" fontAlgn="base" hangingPunct="1">
              <a:spcBef>
                <a:spcPct val="0"/>
              </a:spcBef>
              <a:spcAft>
                <a:spcPct val="0"/>
              </a:spcAft>
              <a:defRPr sz="3200">
                <a:solidFill>
                  <a:schemeClr val="bg1"/>
                </a:solidFill>
                <a:latin typeface="Calibri" panose="020F0502020204030204" pitchFamily="34" charset="0"/>
                <a:cs typeface="Calibri Light" panose="020F0302020204030204" pitchFamily="34" charset="0"/>
              </a:defRPr>
            </a:lvl9pPr>
          </a:lstStyle>
          <a:p>
            <a:r>
              <a:rPr lang="en-US" dirty="0"/>
              <a:t>How Index Pro insights drive strategy, ROI, and automation</a:t>
            </a:r>
          </a:p>
        </p:txBody>
      </p:sp>
      <p:grpSp>
        <p:nvGrpSpPr>
          <p:cNvPr id="5" name="Group 4">
            <a:extLst>
              <a:ext uri="{FF2B5EF4-FFF2-40B4-BE49-F238E27FC236}">
                <a16:creationId xmlns:a16="http://schemas.microsoft.com/office/drawing/2014/main" id="{128F962B-2EC1-9CD0-A2B0-46F1DE95AFF8}"/>
              </a:ext>
            </a:extLst>
          </p:cNvPr>
          <p:cNvGrpSpPr/>
          <p:nvPr/>
        </p:nvGrpSpPr>
        <p:grpSpPr>
          <a:xfrm>
            <a:off x="242130" y="2186610"/>
            <a:ext cx="11403001" cy="3650363"/>
            <a:chOff x="294381" y="2064543"/>
            <a:chExt cx="11403001" cy="3650363"/>
          </a:xfrm>
        </p:grpSpPr>
        <p:pic>
          <p:nvPicPr>
            <p:cNvPr id="8" name="Picture 7" descr="A group of blue and white brochures&#10;&#10;Description automatically generated">
              <a:extLst>
                <a:ext uri="{FF2B5EF4-FFF2-40B4-BE49-F238E27FC236}">
                  <a16:creationId xmlns:a16="http://schemas.microsoft.com/office/drawing/2014/main" id="{A4CDB93A-9729-88A3-2A56-643D9D33E959}"/>
                </a:ext>
              </a:extLst>
            </p:cNvPr>
            <p:cNvPicPr>
              <a:picLocks noChangeAspect="1"/>
            </p:cNvPicPr>
            <p:nvPr/>
          </p:nvPicPr>
          <p:blipFill>
            <a:blip r:embed="rId2"/>
            <a:stretch>
              <a:fillRect/>
            </a:stretch>
          </p:blipFill>
          <p:spPr>
            <a:xfrm>
              <a:off x="294381" y="2339736"/>
              <a:ext cx="3123634" cy="2799557"/>
            </a:xfrm>
            <a:prstGeom prst="rect">
              <a:avLst/>
            </a:prstGeom>
          </p:spPr>
        </p:pic>
        <p:pic>
          <p:nvPicPr>
            <p:cNvPr id="9" name="Picture 8">
              <a:extLst>
                <a:ext uri="{FF2B5EF4-FFF2-40B4-BE49-F238E27FC236}">
                  <a16:creationId xmlns:a16="http://schemas.microsoft.com/office/drawing/2014/main" id="{8AF15E0B-AEE3-46E0-9356-9EFC18770A6E}"/>
                </a:ext>
              </a:extLst>
            </p:cNvPr>
            <p:cNvPicPr>
              <a:picLocks noChangeAspect="1"/>
            </p:cNvPicPr>
            <p:nvPr/>
          </p:nvPicPr>
          <p:blipFill>
            <a:blip r:embed="rId3">
              <a:extLst>
                <a:ext uri="{28A0092B-C50C-407E-A947-70E740481C1C}">
                  <a14:useLocalDpi xmlns:a14="http://schemas.microsoft.com/office/drawing/2010/main" val="0"/>
                </a:ext>
              </a:extLst>
            </a:blip>
            <a:srcRect t="128" b="128"/>
            <a:stretch/>
          </p:blipFill>
          <p:spPr>
            <a:xfrm>
              <a:off x="3932884" y="2199684"/>
              <a:ext cx="2163116" cy="2163116"/>
            </a:xfrm>
            <a:prstGeom prst="ellipse">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E024A0DB-C1EE-3041-A40B-BFE4893B5AE4}"/>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6722778" y="2199684"/>
              <a:ext cx="2163115" cy="2163115"/>
            </a:xfrm>
            <a:prstGeom prst="ellipse">
              <a:avLst/>
            </a:prstGeom>
            <a:effectLst>
              <a:outerShdw blurRad="50800" dist="38100" dir="8100000" algn="tr" rotWithShape="0">
                <a:prstClr val="black">
                  <a:alpha val="40000"/>
                </a:prstClr>
              </a:outerShdw>
            </a:effectLst>
          </p:spPr>
        </p:pic>
        <p:pic>
          <p:nvPicPr>
            <p:cNvPr id="11" name="Picture 6">
              <a:extLst>
                <a:ext uri="{FF2B5EF4-FFF2-40B4-BE49-F238E27FC236}">
                  <a16:creationId xmlns:a16="http://schemas.microsoft.com/office/drawing/2014/main" id="{D9D71952-7D2C-5374-E28F-BCB72F420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512671" y="2064543"/>
              <a:ext cx="2184711" cy="2184711"/>
            </a:xfrm>
            <a:prstGeom prst="ellipse">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24215F6-D4EB-FC9D-9B2D-D6B5FE5FE2C7}"/>
                </a:ext>
              </a:extLst>
            </p:cNvPr>
            <p:cNvSpPr txBox="1"/>
            <p:nvPr/>
          </p:nvSpPr>
          <p:spPr>
            <a:xfrm>
              <a:off x="4015496" y="4483800"/>
              <a:ext cx="1997891" cy="769441"/>
            </a:xfrm>
            <a:prstGeom prst="rect">
              <a:avLst/>
            </a:prstGeom>
            <a:noFill/>
          </p:spPr>
          <p:txBody>
            <a:bodyPr wrap="square" rtlCol="0">
              <a:spAutoFit/>
            </a:bodyPr>
            <a:lstStyle/>
            <a:p>
              <a:pPr algn="ctr"/>
              <a:r>
                <a:rPr lang="en-US" sz="1600" b="1" i="0" u="none" strike="noStrike" dirty="0">
                  <a:solidFill>
                    <a:schemeClr val="bg1"/>
                  </a:solidFill>
                  <a:effectLst/>
                </a:rPr>
                <a:t>Tom Cassels</a:t>
              </a:r>
              <a:endParaRPr lang="en-US" sz="1600" b="0" i="0" u="none" strike="noStrike" dirty="0">
                <a:solidFill>
                  <a:schemeClr val="bg1"/>
                </a:solidFill>
                <a:effectLst/>
              </a:endParaRPr>
            </a:p>
            <a:p>
              <a:pPr algn="ctr"/>
              <a:r>
                <a:rPr lang="en-US" sz="1400" b="0" i="0" u="none" strike="noStrike" dirty="0">
                  <a:solidFill>
                    <a:schemeClr val="bg1"/>
                  </a:solidFill>
                  <a:effectLst/>
                </a:rPr>
                <a:t>Managing Director</a:t>
              </a:r>
            </a:p>
            <a:p>
              <a:pPr algn="ctr"/>
              <a:r>
                <a:rPr lang="en-US" sz="1400" dirty="0">
                  <a:solidFill>
                    <a:schemeClr val="bg1"/>
                  </a:solidFill>
                </a:rPr>
                <a:t>Manatt Health</a:t>
              </a:r>
              <a:endParaRPr lang="en-US" sz="1400" b="0" i="0" u="none" strike="noStrike" dirty="0">
                <a:solidFill>
                  <a:schemeClr val="bg1"/>
                </a:solidFill>
                <a:effectLst/>
              </a:endParaRPr>
            </a:p>
          </p:txBody>
        </p:sp>
        <p:sp>
          <p:nvSpPr>
            <p:cNvPr id="13" name="TextBox 12">
              <a:extLst>
                <a:ext uri="{FF2B5EF4-FFF2-40B4-BE49-F238E27FC236}">
                  <a16:creationId xmlns:a16="http://schemas.microsoft.com/office/drawing/2014/main" id="{E1F348AD-6872-5044-1917-DD72E93AC18F}"/>
                </a:ext>
              </a:extLst>
            </p:cNvPr>
            <p:cNvSpPr txBox="1"/>
            <p:nvPr/>
          </p:nvSpPr>
          <p:spPr>
            <a:xfrm>
              <a:off x="6722778" y="4483800"/>
              <a:ext cx="2163115" cy="1231106"/>
            </a:xfrm>
            <a:prstGeom prst="rect">
              <a:avLst/>
            </a:prstGeom>
            <a:noFill/>
          </p:spPr>
          <p:txBody>
            <a:bodyPr wrap="square" rtlCol="0">
              <a:spAutoFit/>
            </a:bodyPr>
            <a:lstStyle/>
            <a:p>
              <a:pPr algn="ctr"/>
              <a:r>
                <a:rPr lang="en-US" sz="1600" b="1" i="0" u="none" strike="noStrike" dirty="0">
                  <a:solidFill>
                    <a:schemeClr val="bg1"/>
                  </a:solidFill>
                  <a:effectLst/>
                </a:rPr>
                <a:t>Pamela T. Johnson, MD, FACR</a:t>
              </a:r>
              <a:endParaRPr lang="en-US" sz="1600" b="0" i="0" u="none" strike="noStrike" dirty="0">
                <a:solidFill>
                  <a:schemeClr val="bg1"/>
                </a:solidFill>
                <a:effectLst/>
              </a:endParaRPr>
            </a:p>
            <a:p>
              <a:pPr algn="ctr"/>
              <a:r>
                <a:rPr lang="en-US" sz="1400" b="0" i="0" u="none" strike="noStrike" dirty="0">
                  <a:solidFill>
                    <a:schemeClr val="bg1"/>
                  </a:solidFill>
                  <a:effectLst/>
                </a:rPr>
                <a:t>Attending Radiologist Memorial Sloan Kettering Cancer Center</a:t>
              </a:r>
            </a:p>
          </p:txBody>
        </p:sp>
        <p:sp>
          <p:nvSpPr>
            <p:cNvPr id="14" name="TextBox 13">
              <a:extLst>
                <a:ext uri="{FF2B5EF4-FFF2-40B4-BE49-F238E27FC236}">
                  <a16:creationId xmlns:a16="http://schemas.microsoft.com/office/drawing/2014/main" id="{7D89A1FE-413E-CA4F-B589-B1639FDD913C}"/>
                </a:ext>
              </a:extLst>
            </p:cNvPr>
            <p:cNvSpPr txBox="1"/>
            <p:nvPr/>
          </p:nvSpPr>
          <p:spPr>
            <a:xfrm>
              <a:off x="9606080" y="4483800"/>
              <a:ext cx="1997891" cy="769441"/>
            </a:xfrm>
            <a:prstGeom prst="rect">
              <a:avLst/>
            </a:prstGeom>
            <a:noFill/>
          </p:spPr>
          <p:txBody>
            <a:bodyPr wrap="square" rtlCol="0">
              <a:spAutoFit/>
            </a:bodyPr>
            <a:lstStyle/>
            <a:p>
              <a:pPr algn="ctr"/>
              <a:r>
                <a:rPr lang="en-US" sz="1600" b="1" i="0" u="none" strike="noStrike" dirty="0">
                  <a:solidFill>
                    <a:schemeClr val="bg1"/>
                  </a:solidFill>
                  <a:effectLst/>
                </a:rPr>
                <a:t>Matthew McCormick</a:t>
              </a:r>
              <a:endParaRPr lang="en-US" sz="1600" b="0" i="0" u="none" strike="noStrike" dirty="0">
                <a:solidFill>
                  <a:schemeClr val="bg1"/>
                </a:solidFill>
                <a:effectLst/>
              </a:endParaRPr>
            </a:p>
            <a:p>
              <a:pPr algn="ctr"/>
              <a:r>
                <a:rPr lang="en-US" sz="1400" b="0" i="0" u="none" strike="noStrike" dirty="0">
                  <a:solidFill>
                    <a:schemeClr val="bg1"/>
                  </a:solidFill>
                  <a:effectLst/>
                </a:rPr>
                <a:t>VP, Growth Strategy</a:t>
              </a:r>
            </a:p>
            <a:p>
              <a:pPr algn="ctr"/>
              <a:r>
                <a:rPr lang="en-US" sz="1400" dirty="0">
                  <a:solidFill>
                    <a:schemeClr val="bg1"/>
                  </a:solidFill>
                </a:rPr>
                <a:t>TALON</a:t>
              </a:r>
              <a:endParaRPr lang="en-US" sz="1400" b="0" i="0" u="none" strike="noStrike" dirty="0">
                <a:solidFill>
                  <a:schemeClr val="bg1"/>
                </a:solidFill>
                <a:effectLst/>
              </a:endParaRPr>
            </a:p>
          </p:txBody>
        </p:sp>
      </p:grpSp>
      <p:sp>
        <p:nvSpPr>
          <p:cNvPr id="15" name="TextBox 14">
            <a:extLst>
              <a:ext uri="{FF2B5EF4-FFF2-40B4-BE49-F238E27FC236}">
                <a16:creationId xmlns:a16="http://schemas.microsoft.com/office/drawing/2014/main" id="{512DB2D9-F316-ACFA-FF11-E509A32E4EDC}"/>
              </a:ext>
            </a:extLst>
          </p:cNvPr>
          <p:cNvSpPr txBox="1"/>
          <p:nvPr/>
        </p:nvSpPr>
        <p:spPr>
          <a:xfrm>
            <a:off x="6191072" y="1660912"/>
            <a:ext cx="3122023" cy="307777"/>
          </a:xfrm>
          <a:prstGeom prst="rect">
            <a:avLst/>
          </a:prstGeom>
          <a:noFill/>
        </p:spPr>
        <p:txBody>
          <a:bodyPr wrap="square" lIns="0" tIns="0" rIns="0" bIns="0" rtlCol="0">
            <a:spAutoFit/>
          </a:bodyPr>
          <a:lstStyle/>
          <a:p>
            <a:pPr algn="ctr">
              <a:spcBef>
                <a:spcPts val="600"/>
              </a:spcBef>
              <a:buSzPct val="100000"/>
            </a:pPr>
            <a:r>
              <a:rPr lang="en-US" sz="2000" b="1" dirty="0">
                <a:solidFill>
                  <a:srgbClr val="313131"/>
                </a:solidFill>
                <a:latin typeface="+mj-lt"/>
              </a:rPr>
              <a:t>Panelists</a:t>
            </a:r>
          </a:p>
        </p:txBody>
      </p:sp>
    </p:spTree>
    <p:extLst>
      <p:ext uri="{BB962C8B-B14F-4D97-AF65-F5344CB8AC3E}">
        <p14:creationId xmlns:p14="http://schemas.microsoft.com/office/powerpoint/2010/main" val="159143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8A7BB-CF7C-52BC-C271-7665A08BC5C9}"/>
            </a:ext>
          </a:extLst>
        </p:cNvPr>
        <p:cNvGrpSpPr/>
        <p:nvPr/>
      </p:nvGrpSpPr>
      <p:grpSpPr>
        <a:xfrm>
          <a:off x="0" y="0"/>
          <a:ext cx="0" cy="0"/>
          <a:chOff x="0" y="0"/>
          <a:chExt cx="0" cy="0"/>
        </a:xfrm>
      </p:grpSpPr>
      <p:pic>
        <p:nvPicPr>
          <p:cNvPr id="37" name="Picture 36" descr="A light blue and white background&#10;&#10;Description automatically generated">
            <a:extLst>
              <a:ext uri="{FF2B5EF4-FFF2-40B4-BE49-F238E27FC236}">
                <a16:creationId xmlns:a16="http://schemas.microsoft.com/office/drawing/2014/main" id="{D08F217C-9874-D27B-90FD-FE24D55C7637}"/>
              </a:ext>
            </a:extLst>
          </p:cNvPr>
          <p:cNvPicPr>
            <a:picLocks noChangeAspect="1"/>
          </p:cNvPicPr>
          <p:nvPr/>
        </p:nvPicPr>
        <p:blipFill>
          <a:blip r:embed="rId3"/>
          <a:stretch>
            <a:fillRect/>
          </a:stretch>
        </p:blipFill>
        <p:spPr>
          <a:xfrm>
            <a:off x="-482" y="0"/>
            <a:ext cx="12192482" cy="1369397"/>
          </a:xfrm>
          <a:prstGeom prst="rect">
            <a:avLst/>
          </a:prstGeom>
        </p:spPr>
      </p:pic>
      <p:sp>
        <p:nvSpPr>
          <p:cNvPr id="2" name="Title 1">
            <a:extLst>
              <a:ext uri="{FF2B5EF4-FFF2-40B4-BE49-F238E27FC236}">
                <a16:creationId xmlns:a16="http://schemas.microsoft.com/office/drawing/2014/main" id="{7D96564F-F9BD-1C47-4507-E5F33C5544ED}"/>
              </a:ext>
            </a:extLst>
          </p:cNvPr>
          <p:cNvSpPr>
            <a:spLocks noGrp="1"/>
          </p:cNvSpPr>
          <p:nvPr>
            <p:ph type="title"/>
          </p:nvPr>
        </p:nvSpPr>
        <p:spPr>
          <a:xfrm>
            <a:off x="423863" y="635729"/>
            <a:ext cx="11338560" cy="468622"/>
          </a:xfrm>
        </p:spPr>
        <p:txBody>
          <a:bodyPr/>
          <a:lstStyle/>
          <a:p>
            <a:r>
              <a:rPr lang="en-US" dirty="0">
                <a:solidFill>
                  <a:schemeClr val="tx1"/>
                </a:solidFill>
              </a:rPr>
              <a:t>Audience Poll Question 1</a:t>
            </a:r>
          </a:p>
        </p:txBody>
      </p:sp>
      <p:sp>
        <p:nvSpPr>
          <p:cNvPr id="8" name="Text Placeholder 7">
            <a:extLst>
              <a:ext uri="{FF2B5EF4-FFF2-40B4-BE49-F238E27FC236}">
                <a16:creationId xmlns:a16="http://schemas.microsoft.com/office/drawing/2014/main" id="{84B25951-A46E-2990-C953-EC297DD6078A}"/>
              </a:ext>
            </a:extLst>
          </p:cNvPr>
          <p:cNvSpPr>
            <a:spLocks noGrp="1"/>
          </p:cNvSpPr>
          <p:nvPr>
            <p:ph type="body" sz="quarter" idx="13"/>
          </p:nvPr>
        </p:nvSpPr>
        <p:spPr/>
        <p:txBody>
          <a:bodyPr/>
          <a:lstStyle/>
          <a:p>
            <a:r>
              <a:rPr lang="en-US" dirty="0">
                <a:solidFill>
                  <a:schemeClr val="accent1"/>
                </a:solidFill>
              </a:rPr>
              <a:t>2025 CAQH INDEX REPORT</a:t>
            </a:r>
          </a:p>
        </p:txBody>
      </p:sp>
      <p:grpSp>
        <p:nvGrpSpPr>
          <p:cNvPr id="3" name="Group 2">
            <a:extLst>
              <a:ext uri="{FF2B5EF4-FFF2-40B4-BE49-F238E27FC236}">
                <a16:creationId xmlns:a16="http://schemas.microsoft.com/office/drawing/2014/main" id="{C5B7AD9C-8972-816C-B28F-6788E920FCCA}"/>
              </a:ext>
            </a:extLst>
          </p:cNvPr>
          <p:cNvGrpSpPr>
            <a:grpSpLocks noChangeAspect="1"/>
          </p:cNvGrpSpPr>
          <p:nvPr/>
        </p:nvGrpSpPr>
        <p:grpSpPr>
          <a:xfrm>
            <a:off x="907071" y="2454643"/>
            <a:ext cx="2585125" cy="2585125"/>
            <a:chOff x="3125639" y="6001214"/>
            <a:chExt cx="365760" cy="365760"/>
          </a:xfrm>
          <a:solidFill>
            <a:schemeClr val="accent2">
              <a:lumMod val="20000"/>
              <a:lumOff val="80000"/>
            </a:schemeClr>
          </a:solidFill>
          <a:effectLst>
            <a:outerShdw blurRad="50800" dist="38100" dir="8100000" algn="tr" rotWithShape="0">
              <a:prstClr val="black">
                <a:alpha val="40000"/>
              </a:prstClr>
            </a:outerShdw>
          </a:effectLst>
        </p:grpSpPr>
        <p:sp>
          <p:nvSpPr>
            <p:cNvPr id="4" name="Oval 3">
              <a:extLst>
                <a:ext uri="{FF2B5EF4-FFF2-40B4-BE49-F238E27FC236}">
                  <a16:creationId xmlns:a16="http://schemas.microsoft.com/office/drawing/2014/main" id="{BFBCD734-0AAC-A1D0-75FC-A4342B9CE756}"/>
                </a:ext>
              </a:extLst>
            </p:cNvPr>
            <p:cNvSpPr/>
            <p:nvPr/>
          </p:nvSpPr>
          <p:spPr>
            <a:xfrm>
              <a:off x="3125639" y="6001214"/>
              <a:ext cx="365760" cy="36576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D5CD416-6996-703D-86CA-C6F424EDE6BB}"/>
                </a:ext>
              </a:extLst>
            </p:cNvPr>
            <p:cNvGrpSpPr/>
            <p:nvPr/>
          </p:nvGrpSpPr>
          <p:grpSpPr>
            <a:xfrm>
              <a:off x="3239600" y="6069647"/>
              <a:ext cx="137838" cy="232737"/>
              <a:chOff x="3239600" y="6069647"/>
              <a:chExt cx="137838" cy="232737"/>
            </a:xfrm>
            <a:grpFill/>
          </p:grpSpPr>
          <p:sp>
            <p:nvSpPr>
              <p:cNvPr id="6" name="Graphic 4">
                <a:extLst>
                  <a:ext uri="{FF2B5EF4-FFF2-40B4-BE49-F238E27FC236}">
                    <a16:creationId xmlns:a16="http://schemas.microsoft.com/office/drawing/2014/main" id="{6EF78096-6541-69A4-B454-9F185A70C49E}"/>
                  </a:ext>
                </a:extLst>
              </p:cNvPr>
              <p:cNvSpPr/>
              <p:nvPr/>
            </p:nvSpPr>
            <p:spPr>
              <a:xfrm>
                <a:off x="3286155" y="6257697"/>
                <a:ext cx="44729" cy="44687"/>
              </a:xfrm>
              <a:custGeom>
                <a:avLst/>
                <a:gdLst>
                  <a:gd name="connsiteX0" fmla="*/ 22365 w 44729"/>
                  <a:gd name="connsiteY0" fmla="*/ 0 h 44687"/>
                  <a:gd name="connsiteX1" fmla="*/ 0 w 44729"/>
                  <a:gd name="connsiteY1" fmla="*/ 22344 h 44687"/>
                  <a:gd name="connsiteX2" fmla="*/ 22365 w 44729"/>
                  <a:gd name="connsiteY2" fmla="*/ 44688 h 44687"/>
                  <a:gd name="connsiteX3" fmla="*/ 44730 w 44729"/>
                  <a:gd name="connsiteY3" fmla="*/ 22344 h 44687"/>
                  <a:gd name="connsiteX4" fmla="*/ 44730 w 44729"/>
                  <a:gd name="connsiteY4" fmla="*/ 22344 h 44687"/>
                  <a:gd name="connsiteX5" fmla="*/ 22365 w 44729"/>
                  <a:gd name="connsiteY5" fmla="*/ 0 h 44687"/>
                  <a:gd name="connsiteX6" fmla="*/ 22365 w 44729"/>
                  <a:gd name="connsiteY6" fmla="*/ 31920 h 44687"/>
                  <a:gd name="connsiteX7" fmla="*/ 12780 w 44729"/>
                  <a:gd name="connsiteY7" fmla="*/ 22344 h 44687"/>
                  <a:gd name="connsiteX8" fmla="*/ 22365 w 44729"/>
                  <a:gd name="connsiteY8" fmla="*/ 12768 h 44687"/>
                  <a:gd name="connsiteX9" fmla="*/ 31950 w 44729"/>
                  <a:gd name="connsiteY9" fmla="*/ 22344 h 44687"/>
                  <a:gd name="connsiteX10" fmla="*/ 31950 w 44729"/>
                  <a:gd name="connsiteY10" fmla="*/ 22344 h 44687"/>
                  <a:gd name="connsiteX11" fmla="*/ 22365 w 44729"/>
                  <a:gd name="connsiteY11" fmla="*/ 31920 h 44687"/>
                  <a:gd name="connsiteX12" fmla="*/ 22365 w 44729"/>
                  <a:gd name="connsiteY12" fmla="*/ 31920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29" h="44687">
                    <a:moveTo>
                      <a:pt x="22365" y="0"/>
                    </a:moveTo>
                    <a:cubicBezTo>
                      <a:pt x="10224" y="0"/>
                      <a:pt x="0" y="10214"/>
                      <a:pt x="0" y="22344"/>
                    </a:cubicBezTo>
                    <a:cubicBezTo>
                      <a:pt x="0" y="34473"/>
                      <a:pt x="10224" y="44688"/>
                      <a:pt x="22365" y="44688"/>
                    </a:cubicBezTo>
                    <a:cubicBezTo>
                      <a:pt x="34505" y="44688"/>
                      <a:pt x="44730" y="34473"/>
                      <a:pt x="44730" y="22344"/>
                    </a:cubicBezTo>
                    <a:lnTo>
                      <a:pt x="44730" y="22344"/>
                    </a:lnTo>
                    <a:cubicBezTo>
                      <a:pt x="44730" y="10214"/>
                      <a:pt x="34505" y="0"/>
                      <a:pt x="22365" y="0"/>
                    </a:cubicBezTo>
                    <a:close/>
                    <a:moveTo>
                      <a:pt x="22365" y="31920"/>
                    </a:moveTo>
                    <a:cubicBezTo>
                      <a:pt x="17253" y="31920"/>
                      <a:pt x="12780" y="27451"/>
                      <a:pt x="12780" y="22344"/>
                    </a:cubicBezTo>
                    <a:cubicBezTo>
                      <a:pt x="12780" y="17236"/>
                      <a:pt x="17253" y="12768"/>
                      <a:pt x="22365" y="12768"/>
                    </a:cubicBezTo>
                    <a:cubicBezTo>
                      <a:pt x="27477" y="12768"/>
                      <a:pt x="31950" y="17236"/>
                      <a:pt x="31950" y="22344"/>
                    </a:cubicBezTo>
                    <a:lnTo>
                      <a:pt x="31950" y="22344"/>
                    </a:lnTo>
                    <a:cubicBezTo>
                      <a:pt x="31950" y="28089"/>
                      <a:pt x="27477" y="31920"/>
                      <a:pt x="22365" y="31920"/>
                    </a:cubicBezTo>
                    <a:lnTo>
                      <a:pt x="22365" y="31920"/>
                    </a:lnTo>
                    <a:close/>
                  </a:path>
                </a:pathLst>
              </a:custGeom>
              <a:grpFill/>
              <a:ln w="6390" cap="flat">
                <a:solidFill>
                  <a:schemeClr val="accent1"/>
                </a:solid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7" name="Graphic 4">
                <a:extLst>
                  <a:ext uri="{FF2B5EF4-FFF2-40B4-BE49-F238E27FC236}">
                    <a16:creationId xmlns:a16="http://schemas.microsoft.com/office/drawing/2014/main" id="{AA565437-3682-1E37-5B84-71F83CFA9E97}"/>
                  </a:ext>
                </a:extLst>
              </p:cNvPr>
              <p:cNvSpPr/>
              <p:nvPr/>
            </p:nvSpPr>
            <p:spPr>
              <a:xfrm>
                <a:off x="3239600" y="6069647"/>
                <a:ext cx="137838" cy="172367"/>
              </a:xfrm>
              <a:custGeom>
                <a:avLst/>
                <a:gdLst>
                  <a:gd name="connsiteX0" fmla="*/ 69012 w 137838"/>
                  <a:gd name="connsiteY0" fmla="*/ 0 h 172367"/>
                  <a:gd name="connsiteX1" fmla="*/ 0 w 137838"/>
                  <a:gd name="connsiteY1" fmla="*/ 58733 h 172367"/>
                  <a:gd name="connsiteX2" fmla="*/ 0 w 137838"/>
                  <a:gd name="connsiteY2" fmla="*/ 61925 h 172367"/>
                  <a:gd name="connsiteX3" fmla="*/ 5751 w 137838"/>
                  <a:gd name="connsiteY3" fmla="*/ 68309 h 172367"/>
                  <a:gd name="connsiteX4" fmla="*/ 37701 w 137838"/>
                  <a:gd name="connsiteY4" fmla="*/ 70862 h 172367"/>
                  <a:gd name="connsiteX5" fmla="*/ 44091 w 137838"/>
                  <a:gd name="connsiteY5" fmla="*/ 65755 h 172367"/>
                  <a:gd name="connsiteX6" fmla="*/ 74762 w 137838"/>
                  <a:gd name="connsiteY6" fmla="*/ 46603 h 172367"/>
                  <a:gd name="connsiteX7" fmla="*/ 94571 w 137838"/>
                  <a:gd name="connsiteY7" fmla="*/ 70224 h 172367"/>
                  <a:gd name="connsiteX8" fmla="*/ 69012 w 137838"/>
                  <a:gd name="connsiteY8" fmla="*/ 95760 h 172367"/>
                  <a:gd name="connsiteX9" fmla="*/ 53037 w 137838"/>
                  <a:gd name="connsiteY9" fmla="*/ 95760 h 172367"/>
                  <a:gd name="connsiteX10" fmla="*/ 48564 w 137838"/>
                  <a:gd name="connsiteY10" fmla="*/ 97675 h 172367"/>
                  <a:gd name="connsiteX11" fmla="*/ 46647 w 137838"/>
                  <a:gd name="connsiteY11" fmla="*/ 102144 h 172367"/>
                  <a:gd name="connsiteX12" fmla="*/ 46647 w 137838"/>
                  <a:gd name="connsiteY12" fmla="*/ 165984 h 172367"/>
                  <a:gd name="connsiteX13" fmla="*/ 53037 w 137838"/>
                  <a:gd name="connsiteY13" fmla="*/ 172368 h 172367"/>
                  <a:gd name="connsiteX14" fmla="*/ 84986 w 137838"/>
                  <a:gd name="connsiteY14" fmla="*/ 172368 h 172367"/>
                  <a:gd name="connsiteX15" fmla="*/ 91376 w 137838"/>
                  <a:gd name="connsiteY15" fmla="*/ 165984 h 172367"/>
                  <a:gd name="connsiteX16" fmla="*/ 91376 w 137838"/>
                  <a:gd name="connsiteY16" fmla="*/ 136617 h 172367"/>
                  <a:gd name="connsiteX17" fmla="*/ 133550 w 137838"/>
                  <a:gd name="connsiteY17" fmla="*/ 46603 h 172367"/>
                  <a:gd name="connsiteX18" fmla="*/ 69012 w 137838"/>
                  <a:gd name="connsiteY18" fmla="*/ 0 h 172367"/>
                  <a:gd name="connsiteX19" fmla="*/ 69012 w 137838"/>
                  <a:gd name="connsiteY19" fmla="*/ 0 h 172367"/>
                  <a:gd name="connsiteX20" fmla="*/ 83069 w 137838"/>
                  <a:gd name="connsiteY20" fmla="*/ 125126 h 172367"/>
                  <a:gd name="connsiteX21" fmla="*/ 77957 w 137838"/>
                  <a:gd name="connsiteY21" fmla="*/ 131510 h 172367"/>
                  <a:gd name="connsiteX22" fmla="*/ 77957 w 137838"/>
                  <a:gd name="connsiteY22" fmla="*/ 158961 h 172367"/>
                  <a:gd name="connsiteX23" fmla="*/ 58788 w 137838"/>
                  <a:gd name="connsiteY23" fmla="*/ 158961 h 172367"/>
                  <a:gd name="connsiteX24" fmla="*/ 58788 w 137838"/>
                  <a:gd name="connsiteY24" fmla="*/ 107889 h 172367"/>
                  <a:gd name="connsiteX25" fmla="*/ 68372 w 137838"/>
                  <a:gd name="connsiteY25" fmla="*/ 107889 h 172367"/>
                  <a:gd name="connsiteX26" fmla="*/ 106712 w 137838"/>
                  <a:gd name="connsiteY26" fmla="*/ 69586 h 172367"/>
                  <a:gd name="connsiteX27" fmla="*/ 67734 w 137838"/>
                  <a:gd name="connsiteY27" fmla="*/ 31920 h 172367"/>
                  <a:gd name="connsiteX28" fmla="*/ 32589 w 137838"/>
                  <a:gd name="connsiteY28" fmla="*/ 57456 h 172367"/>
                  <a:gd name="connsiteX29" fmla="*/ 13419 w 137838"/>
                  <a:gd name="connsiteY29" fmla="*/ 56179 h 172367"/>
                  <a:gd name="connsiteX30" fmla="*/ 83069 w 137838"/>
                  <a:gd name="connsiteY30" fmla="*/ 13407 h 172367"/>
                  <a:gd name="connsiteX31" fmla="*/ 125882 w 137838"/>
                  <a:gd name="connsiteY31" fmla="*/ 82992 h 172367"/>
                  <a:gd name="connsiteX32" fmla="*/ 83069 w 137838"/>
                  <a:gd name="connsiteY32" fmla="*/ 125126 h 172367"/>
                  <a:gd name="connsiteX33" fmla="*/ 83069 w 137838"/>
                  <a:gd name="connsiteY33" fmla="*/ 125126 h 17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7838" h="172367">
                    <a:moveTo>
                      <a:pt x="69012" y="0"/>
                    </a:moveTo>
                    <a:cubicBezTo>
                      <a:pt x="34506" y="0"/>
                      <a:pt x="5112" y="24898"/>
                      <a:pt x="0" y="58733"/>
                    </a:cubicBezTo>
                    <a:cubicBezTo>
                      <a:pt x="0" y="60010"/>
                      <a:pt x="0" y="61925"/>
                      <a:pt x="0" y="61925"/>
                    </a:cubicBezTo>
                    <a:cubicBezTo>
                      <a:pt x="0" y="65117"/>
                      <a:pt x="2556" y="68309"/>
                      <a:pt x="5751" y="68309"/>
                    </a:cubicBezTo>
                    <a:lnTo>
                      <a:pt x="37701" y="70862"/>
                    </a:lnTo>
                    <a:cubicBezTo>
                      <a:pt x="40896" y="70862"/>
                      <a:pt x="43452" y="68947"/>
                      <a:pt x="44091" y="65755"/>
                    </a:cubicBezTo>
                    <a:cubicBezTo>
                      <a:pt x="47286" y="51710"/>
                      <a:pt x="60704" y="43411"/>
                      <a:pt x="74762" y="46603"/>
                    </a:cubicBezTo>
                    <a:cubicBezTo>
                      <a:pt x="86264" y="49157"/>
                      <a:pt x="93932" y="58733"/>
                      <a:pt x="94571" y="70224"/>
                    </a:cubicBezTo>
                    <a:cubicBezTo>
                      <a:pt x="94571" y="84269"/>
                      <a:pt x="83069" y="95760"/>
                      <a:pt x="69012" y="95760"/>
                    </a:cubicBezTo>
                    <a:lnTo>
                      <a:pt x="53037" y="95760"/>
                    </a:lnTo>
                    <a:cubicBezTo>
                      <a:pt x="51119" y="95760"/>
                      <a:pt x="49842" y="96398"/>
                      <a:pt x="48564" y="97675"/>
                    </a:cubicBezTo>
                    <a:cubicBezTo>
                      <a:pt x="47286" y="98952"/>
                      <a:pt x="46647" y="100229"/>
                      <a:pt x="46647" y="102144"/>
                    </a:cubicBezTo>
                    <a:lnTo>
                      <a:pt x="46647" y="165984"/>
                    </a:lnTo>
                    <a:cubicBezTo>
                      <a:pt x="46647" y="169814"/>
                      <a:pt x="49203" y="172368"/>
                      <a:pt x="53037" y="172368"/>
                    </a:cubicBezTo>
                    <a:lnTo>
                      <a:pt x="84986" y="172368"/>
                    </a:lnTo>
                    <a:cubicBezTo>
                      <a:pt x="88820" y="172368"/>
                      <a:pt x="91376" y="169814"/>
                      <a:pt x="91376" y="165984"/>
                    </a:cubicBezTo>
                    <a:lnTo>
                      <a:pt x="91376" y="136617"/>
                    </a:lnTo>
                    <a:cubicBezTo>
                      <a:pt x="127799" y="123211"/>
                      <a:pt x="146969" y="82992"/>
                      <a:pt x="133550" y="46603"/>
                    </a:cubicBezTo>
                    <a:cubicBezTo>
                      <a:pt x="123965" y="18514"/>
                      <a:pt x="98405" y="639"/>
                      <a:pt x="69012" y="0"/>
                    </a:cubicBezTo>
                    <a:lnTo>
                      <a:pt x="69012" y="0"/>
                    </a:lnTo>
                    <a:close/>
                    <a:moveTo>
                      <a:pt x="83069" y="125126"/>
                    </a:moveTo>
                    <a:cubicBezTo>
                      <a:pt x="79874" y="125765"/>
                      <a:pt x="77957" y="128318"/>
                      <a:pt x="77957" y="131510"/>
                    </a:cubicBezTo>
                    <a:lnTo>
                      <a:pt x="77957" y="158961"/>
                    </a:lnTo>
                    <a:lnTo>
                      <a:pt x="58788" y="158961"/>
                    </a:lnTo>
                    <a:lnTo>
                      <a:pt x="58788" y="107889"/>
                    </a:lnTo>
                    <a:lnTo>
                      <a:pt x="68372" y="107889"/>
                    </a:lnTo>
                    <a:cubicBezTo>
                      <a:pt x="89459" y="107251"/>
                      <a:pt x="106073" y="90653"/>
                      <a:pt x="106712" y="69586"/>
                    </a:cubicBezTo>
                    <a:cubicBezTo>
                      <a:pt x="106073" y="48519"/>
                      <a:pt x="88820" y="31282"/>
                      <a:pt x="67734" y="31920"/>
                    </a:cubicBezTo>
                    <a:cubicBezTo>
                      <a:pt x="51759" y="31920"/>
                      <a:pt x="37701" y="42135"/>
                      <a:pt x="32589" y="57456"/>
                    </a:cubicBezTo>
                    <a:lnTo>
                      <a:pt x="13419" y="56179"/>
                    </a:lnTo>
                    <a:cubicBezTo>
                      <a:pt x="21087" y="25536"/>
                      <a:pt x="51759" y="6384"/>
                      <a:pt x="83069" y="13407"/>
                    </a:cubicBezTo>
                    <a:cubicBezTo>
                      <a:pt x="113741" y="21067"/>
                      <a:pt x="132911" y="51710"/>
                      <a:pt x="125882" y="82992"/>
                    </a:cubicBezTo>
                    <a:cubicBezTo>
                      <a:pt x="120770" y="103421"/>
                      <a:pt x="104156" y="120019"/>
                      <a:pt x="83069" y="125126"/>
                    </a:cubicBezTo>
                    <a:lnTo>
                      <a:pt x="83069" y="125126"/>
                    </a:lnTo>
                    <a:close/>
                  </a:path>
                </a:pathLst>
              </a:custGeom>
              <a:grpFill/>
              <a:ln w="6390" cap="flat">
                <a:solidFill>
                  <a:schemeClr val="accent1"/>
                </a:solidFill>
                <a:prstDash val="solid"/>
                <a:miter/>
              </a:ln>
              <a:effectLst>
                <a:outerShdw blurRad="50800" dist="38100" dir="8100000" algn="tr" rotWithShape="0">
                  <a:prstClr val="black">
                    <a:alpha val="40000"/>
                  </a:prstClr>
                </a:outerShdw>
              </a:effectLst>
            </p:spPr>
            <p:txBody>
              <a:bodyPr rtlCol="0" anchor="ctr"/>
              <a:lstStyle/>
              <a:p>
                <a:endParaRPr lang="en-US"/>
              </a:p>
            </p:txBody>
          </p:sp>
        </p:grpSp>
      </p:grpSp>
      <p:sp>
        <p:nvSpPr>
          <p:cNvPr id="9" name="TextBox 8">
            <a:extLst>
              <a:ext uri="{FF2B5EF4-FFF2-40B4-BE49-F238E27FC236}">
                <a16:creationId xmlns:a16="http://schemas.microsoft.com/office/drawing/2014/main" id="{A288A427-3C31-6D4D-1AC0-0BF8D9349B50}"/>
              </a:ext>
            </a:extLst>
          </p:cNvPr>
          <p:cNvSpPr txBox="1"/>
          <p:nvPr/>
        </p:nvSpPr>
        <p:spPr>
          <a:xfrm>
            <a:off x="3808539" y="1515827"/>
            <a:ext cx="7384713" cy="4462760"/>
          </a:xfrm>
          <a:prstGeom prst="rect">
            <a:avLst/>
          </a:prstGeom>
          <a:noFill/>
        </p:spPr>
        <p:txBody>
          <a:bodyPr wrap="square" rtlCol="0" anchor="ctr">
            <a:spAutoFit/>
          </a:bodyPr>
          <a:lstStyle/>
          <a:p>
            <a:r>
              <a:rPr lang="en-US" dirty="0">
                <a:latin typeface="+mj-lt"/>
              </a:rPr>
              <a:t>How do you see your team using </a:t>
            </a:r>
            <a:r>
              <a:rPr lang="en-US" b="1" dirty="0">
                <a:latin typeface="+mj-lt"/>
              </a:rPr>
              <a:t>Index Pro </a:t>
            </a:r>
            <a:r>
              <a:rPr lang="en-US" dirty="0">
                <a:latin typeface="+mj-lt"/>
              </a:rPr>
              <a:t>to drive savings and smarter decisions? Select all that apply.</a:t>
            </a:r>
          </a:p>
          <a:p>
            <a:endParaRPr lang="en-US" b="1" dirty="0">
              <a:latin typeface="+mj-lt"/>
            </a:endParaRPr>
          </a:p>
          <a:p>
            <a:pPr marL="287338" indent="-287338">
              <a:spcAft>
                <a:spcPts val="1200"/>
              </a:spcAft>
              <a:buFont typeface="+mj-lt"/>
              <a:buAutoNum type="alphaLcParenR"/>
            </a:pPr>
            <a:r>
              <a:rPr lang="en-US" dirty="0">
                <a:latin typeface="+mj-lt"/>
              </a:rPr>
              <a:t>Calculate real-world ROI for performance improvement strategies and stronger business cases with the </a:t>
            </a:r>
            <a:r>
              <a:rPr lang="en-US" b="1" dirty="0">
                <a:latin typeface="+mj-lt"/>
              </a:rPr>
              <a:t>ROI Calculator</a:t>
            </a:r>
            <a:endParaRPr lang="en-US" dirty="0">
              <a:latin typeface="+mj-lt"/>
            </a:endParaRPr>
          </a:p>
          <a:p>
            <a:pPr marL="287338" indent="-287338">
              <a:spcAft>
                <a:spcPts val="1200"/>
              </a:spcAft>
              <a:buFont typeface="+mj-lt"/>
              <a:buAutoNum type="alphaLcParenR"/>
            </a:pPr>
            <a:r>
              <a:rPr lang="en-US" dirty="0">
                <a:latin typeface="+mj-lt"/>
              </a:rPr>
              <a:t>Benchmark automation performance using the </a:t>
            </a:r>
            <a:r>
              <a:rPr lang="en-US" b="1" dirty="0">
                <a:latin typeface="+mj-lt"/>
              </a:rPr>
              <a:t>Interactive Chartbook filters</a:t>
            </a:r>
            <a:r>
              <a:rPr lang="en-US" dirty="0">
                <a:latin typeface="+mj-lt"/>
              </a:rPr>
              <a:t> </a:t>
            </a:r>
          </a:p>
          <a:p>
            <a:pPr marL="287338" indent="-287338">
              <a:spcAft>
                <a:spcPts val="1200"/>
              </a:spcAft>
              <a:buFont typeface="+mj-lt"/>
              <a:buAutoNum type="alphaLcParenR"/>
            </a:pPr>
            <a:r>
              <a:rPr lang="en-US" dirty="0"/>
              <a:t> </a:t>
            </a:r>
            <a:r>
              <a:rPr lang="en-US" dirty="0">
                <a:latin typeface="+mj-lt"/>
              </a:rPr>
              <a:t>Analyze the impact of administrative workflow inefficiencies by exploring the </a:t>
            </a:r>
            <a:r>
              <a:rPr lang="en-US" b="1" dirty="0">
                <a:latin typeface="+mj-lt"/>
              </a:rPr>
              <a:t>Interactive Chartbook’s data insights</a:t>
            </a:r>
            <a:endParaRPr lang="en-US" b="1" dirty="0">
              <a:solidFill>
                <a:srgbClr val="FF0000"/>
              </a:solidFill>
            </a:endParaRPr>
          </a:p>
          <a:p>
            <a:pPr marL="287338" indent="-287338">
              <a:spcAft>
                <a:spcPts val="1200"/>
              </a:spcAft>
              <a:buFont typeface="+mj-lt"/>
              <a:buAutoNum type="alphaLcParenR"/>
            </a:pPr>
            <a:r>
              <a:rPr lang="en-US" dirty="0">
                <a:latin typeface="+mj-lt"/>
              </a:rPr>
              <a:t>Get fast, clear data interpretation from </a:t>
            </a:r>
            <a:r>
              <a:rPr lang="en-US" b="1" dirty="0">
                <a:latin typeface="+mj-lt"/>
              </a:rPr>
              <a:t>Ask the Index AI</a:t>
            </a:r>
            <a:endParaRPr lang="en-US" dirty="0">
              <a:latin typeface="+mj-lt"/>
            </a:endParaRPr>
          </a:p>
          <a:p>
            <a:pPr marL="287338" indent="-287338">
              <a:spcAft>
                <a:spcPts val="1200"/>
              </a:spcAft>
              <a:buFont typeface="+mj-lt"/>
              <a:buAutoNum type="alphaLcParenR"/>
            </a:pPr>
            <a:r>
              <a:rPr lang="en-US" dirty="0">
                <a:latin typeface="+mj-lt"/>
              </a:rPr>
              <a:t>Shape and refine strategy through a </a:t>
            </a:r>
            <a:r>
              <a:rPr lang="en-US" b="1">
                <a:latin typeface="+mj-lt"/>
              </a:rPr>
              <a:t>1-hr advisory </a:t>
            </a:r>
            <a:r>
              <a:rPr lang="en-US" b="1" dirty="0">
                <a:latin typeface="+mj-lt"/>
              </a:rPr>
              <a:t>session</a:t>
            </a:r>
            <a:r>
              <a:rPr lang="en-US" dirty="0">
                <a:latin typeface="+mj-lt"/>
              </a:rPr>
              <a:t> with CAQH industry SMEs</a:t>
            </a:r>
          </a:p>
          <a:p>
            <a:pPr marL="287338" indent="-287338">
              <a:spcAft>
                <a:spcPts val="1200"/>
              </a:spcAft>
              <a:buFont typeface="+mj-lt"/>
              <a:buAutoNum type="alphaLcParenR"/>
            </a:pPr>
            <a:r>
              <a:rPr lang="en-US" dirty="0">
                <a:latin typeface="+mj-lt"/>
              </a:rPr>
              <a:t>Something else? Drop it in the chat.</a:t>
            </a:r>
          </a:p>
        </p:txBody>
      </p:sp>
    </p:spTree>
    <p:extLst>
      <p:ext uri="{BB962C8B-B14F-4D97-AF65-F5344CB8AC3E}">
        <p14:creationId xmlns:p14="http://schemas.microsoft.com/office/powerpoint/2010/main" val="178206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98D9-6FC6-25D1-55A5-2345990F3350}"/>
            </a:ext>
          </a:extLst>
        </p:cNvPr>
        <p:cNvGrpSpPr/>
        <p:nvPr/>
      </p:nvGrpSpPr>
      <p:grpSpPr>
        <a:xfrm>
          <a:off x="0" y="0"/>
          <a:ext cx="0" cy="0"/>
          <a:chOff x="0" y="0"/>
          <a:chExt cx="0" cy="0"/>
        </a:xfrm>
      </p:grpSpPr>
      <p:pic>
        <p:nvPicPr>
          <p:cNvPr id="37" name="Picture 36" descr="A light blue and white background&#10;&#10;Description automatically generated">
            <a:extLst>
              <a:ext uri="{FF2B5EF4-FFF2-40B4-BE49-F238E27FC236}">
                <a16:creationId xmlns:a16="http://schemas.microsoft.com/office/drawing/2014/main" id="{1788AED1-9BA7-B5A6-EAC4-260D8002F713}"/>
              </a:ext>
            </a:extLst>
          </p:cNvPr>
          <p:cNvPicPr>
            <a:picLocks noChangeAspect="1"/>
          </p:cNvPicPr>
          <p:nvPr/>
        </p:nvPicPr>
        <p:blipFill>
          <a:blip r:embed="rId2"/>
          <a:stretch>
            <a:fillRect/>
          </a:stretch>
        </p:blipFill>
        <p:spPr>
          <a:xfrm>
            <a:off x="-482" y="0"/>
            <a:ext cx="12192482" cy="1369397"/>
          </a:xfrm>
          <a:prstGeom prst="rect">
            <a:avLst/>
          </a:prstGeom>
        </p:spPr>
      </p:pic>
      <p:sp>
        <p:nvSpPr>
          <p:cNvPr id="2" name="Title 1">
            <a:extLst>
              <a:ext uri="{FF2B5EF4-FFF2-40B4-BE49-F238E27FC236}">
                <a16:creationId xmlns:a16="http://schemas.microsoft.com/office/drawing/2014/main" id="{25260340-BFD8-1B66-47A7-A3EC5E65BED1}"/>
              </a:ext>
            </a:extLst>
          </p:cNvPr>
          <p:cNvSpPr>
            <a:spLocks noGrp="1"/>
          </p:cNvSpPr>
          <p:nvPr>
            <p:ph type="title"/>
          </p:nvPr>
        </p:nvSpPr>
        <p:spPr>
          <a:xfrm>
            <a:off x="423863" y="635729"/>
            <a:ext cx="11338560" cy="468622"/>
          </a:xfrm>
        </p:spPr>
        <p:txBody>
          <a:bodyPr/>
          <a:lstStyle/>
          <a:p>
            <a:r>
              <a:rPr lang="en-US" dirty="0">
                <a:solidFill>
                  <a:schemeClr val="tx1"/>
                </a:solidFill>
              </a:rPr>
              <a:t>Audience Poll Question 2</a:t>
            </a:r>
          </a:p>
        </p:txBody>
      </p:sp>
      <p:sp>
        <p:nvSpPr>
          <p:cNvPr id="8" name="Text Placeholder 7">
            <a:extLst>
              <a:ext uri="{FF2B5EF4-FFF2-40B4-BE49-F238E27FC236}">
                <a16:creationId xmlns:a16="http://schemas.microsoft.com/office/drawing/2014/main" id="{1281DB0F-F13C-0A66-7D19-1D40E6FB47B6}"/>
              </a:ext>
            </a:extLst>
          </p:cNvPr>
          <p:cNvSpPr>
            <a:spLocks noGrp="1"/>
          </p:cNvSpPr>
          <p:nvPr>
            <p:ph type="body" sz="quarter" idx="13"/>
          </p:nvPr>
        </p:nvSpPr>
        <p:spPr/>
        <p:txBody>
          <a:bodyPr/>
          <a:lstStyle/>
          <a:p>
            <a:r>
              <a:rPr lang="en-US" dirty="0">
                <a:solidFill>
                  <a:schemeClr val="accent1"/>
                </a:solidFill>
              </a:rPr>
              <a:t>2025 CAQH INDEX REPORT</a:t>
            </a:r>
          </a:p>
        </p:txBody>
      </p:sp>
      <p:grpSp>
        <p:nvGrpSpPr>
          <p:cNvPr id="3" name="Group 2">
            <a:extLst>
              <a:ext uri="{FF2B5EF4-FFF2-40B4-BE49-F238E27FC236}">
                <a16:creationId xmlns:a16="http://schemas.microsoft.com/office/drawing/2014/main" id="{33D2DDDC-1BF3-E12A-1834-BD0FC5DA060E}"/>
              </a:ext>
            </a:extLst>
          </p:cNvPr>
          <p:cNvGrpSpPr>
            <a:grpSpLocks noChangeAspect="1"/>
          </p:cNvGrpSpPr>
          <p:nvPr/>
        </p:nvGrpSpPr>
        <p:grpSpPr>
          <a:xfrm>
            <a:off x="907071" y="2454643"/>
            <a:ext cx="2585125" cy="2585125"/>
            <a:chOff x="3125639" y="6001214"/>
            <a:chExt cx="365760" cy="365760"/>
          </a:xfrm>
          <a:solidFill>
            <a:schemeClr val="accent2">
              <a:lumMod val="20000"/>
              <a:lumOff val="80000"/>
            </a:schemeClr>
          </a:solidFill>
          <a:effectLst>
            <a:outerShdw blurRad="50800" dist="38100" dir="8100000" algn="tr" rotWithShape="0">
              <a:prstClr val="black">
                <a:alpha val="40000"/>
              </a:prstClr>
            </a:outerShdw>
          </a:effectLst>
        </p:grpSpPr>
        <p:sp>
          <p:nvSpPr>
            <p:cNvPr id="4" name="Oval 3">
              <a:extLst>
                <a:ext uri="{FF2B5EF4-FFF2-40B4-BE49-F238E27FC236}">
                  <a16:creationId xmlns:a16="http://schemas.microsoft.com/office/drawing/2014/main" id="{B7157E55-3572-154C-B4EE-77A55E280C2B}"/>
                </a:ext>
              </a:extLst>
            </p:cNvPr>
            <p:cNvSpPr/>
            <p:nvPr/>
          </p:nvSpPr>
          <p:spPr>
            <a:xfrm>
              <a:off x="3125639" y="6001214"/>
              <a:ext cx="365760" cy="36576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54DE1597-FE35-03D3-1DC4-2CCCC264724B}"/>
                </a:ext>
              </a:extLst>
            </p:cNvPr>
            <p:cNvGrpSpPr/>
            <p:nvPr/>
          </p:nvGrpSpPr>
          <p:grpSpPr>
            <a:xfrm>
              <a:off x="3239600" y="6069647"/>
              <a:ext cx="137838" cy="232737"/>
              <a:chOff x="3239600" y="6069647"/>
              <a:chExt cx="137838" cy="232737"/>
            </a:xfrm>
            <a:grpFill/>
          </p:grpSpPr>
          <p:sp>
            <p:nvSpPr>
              <p:cNvPr id="6" name="Graphic 4">
                <a:extLst>
                  <a:ext uri="{FF2B5EF4-FFF2-40B4-BE49-F238E27FC236}">
                    <a16:creationId xmlns:a16="http://schemas.microsoft.com/office/drawing/2014/main" id="{E247D792-B67D-C719-0464-9F7A11E39A76}"/>
                  </a:ext>
                </a:extLst>
              </p:cNvPr>
              <p:cNvSpPr/>
              <p:nvPr/>
            </p:nvSpPr>
            <p:spPr>
              <a:xfrm>
                <a:off x="3286155" y="6257697"/>
                <a:ext cx="44729" cy="44687"/>
              </a:xfrm>
              <a:custGeom>
                <a:avLst/>
                <a:gdLst>
                  <a:gd name="connsiteX0" fmla="*/ 22365 w 44729"/>
                  <a:gd name="connsiteY0" fmla="*/ 0 h 44687"/>
                  <a:gd name="connsiteX1" fmla="*/ 0 w 44729"/>
                  <a:gd name="connsiteY1" fmla="*/ 22344 h 44687"/>
                  <a:gd name="connsiteX2" fmla="*/ 22365 w 44729"/>
                  <a:gd name="connsiteY2" fmla="*/ 44688 h 44687"/>
                  <a:gd name="connsiteX3" fmla="*/ 44730 w 44729"/>
                  <a:gd name="connsiteY3" fmla="*/ 22344 h 44687"/>
                  <a:gd name="connsiteX4" fmla="*/ 44730 w 44729"/>
                  <a:gd name="connsiteY4" fmla="*/ 22344 h 44687"/>
                  <a:gd name="connsiteX5" fmla="*/ 22365 w 44729"/>
                  <a:gd name="connsiteY5" fmla="*/ 0 h 44687"/>
                  <a:gd name="connsiteX6" fmla="*/ 22365 w 44729"/>
                  <a:gd name="connsiteY6" fmla="*/ 31920 h 44687"/>
                  <a:gd name="connsiteX7" fmla="*/ 12780 w 44729"/>
                  <a:gd name="connsiteY7" fmla="*/ 22344 h 44687"/>
                  <a:gd name="connsiteX8" fmla="*/ 22365 w 44729"/>
                  <a:gd name="connsiteY8" fmla="*/ 12768 h 44687"/>
                  <a:gd name="connsiteX9" fmla="*/ 31950 w 44729"/>
                  <a:gd name="connsiteY9" fmla="*/ 22344 h 44687"/>
                  <a:gd name="connsiteX10" fmla="*/ 31950 w 44729"/>
                  <a:gd name="connsiteY10" fmla="*/ 22344 h 44687"/>
                  <a:gd name="connsiteX11" fmla="*/ 22365 w 44729"/>
                  <a:gd name="connsiteY11" fmla="*/ 31920 h 44687"/>
                  <a:gd name="connsiteX12" fmla="*/ 22365 w 44729"/>
                  <a:gd name="connsiteY12" fmla="*/ 31920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29" h="44687">
                    <a:moveTo>
                      <a:pt x="22365" y="0"/>
                    </a:moveTo>
                    <a:cubicBezTo>
                      <a:pt x="10224" y="0"/>
                      <a:pt x="0" y="10214"/>
                      <a:pt x="0" y="22344"/>
                    </a:cubicBezTo>
                    <a:cubicBezTo>
                      <a:pt x="0" y="34473"/>
                      <a:pt x="10224" y="44688"/>
                      <a:pt x="22365" y="44688"/>
                    </a:cubicBezTo>
                    <a:cubicBezTo>
                      <a:pt x="34505" y="44688"/>
                      <a:pt x="44730" y="34473"/>
                      <a:pt x="44730" y="22344"/>
                    </a:cubicBezTo>
                    <a:lnTo>
                      <a:pt x="44730" y="22344"/>
                    </a:lnTo>
                    <a:cubicBezTo>
                      <a:pt x="44730" y="10214"/>
                      <a:pt x="34505" y="0"/>
                      <a:pt x="22365" y="0"/>
                    </a:cubicBezTo>
                    <a:close/>
                    <a:moveTo>
                      <a:pt x="22365" y="31920"/>
                    </a:moveTo>
                    <a:cubicBezTo>
                      <a:pt x="17253" y="31920"/>
                      <a:pt x="12780" y="27451"/>
                      <a:pt x="12780" y="22344"/>
                    </a:cubicBezTo>
                    <a:cubicBezTo>
                      <a:pt x="12780" y="17236"/>
                      <a:pt x="17253" y="12768"/>
                      <a:pt x="22365" y="12768"/>
                    </a:cubicBezTo>
                    <a:cubicBezTo>
                      <a:pt x="27477" y="12768"/>
                      <a:pt x="31950" y="17236"/>
                      <a:pt x="31950" y="22344"/>
                    </a:cubicBezTo>
                    <a:lnTo>
                      <a:pt x="31950" y="22344"/>
                    </a:lnTo>
                    <a:cubicBezTo>
                      <a:pt x="31950" y="28089"/>
                      <a:pt x="27477" y="31920"/>
                      <a:pt x="22365" y="31920"/>
                    </a:cubicBezTo>
                    <a:lnTo>
                      <a:pt x="22365" y="31920"/>
                    </a:lnTo>
                    <a:close/>
                  </a:path>
                </a:pathLst>
              </a:custGeom>
              <a:grpFill/>
              <a:ln w="6390" cap="flat">
                <a:solidFill>
                  <a:schemeClr val="accent1"/>
                </a:solid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7" name="Graphic 4">
                <a:extLst>
                  <a:ext uri="{FF2B5EF4-FFF2-40B4-BE49-F238E27FC236}">
                    <a16:creationId xmlns:a16="http://schemas.microsoft.com/office/drawing/2014/main" id="{68EF4E06-6BE3-CA01-7B64-CD9EB76203B6}"/>
                  </a:ext>
                </a:extLst>
              </p:cNvPr>
              <p:cNvSpPr/>
              <p:nvPr/>
            </p:nvSpPr>
            <p:spPr>
              <a:xfrm>
                <a:off x="3239600" y="6069647"/>
                <a:ext cx="137838" cy="172367"/>
              </a:xfrm>
              <a:custGeom>
                <a:avLst/>
                <a:gdLst>
                  <a:gd name="connsiteX0" fmla="*/ 69012 w 137838"/>
                  <a:gd name="connsiteY0" fmla="*/ 0 h 172367"/>
                  <a:gd name="connsiteX1" fmla="*/ 0 w 137838"/>
                  <a:gd name="connsiteY1" fmla="*/ 58733 h 172367"/>
                  <a:gd name="connsiteX2" fmla="*/ 0 w 137838"/>
                  <a:gd name="connsiteY2" fmla="*/ 61925 h 172367"/>
                  <a:gd name="connsiteX3" fmla="*/ 5751 w 137838"/>
                  <a:gd name="connsiteY3" fmla="*/ 68309 h 172367"/>
                  <a:gd name="connsiteX4" fmla="*/ 37701 w 137838"/>
                  <a:gd name="connsiteY4" fmla="*/ 70862 h 172367"/>
                  <a:gd name="connsiteX5" fmla="*/ 44091 w 137838"/>
                  <a:gd name="connsiteY5" fmla="*/ 65755 h 172367"/>
                  <a:gd name="connsiteX6" fmla="*/ 74762 w 137838"/>
                  <a:gd name="connsiteY6" fmla="*/ 46603 h 172367"/>
                  <a:gd name="connsiteX7" fmla="*/ 94571 w 137838"/>
                  <a:gd name="connsiteY7" fmla="*/ 70224 h 172367"/>
                  <a:gd name="connsiteX8" fmla="*/ 69012 w 137838"/>
                  <a:gd name="connsiteY8" fmla="*/ 95760 h 172367"/>
                  <a:gd name="connsiteX9" fmla="*/ 53037 w 137838"/>
                  <a:gd name="connsiteY9" fmla="*/ 95760 h 172367"/>
                  <a:gd name="connsiteX10" fmla="*/ 48564 w 137838"/>
                  <a:gd name="connsiteY10" fmla="*/ 97675 h 172367"/>
                  <a:gd name="connsiteX11" fmla="*/ 46647 w 137838"/>
                  <a:gd name="connsiteY11" fmla="*/ 102144 h 172367"/>
                  <a:gd name="connsiteX12" fmla="*/ 46647 w 137838"/>
                  <a:gd name="connsiteY12" fmla="*/ 165984 h 172367"/>
                  <a:gd name="connsiteX13" fmla="*/ 53037 w 137838"/>
                  <a:gd name="connsiteY13" fmla="*/ 172368 h 172367"/>
                  <a:gd name="connsiteX14" fmla="*/ 84986 w 137838"/>
                  <a:gd name="connsiteY14" fmla="*/ 172368 h 172367"/>
                  <a:gd name="connsiteX15" fmla="*/ 91376 w 137838"/>
                  <a:gd name="connsiteY15" fmla="*/ 165984 h 172367"/>
                  <a:gd name="connsiteX16" fmla="*/ 91376 w 137838"/>
                  <a:gd name="connsiteY16" fmla="*/ 136617 h 172367"/>
                  <a:gd name="connsiteX17" fmla="*/ 133550 w 137838"/>
                  <a:gd name="connsiteY17" fmla="*/ 46603 h 172367"/>
                  <a:gd name="connsiteX18" fmla="*/ 69012 w 137838"/>
                  <a:gd name="connsiteY18" fmla="*/ 0 h 172367"/>
                  <a:gd name="connsiteX19" fmla="*/ 69012 w 137838"/>
                  <a:gd name="connsiteY19" fmla="*/ 0 h 172367"/>
                  <a:gd name="connsiteX20" fmla="*/ 83069 w 137838"/>
                  <a:gd name="connsiteY20" fmla="*/ 125126 h 172367"/>
                  <a:gd name="connsiteX21" fmla="*/ 77957 w 137838"/>
                  <a:gd name="connsiteY21" fmla="*/ 131510 h 172367"/>
                  <a:gd name="connsiteX22" fmla="*/ 77957 w 137838"/>
                  <a:gd name="connsiteY22" fmla="*/ 158961 h 172367"/>
                  <a:gd name="connsiteX23" fmla="*/ 58788 w 137838"/>
                  <a:gd name="connsiteY23" fmla="*/ 158961 h 172367"/>
                  <a:gd name="connsiteX24" fmla="*/ 58788 w 137838"/>
                  <a:gd name="connsiteY24" fmla="*/ 107889 h 172367"/>
                  <a:gd name="connsiteX25" fmla="*/ 68372 w 137838"/>
                  <a:gd name="connsiteY25" fmla="*/ 107889 h 172367"/>
                  <a:gd name="connsiteX26" fmla="*/ 106712 w 137838"/>
                  <a:gd name="connsiteY26" fmla="*/ 69586 h 172367"/>
                  <a:gd name="connsiteX27" fmla="*/ 67734 w 137838"/>
                  <a:gd name="connsiteY27" fmla="*/ 31920 h 172367"/>
                  <a:gd name="connsiteX28" fmla="*/ 32589 w 137838"/>
                  <a:gd name="connsiteY28" fmla="*/ 57456 h 172367"/>
                  <a:gd name="connsiteX29" fmla="*/ 13419 w 137838"/>
                  <a:gd name="connsiteY29" fmla="*/ 56179 h 172367"/>
                  <a:gd name="connsiteX30" fmla="*/ 83069 w 137838"/>
                  <a:gd name="connsiteY30" fmla="*/ 13407 h 172367"/>
                  <a:gd name="connsiteX31" fmla="*/ 125882 w 137838"/>
                  <a:gd name="connsiteY31" fmla="*/ 82992 h 172367"/>
                  <a:gd name="connsiteX32" fmla="*/ 83069 w 137838"/>
                  <a:gd name="connsiteY32" fmla="*/ 125126 h 172367"/>
                  <a:gd name="connsiteX33" fmla="*/ 83069 w 137838"/>
                  <a:gd name="connsiteY33" fmla="*/ 125126 h 17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7838" h="172367">
                    <a:moveTo>
                      <a:pt x="69012" y="0"/>
                    </a:moveTo>
                    <a:cubicBezTo>
                      <a:pt x="34506" y="0"/>
                      <a:pt x="5112" y="24898"/>
                      <a:pt x="0" y="58733"/>
                    </a:cubicBezTo>
                    <a:cubicBezTo>
                      <a:pt x="0" y="60010"/>
                      <a:pt x="0" y="61925"/>
                      <a:pt x="0" y="61925"/>
                    </a:cubicBezTo>
                    <a:cubicBezTo>
                      <a:pt x="0" y="65117"/>
                      <a:pt x="2556" y="68309"/>
                      <a:pt x="5751" y="68309"/>
                    </a:cubicBezTo>
                    <a:lnTo>
                      <a:pt x="37701" y="70862"/>
                    </a:lnTo>
                    <a:cubicBezTo>
                      <a:pt x="40896" y="70862"/>
                      <a:pt x="43452" y="68947"/>
                      <a:pt x="44091" y="65755"/>
                    </a:cubicBezTo>
                    <a:cubicBezTo>
                      <a:pt x="47286" y="51710"/>
                      <a:pt x="60704" y="43411"/>
                      <a:pt x="74762" y="46603"/>
                    </a:cubicBezTo>
                    <a:cubicBezTo>
                      <a:pt x="86264" y="49157"/>
                      <a:pt x="93932" y="58733"/>
                      <a:pt x="94571" y="70224"/>
                    </a:cubicBezTo>
                    <a:cubicBezTo>
                      <a:pt x="94571" y="84269"/>
                      <a:pt x="83069" y="95760"/>
                      <a:pt x="69012" y="95760"/>
                    </a:cubicBezTo>
                    <a:lnTo>
                      <a:pt x="53037" y="95760"/>
                    </a:lnTo>
                    <a:cubicBezTo>
                      <a:pt x="51119" y="95760"/>
                      <a:pt x="49842" y="96398"/>
                      <a:pt x="48564" y="97675"/>
                    </a:cubicBezTo>
                    <a:cubicBezTo>
                      <a:pt x="47286" y="98952"/>
                      <a:pt x="46647" y="100229"/>
                      <a:pt x="46647" y="102144"/>
                    </a:cubicBezTo>
                    <a:lnTo>
                      <a:pt x="46647" y="165984"/>
                    </a:lnTo>
                    <a:cubicBezTo>
                      <a:pt x="46647" y="169814"/>
                      <a:pt x="49203" y="172368"/>
                      <a:pt x="53037" y="172368"/>
                    </a:cubicBezTo>
                    <a:lnTo>
                      <a:pt x="84986" y="172368"/>
                    </a:lnTo>
                    <a:cubicBezTo>
                      <a:pt x="88820" y="172368"/>
                      <a:pt x="91376" y="169814"/>
                      <a:pt x="91376" y="165984"/>
                    </a:cubicBezTo>
                    <a:lnTo>
                      <a:pt x="91376" y="136617"/>
                    </a:lnTo>
                    <a:cubicBezTo>
                      <a:pt x="127799" y="123211"/>
                      <a:pt x="146969" y="82992"/>
                      <a:pt x="133550" y="46603"/>
                    </a:cubicBezTo>
                    <a:cubicBezTo>
                      <a:pt x="123965" y="18514"/>
                      <a:pt x="98405" y="639"/>
                      <a:pt x="69012" y="0"/>
                    </a:cubicBezTo>
                    <a:lnTo>
                      <a:pt x="69012" y="0"/>
                    </a:lnTo>
                    <a:close/>
                    <a:moveTo>
                      <a:pt x="83069" y="125126"/>
                    </a:moveTo>
                    <a:cubicBezTo>
                      <a:pt x="79874" y="125765"/>
                      <a:pt x="77957" y="128318"/>
                      <a:pt x="77957" y="131510"/>
                    </a:cubicBezTo>
                    <a:lnTo>
                      <a:pt x="77957" y="158961"/>
                    </a:lnTo>
                    <a:lnTo>
                      <a:pt x="58788" y="158961"/>
                    </a:lnTo>
                    <a:lnTo>
                      <a:pt x="58788" y="107889"/>
                    </a:lnTo>
                    <a:lnTo>
                      <a:pt x="68372" y="107889"/>
                    </a:lnTo>
                    <a:cubicBezTo>
                      <a:pt x="89459" y="107251"/>
                      <a:pt x="106073" y="90653"/>
                      <a:pt x="106712" y="69586"/>
                    </a:cubicBezTo>
                    <a:cubicBezTo>
                      <a:pt x="106073" y="48519"/>
                      <a:pt x="88820" y="31282"/>
                      <a:pt x="67734" y="31920"/>
                    </a:cubicBezTo>
                    <a:cubicBezTo>
                      <a:pt x="51759" y="31920"/>
                      <a:pt x="37701" y="42135"/>
                      <a:pt x="32589" y="57456"/>
                    </a:cubicBezTo>
                    <a:lnTo>
                      <a:pt x="13419" y="56179"/>
                    </a:lnTo>
                    <a:cubicBezTo>
                      <a:pt x="21087" y="25536"/>
                      <a:pt x="51759" y="6384"/>
                      <a:pt x="83069" y="13407"/>
                    </a:cubicBezTo>
                    <a:cubicBezTo>
                      <a:pt x="113741" y="21067"/>
                      <a:pt x="132911" y="51710"/>
                      <a:pt x="125882" y="82992"/>
                    </a:cubicBezTo>
                    <a:cubicBezTo>
                      <a:pt x="120770" y="103421"/>
                      <a:pt x="104156" y="120019"/>
                      <a:pt x="83069" y="125126"/>
                    </a:cubicBezTo>
                    <a:lnTo>
                      <a:pt x="83069" y="125126"/>
                    </a:lnTo>
                    <a:close/>
                  </a:path>
                </a:pathLst>
              </a:custGeom>
              <a:grpFill/>
              <a:ln w="6390" cap="flat">
                <a:solidFill>
                  <a:schemeClr val="accent1"/>
                </a:solidFill>
                <a:prstDash val="solid"/>
                <a:miter/>
              </a:ln>
              <a:effectLst>
                <a:outerShdw blurRad="50800" dist="38100" dir="8100000" algn="tr" rotWithShape="0">
                  <a:prstClr val="black">
                    <a:alpha val="40000"/>
                  </a:prstClr>
                </a:outerShdw>
              </a:effectLst>
            </p:spPr>
            <p:txBody>
              <a:bodyPr rtlCol="0" anchor="ctr"/>
              <a:lstStyle/>
              <a:p>
                <a:endParaRPr lang="en-US"/>
              </a:p>
            </p:txBody>
          </p:sp>
        </p:grpSp>
      </p:grpSp>
      <p:sp>
        <p:nvSpPr>
          <p:cNvPr id="9" name="TextBox 8">
            <a:extLst>
              <a:ext uri="{FF2B5EF4-FFF2-40B4-BE49-F238E27FC236}">
                <a16:creationId xmlns:a16="http://schemas.microsoft.com/office/drawing/2014/main" id="{A0C9AF5D-73B6-72EC-D81E-C45A1F28E615}"/>
              </a:ext>
            </a:extLst>
          </p:cNvPr>
          <p:cNvSpPr txBox="1"/>
          <p:nvPr/>
        </p:nvSpPr>
        <p:spPr>
          <a:xfrm>
            <a:off x="3821239" y="1854379"/>
            <a:ext cx="7384713" cy="3785652"/>
          </a:xfrm>
          <a:prstGeom prst="rect">
            <a:avLst/>
          </a:prstGeom>
          <a:noFill/>
        </p:spPr>
        <p:txBody>
          <a:bodyPr wrap="square" rtlCol="0" anchor="ctr">
            <a:spAutoFit/>
          </a:bodyPr>
          <a:lstStyle/>
          <a:p>
            <a:r>
              <a:rPr lang="en-US" dirty="0">
                <a:latin typeface="+mj-lt"/>
              </a:rPr>
              <a:t>What do you see as the </a:t>
            </a:r>
            <a:r>
              <a:rPr lang="en-US" b="1" dirty="0">
                <a:latin typeface="+mj-lt"/>
              </a:rPr>
              <a:t>biggest barrier</a:t>
            </a:r>
            <a:r>
              <a:rPr lang="en-US" dirty="0">
                <a:latin typeface="+mj-lt"/>
              </a:rPr>
              <a:t> to accelerating electronic adoption today? Select one.</a:t>
            </a:r>
          </a:p>
          <a:p>
            <a:endParaRPr lang="en-US" b="1" dirty="0">
              <a:latin typeface="+mj-lt"/>
            </a:endParaRPr>
          </a:p>
          <a:p>
            <a:pPr marL="339725" indent="-287338">
              <a:spcAft>
                <a:spcPts val="1200"/>
              </a:spcAft>
              <a:buFont typeface="+mj-lt"/>
              <a:buAutoNum type="alphaLcParenR"/>
            </a:pPr>
            <a:r>
              <a:rPr lang="en-US" dirty="0">
                <a:latin typeface="+mj-lt"/>
              </a:rPr>
              <a:t>Limited visibility into ROI or unclear business case</a:t>
            </a:r>
          </a:p>
          <a:p>
            <a:pPr marL="339725" indent="-287338">
              <a:spcAft>
                <a:spcPts val="1200"/>
              </a:spcAft>
              <a:buFont typeface="+mj-lt"/>
              <a:buAutoNum type="alphaLcParenR"/>
            </a:pPr>
            <a:r>
              <a:rPr lang="en-US" dirty="0">
                <a:latin typeface="+mj-lt"/>
              </a:rPr>
              <a:t>Interoperability challenges across systems</a:t>
            </a:r>
          </a:p>
          <a:p>
            <a:pPr marL="339725" indent="-287338">
              <a:spcAft>
                <a:spcPts val="1200"/>
              </a:spcAft>
              <a:buFont typeface="+mj-lt"/>
              <a:buAutoNum type="alphaLcParenR"/>
            </a:pPr>
            <a:r>
              <a:rPr lang="en-US" dirty="0">
                <a:latin typeface="+mj-lt"/>
              </a:rPr>
              <a:t>Workflow disruption or operational complexity</a:t>
            </a:r>
          </a:p>
          <a:p>
            <a:pPr marL="339725" indent="-287338">
              <a:spcAft>
                <a:spcPts val="1200"/>
              </a:spcAft>
              <a:buFont typeface="+mj-lt"/>
              <a:buAutoNum type="alphaLcParenR"/>
            </a:pPr>
            <a:r>
              <a:rPr lang="en-US" dirty="0">
                <a:latin typeface="+mj-lt"/>
              </a:rPr>
              <a:t>Vendor or technology limitations</a:t>
            </a:r>
          </a:p>
          <a:p>
            <a:pPr marL="339725" indent="-287338">
              <a:spcAft>
                <a:spcPts val="1200"/>
              </a:spcAft>
              <a:buFont typeface="+mj-lt"/>
              <a:buAutoNum type="alphaLcParenR"/>
            </a:pPr>
            <a:r>
              <a:rPr lang="en-US" dirty="0">
                <a:latin typeface="+mj-lt"/>
              </a:rPr>
              <a:t>Regulatory uncertainty or shifting requirements</a:t>
            </a:r>
          </a:p>
          <a:p>
            <a:pPr marL="339725" indent="-287338">
              <a:spcAft>
                <a:spcPts val="1200"/>
              </a:spcAft>
              <a:buFont typeface="+mj-lt"/>
              <a:buAutoNum type="alphaLcParenR"/>
            </a:pPr>
            <a:r>
              <a:rPr lang="en-US" dirty="0">
                <a:latin typeface="+mj-lt"/>
              </a:rPr>
              <a:t>Lack of alignment among stakeholders</a:t>
            </a:r>
          </a:p>
          <a:p>
            <a:pPr marL="339725" indent="-287338">
              <a:spcAft>
                <a:spcPts val="1200"/>
              </a:spcAft>
              <a:buFont typeface="+mj-lt"/>
              <a:buAutoNum type="alphaLcParenR"/>
            </a:pPr>
            <a:r>
              <a:rPr lang="en-US" dirty="0">
                <a:latin typeface="+mj-lt"/>
              </a:rPr>
              <a:t>Other</a:t>
            </a:r>
          </a:p>
        </p:txBody>
      </p:sp>
    </p:spTree>
    <p:extLst>
      <p:ext uri="{BB962C8B-B14F-4D97-AF65-F5344CB8AC3E}">
        <p14:creationId xmlns:p14="http://schemas.microsoft.com/office/powerpoint/2010/main" val="268620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2025 CAQH Masters">
  <a:themeElements>
    <a:clrScheme name="2025-01-CAQH">
      <a:dk1>
        <a:srgbClr val="FFFFFF"/>
      </a:dk1>
      <a:lt1>
        <a:srgbClr val="000000"/>
      </a:lt1>
      <a:dk2>
        <a:srgbClr val="005091"/>
      </a:dk2>
      <a:lt2>
        <a:srgbClr val="0072CD"/>
      </a:lt2>
      <a:accent1>
        <a:srgbClr val="00A6E0"/>
      </a:accent1>
      <a:accent2>
        <a:srgbClr val="3E418C"/>
      </a:accent2>
      <a:accent3>
        <a:srgbClr val="8291FF"/>
      </a:accent3>
      <a:accent4>
        <a:srgbClr val="62C6A5"/>
      </a:accent4>
      <a:accent5>
        <a:srgbClr val="C0E8DB"/>
      </a:accent5>
      <a:accent6>
        <a:srgbClr val="0097A9"/>
      </a:accent6>
      <a:hlink>
        <a:srgbClr val="003356"/>
      </a:hlink>
      <a:folHlink>
        <a:srgbClr val="0DAC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tion2" id="{A2AB6CD1-4B99-4744-A043-439507DECDF4}" vid="{42163DE7-A946-4341-9C41-60C7602BAEAF}"/>
    </a:ext>
  </a:extLst>
</a:theme>
</file>

<file path=ppt/theme/theme2.xml><?xml version="1.0" encoding="utf-8"?>
<a:theme xmlns:a="http://schemas.openxmlformats.org/drawingml/2006/main" name="4_Office Theme">
  <a:themeElements>
    <a:clrScheme name="CAQH Office Colors">
      <a:dk1>
        <a:srgbClr val="323E48"/>
      </a:dk1>
      <a:lt1>
        <a:sysClr val="window" lastClr="FFFFFF"/>
      </a:lt1>
      <a:dk2>
        <a:srgbClr val="3E418C"/>
      </a:dk2>
      <a:lt2>
        <a:srgbClr val="EBEBEB"/>
      </a:lt2>
      <a:accent1>
        <a:srgbClr val="005091"/>
      </a:accent1>
      <a:accent2>
        <a:srgbClr val="00A6E0"/>
      </a:accent2>
      <a:accent3>
        <a:srgbClr val="3E418C"/>
      </a:accent3>
      <a:accent4>
        <a:srgbClr val="0072CD"/>
      </a:accent4>
      <a:accent5>
        <a:srgbClr val="62C6A5"/>
      </a:accent5>
      <a:accent6>
        <a:srgbClr val="22305B"/>
      </a:accent6>
      <a:hlink>
        <a:srgbClr val="003356"/>
      </a:hlink>
      <a:folHlink>
        <a:srgbClr val="0DACE5"/>
      </a:folHlink>
    </a:clrScheme>
    <a:fontScheme name="CAQH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a:srgbClr val="005091"/>
    </a:custClr>
    <a:custClr name="Medium Blue">
      <a:srgbClr val="00A6E0"/>
    </a:custClr>
    <a:custClr name="Purple">
      <a:srgbClr val="3E418C"/>
    </a:custClr>
    <a:custClr name="Blue">
      <a:srgbClr val="0072CD"/>
    </a:custClr>
    <a:custClr name="Light Green">
      <a:srgbClr val="62C6A5"/>
    </a:custClr>
    <a:custClr name="Dark Purple">
      <a:srgbClr val="22305B"/>
    </a:custClr>
    <a:custClr name="Dark Teal">
      <a:srgbClr val="007A8B"/>
    </a:custClr>
    <a:custClr name="Light Blue">
      <a:srgbClr val="00D9FF"/>
    </a:custClr>
    <a:custClr name="Teal">
      <a:srgbClr val="0097AB"/>
    </a:custClr>
    <a:custClr name="Medium Green">
      <a:srgbClr val="00B498"/>
    </a:custClr>
    <a:custClr name="Light Purple">
      <a:srgbClr val="8291FF"/>
    </a:custClr>
    <a:custClr name="Dark Green">
      <a:srgbClr val="034C55"/>
    </a:custClr>
    <a:custClr name="Medium Purple">
      <a:srgbClr val="4A5BB6"/>
    </a:custClr>
    <a:custClr name="Green">
      <a:srgbClr val="018577"/>
    </a:custClr>
  </a:custClrLst>
  <a:extLst>
    <a:ext uri="{05A4C25C-085E-4340-85A3-A5531E510DB2}">
      <thm15:themeFamily xmlns:thm15="http://schemas.microsoft.com/office/thememl/2012/main" name="Presentation18" id="{FF7164F5-7ACA-9D4F-B419-7BA5910D8094}" vid="{54D29376-34B6-3D43-9CE6-AB79924F25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AQH Color Palette">
    <a:dk1>
      <a:srgbClr val="323E48"/>
    </a:dk1>
    <a:lt1>
      <a:sysClr val="window" lastClr="FFFFFF"/>
    </a:lt1>
    <a:dk2>
      <a:srgbClr val="3E418C"/>
    </a:dk2>
    <a:lt2>
      <a:srgbClr val="EBEBEB"/>
    </a:lt2>
    <a:accent1>
      <a:srgbClr val="005091"/>
    </a:accent1>
    <a:accent2>
      <a:srgbClr val="00A6E0"/>
    </a:accent2>
    <a:accent3>
      <a:srgbClr val="3E418C"/>
    </a:accent3>
    <a:accent4>
      <a:srgbClr val="0072CD"/>
    </a:accent4>
    <a:accent5>
      <a:srgbClr val="62C6A5"/>
    </a:accent5>
    <a:accent6>
      <a:srgbClr val="22305B"/>
    </a:accent6>
    <a:hlink>
      <a:srgbClr val="003356"/>
    </a:hlink>
    <a:folHlink>
      <a:srgbClr val="0DACE5"/>
    </a:folHlink>
  </a:clrScheme>
</a:themeOverride>
</file>

<file path=ppt/theme/themeOverride2.xml><?xml version="1.0" encoding="utf-8"?>
<a:themeOverride xmlns:a="http://schemas.openxmlformats.org/drawingml/2006/main">
  <a:clrScheme name="CAQH Color Palette">
    <a:dk1>
      <a:srgbClr val="323E48"/>
    </a:dk1>
    <a:lt1>
      <a:sysClr val="window" lastClr="FFFFFF"/>
    </a:lt1>
    <a:dk2>
      <a:srgbClr val="3E418C"/>
    </a:dk2>
    <a:lt2>
      <a:srgbClr val="EBEBEB"/>
    </a:lt2>
    <a:accent1>
      <a:srgbClr val="005091"/>
    </a:accent1>
    <a:accent2>
      <a:srgbClr val="00A6E0"/>
    </a:accent2>
    <a:accent3>
      <a:srgbClr val="3E418C"/>
    </a:accent3>
    <a:accent4>
      <a:srgbClr val="0072CD"/>
    </a:accent4>
    <a:accent5>
      <a:srgbClr val="62C6A5"/>
    </a:accent5>
    <a:accent6>
      <a:srgbClr val="22305B"/>
    </a:accent6>
    <a:hlink>
      <a:srgbClr val="003356"/>
    </a:hlink>
    <a:folHlink>
      <a:srgbClr val="0DACE5"/>
    </a:folHlink>
  </a:clrScheme>
</a:themeOverride>
</file>

<file path=ppt/theme/themeOverride3.xml><?xml version="1.0" encoding="utf-8"?>
<a:themeOverride xmlns:a="http://schemas.openxmlformats.org/drawingml/2006/main">
  <a:clrScheme name="CAQH Color Palette">
    <a:dk1>
      <a:srgbClr val="323E48"/>
    </a:dk1>
    <a:lt1>
      <a:sysClr val="window" lastClr="FFFFFF"/>
    </a:lt1>
    <a:dk2>
      <a:srgbClr val="3E418C"/>
    </a:dk2>
    <a:lt2>
      <a:srgbClr val="EBEBEB"/>
    </a:lt2>
    <a:accent1>
      <a:srgbClr val="005091"/>
    </a:accent1>
    <a:accent2>
      <a:srgbClr val="00A6E0"/>
    </a:accent2>
    <a:accent3>
      <a:srgbClr val="3E418C"/>
    </a:accent3>
    <a:accent4>
      <a:srgbClr val="0072CD"/>
    </a:accent4>
    <a:accent5>
      <a:srgbClr val="62C6A5"/>
    </a:accent5>
    <a:accent6>
      <a:srgbClr val="22305B"/>
    </a:accent6>
    <a:hlink>
      <a:srgbClr val="003356"/>
    </a:hlink>
    <a:folHlink>
      <a:srgbClr val="0DACE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f3e4148e-8304-4b40-ae2b-be413ecf0517">
      <Terms xmlns="http://schemas.microsoft.com/office/infopath/2007/PartnerControls"/>
    </lcf76f155ced4ddcb4097134ff3c332f>
    <_ip_UnifiedCompliancePolicyProperties xmlns="http://schemas.microsoft.com/sharepoint/v3" xsi:nil="true"/>
    <TaxCatchAll xmlns="2e1ca480-3dee-4605-8f5f-b7b00a0d2e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3F5EE863C59B4C9B19306FBC7C9F9B" ma:contentTypeVersion="16" ma:contentTypeDescription="Create a new document." ma:contentTypeScope="" ma:versionID="f93a1e31606b68ff85246e069b1fb738">
  <xsd:schema xmlns:xsd="http://www.w3.org/2001/XMLSchema" xmlns:xs="http://www.w3.org/2001/XMLSchema" xmlns:p="http://schemas.microsoft.com/office/2006/metadata/properties" xmlns:ns1="http://schemas.microsoft.com/sharepoint/v3" xmlns:ns2="f3e4148e-8304-4b40-ae2b-be413ecf0517" xmlns:ns3="2e1ca480-3dee-4605-8f5f-b7b00a0d2e4f" targetNamespace="http://schemas.microsoft.com/office/2006/metadata/properties" ma:root="true" ma:fieldsID="c38c6c85369b9993232db3b310e45853" ns1:_="" ns2:_="" ns3:_="">
    <xsd:import namespace="http://schemas.microsoft.com/sharepoint/v3"/>
    <xsd:import namespace="f3e4148e-8304-4b40-ae2b-be413ecf0517"/>
    <xsd:import namespace="2e1ca480-3dee-4605-8f5f-b7b00a0d2e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e4148e-8304-4b40-ae2b-be413ecf0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163581d-fdb5-456a-ad7d-f7831005f1a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1ca480-3dee-4605-8f5f-b7b00a0d2e4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6a02266-39cf-4a5c-93e8-bf3d4ebf8b2d}" ma:internalName="TaxCatchAll" ma:showField="CatchAllData" ma:web="2e1ca480-3dee-4605-8f5f-b7b00a0d2e4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EE0193-3346-4FA1-A6C3-2BE7C7DE3BC4}">
  <ds:schemaRefs>
    <ds:schemaRef ds:uri="2e1ca480-3dee-4605-8f5f-b7b00a0d2e4f"/>
    <ds:schemaRef ds:uri="f3e4148e-8304-4b40-ae2b-be413ecf05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1B0BFA-154F-4FE6-8C46-2B0CF6A6ECED}">
  <ds:schemaRefs>
    <ds:schemaRef ds:uri="http://schemas.microsoft.com/sharepoint/v3/contenttype/forms"/>
  </ds:schemaRefs>
</ds:datastoreItem>
</file>

<file path=customXml/itemProps3.xml><?xml version="1.0" encoding="utf-8"?>
<ds:datastoreItem xmlns:ds="http://schemas.openxmlformats.org/officeDocument/2006/customXml" ds:itemID="{C908C30E-B048-4952-9E48-1FD4BBEC98D4}">
  <ds:schemaRefs>
    <ds:schemaRef ds:uri="2e1ca480-3dee-4605-8f5f-b7b00a0d2e4f"/>
    <ds:schemaRef ds:uri="f3e4148e-8304-4b40-ae2b-be413ecf05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2025 CAQH Presentation_16x9_Template</Template>
  <TotalTime>7085</TotalTime>
  <Words>684</Words>
  <Application>Microsoft Office PowerPoint</Application>
  <PresentationFormat>Widescreen</PresentationFormat>
  <Paragraphs>102</Paragraphs>
  <Slides>12</Slides>
  <Notes>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0" baseType="lpstr">
      <vt:lpstr>Arial</vt:lpstr>
      <vt:lpstr>Calibri</vt:lpstr>
      <vt:lpstr>Verdana</vt:lpstr>
      <vt:lpstr>Volte</vt:lpstr>
      <vt:lpstr>Wingdings 2</vt:lpstr>
      <vt:lpstr>1_2025 CAQH Masters</vt:lpstr>
      <vt:lpstr>4_Office Theme</vt:lpstr>
      <vt:lpstr>think-cell Slide</vt:lpstr>
      <vt:lpstr>PowerPoint Presentation</vt:lpstr>
      <vt:lpstr>PowerPoint Presentation</vt:lpstr>
      <vt:lpstr>PowerPoint Presentation</vt:lpstr>
      <vt:lpstr>Tracking transactions across the administrative workflow</vt:lpstr>
      <vt:lpstr>$21B industry savings opportunity remains</vt:lpstr>
      <vt:lpstr>PowerPoint Presentation</vt:lpstr>
      <vt:lpstr>PowerPoint Presentation</vt:lpstr>
      <vt:lpstr>Audience Poll Question 1</vt:lpstr>
      <vt:lpstr>Audience Poll Question 2</vt:lpstr>
      <vt:lpstr>PowerPoint Presentation</vt:lpstr>
      <vt:lpstr>PowerPoint Presentation</vt:lpstr>
      <vt:lpstr>CAQH Insights identifies opportunities to streamline business practices and measure the impact of a more automated healthcare workflow through industry research and partnerships.   Participate in the CAQH Index We invite medical and dental plans, healthcare providers and vendors to contribute to the CAQH Index. Data collection begins Summer 2026. For more information and to participate, please email insights@caqh.org.</vt:lpstr>
    </vt:vector>
  </TitlesOfParts>
  <Company>CAQH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Gregory Shaffer</dc:creator>
  <cp:lastModifiedBy>Brooke Shearon</cp:lastModifiedBy>
  <cp:revision>11</cp:revision>
  <dcterms:created xsi:type="dcterms:W3CDTF">2025-01-17T18:06:50Z</dcterms:created>
  <dcterms:modified xsi:type="dcterms:W3CDTF">2026-03-19T20:48:18Z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2021-04-30T22:39:53Z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db8dcbfc-9da1-4960-b70d-4d360a6d5a6c</vt:lpwstr>
  </property>
  <property fmtid="{D5CDD505-2E9C-101B-9397-08002B2CF9AE}" pid="8" name="MSIP_Label_ea60d57e-af5b-4752-ac57-3e4f28ca11dc_ContentBits">
    <vt:lpwstr>0</vt:lpwstr>
  </property>
  <property fmtid="{D5CDD505-2E9C-101B-9397-08002B2CF9AE}" pid="9" name="ContentTypeId">
    <vt:lpwstr>0x010100C23F5EE863C59B4C9B19306FBC7C9F9B</vt:lpwstr>
  </property>
  <property fmtid="{D5CDD505-2E9C-101B-9397-08002B2CF9AE}" pid="10" name="MediaServiceImageTags">
    <vt:lpwstr/>
  </property>
</Properties>
</file>